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22"/>
  </p:notesMasterIdLst>
  <p:handoutMasterIdLst>
    <p:handoutMasterId r:id="rId23"/>
  </p:handoutMasterIdLst>
  <p:sldIdLst>
    <p:sldId id="279" r:id="rId2"/>
    <p:sldId id="273" r:id="rId3"/>
    <p:sldId id="307" r:id="rId4"/>
    <p:sldId id="282" r:id="rId5"/>
    <p:sldId id="275" r:id="rId6"/>
    <p:sldId id="257" r:id="rId7"/>
    <p:sldId id="260" r:id="rId8"/>
    <p:sldId id="292" r:id="rId9"/>
    <p:sldId id="262" r:id="rId10"/>
    <p:sldId id="263" r:id="rId11"/>
    <p:sldId id="264" r:id="rId12"/>
    <p:sldId id="280" r:id="rId13"/>
    <p:sldId id="281" r:id="rId14"/>
    <p:sldId id="267" r:id="rId15"/>
    <p:sldId id="278" r:id="rId16"/>
    <p:sldId id="271" r:id="rId17"/>
    <p:sldId id="269" r:id="rId18"/>
    <p:sldId id="308" r:id="rId19"/>
    <p:sldId id="283" r:id="rId20"/>
    <p:sldId id="288"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76"/>
    <p:restoredTop sz="96391" autoAdjust="0"/>
  </p:normalViewPr>
  <p:slideViewPr>
    <p:cSldViewPr snapToGrid="0">
      <p:cViewPr varScale="1">
        <p:scale>
          <a:sx n="76" d="100"/>
          <a:sy n="76" d="100"/>
        </p:scale>
        <p:origin x="186"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8552650"/>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2548" cy="457713"/>
          </a:xfrm>
          <a:prstGeom prst="rect">
            <a:avLst/>
          </a:prstGeom>
        </p:spPr>
        <p:txBody>
          <a:bodyPr vert="horz" lIns="91543" tIns="45771" rIns="91543" bIns="45771"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
        <p:nvSpPr>
          <p:cNvPr id="1102" name="スライド イメージ プレースホルダー 3"/>
          <p:cNvSpPr>
            <a:spLocks noGrp="1" noRot="1" noChangeAspect="1"/>
          </p:cNvSpPr>
          <p:nvPr>
            <p:ph type="sldImg" idx="2"/>
          </p:nvPr>
        </p:nvSpPr>
        <p:spPr>
          <a:xfrm>
            <a:off x="1372659" y="1143548"/>
            <a:ext cx="4112682" cy="3085972"/>
          </a:xfrm>
          <a:prstGeom prst="rect">
            <a:avLst/>
          </a:prstGeom>
          <a:noFill/>
          <a:ln w="12700">
            <a:solidFill>
              <a:prstClr val="black"/>
            </a:solidFill>
          </a:ln>
        </p:spPr>
        <p:txBody>
          <a:bodyPr vert="horz" lIns="91543" tIns="45771" rIns="91543" bIns="45771" rtlCol="0" anchor="ctr"/>
          <a:lstStyle/>
          <a:p>
            <a:endParaRPr lang="ja-JP" altLang="en-US"/>
          </a:p>
        </p:txBody>
      </p:sp>
      <p:sp>
        <p:nvSpPr>
          <p:cNvPr id="1103" name="ノート プレースホルダー 4"/>
          <p:cNvSpPr>
            <a:spLocks noGrp="1"/>
          </p:cNvSpPr>
          <p:nvPr>
            <p:ph type="body" sz="quarter" idx="3"/>
          </p:nvPr>
        </p:nvSpPr>
        <p:spPr>
          <a:xfrm>
            <a:off x="685483" y="4400176"/>
            <a:ext cx="5487041" cy="3600276"/>
          </a:xfrm>
          <a:prstGeom prst="rect">
            <a:avLst/>
          </a:prstGeom>
        </p:spPr>
        <p:txBody>
          <a:bodyPr vert="horz" lIns="91543" tIns="45771" rIns="91543" bIns="45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6287"/>
            <a:ext cx="2972548" cy="457713"/>
          </a:xfrm>
          <a:prstGeom prst="rect">
            <a:avLst/>
          </a:prstGeom>
        </p:spPr>
        <p:txBody>
          <a:bodyPr vert="horz" lIns="91543" tIns="45771" rIns="91543" bIns="45771" rtlCol="0" anchor="b"/>
          <a:lstStyle>
            <a:lvl1pPr algn="l">
              <a:defRPr sz="1200"/>
            </a:lvl1pPr>
          </a:lstStyle>
          <a:p>
            <a:endParaRPr kumimoji="1" lang="ja-JP" altLang="en-US"/>
          </a:p>
        </p:txBody>
      </p:sp>
      <p:sp>
        <p:nvSpPr>
          <p:cNvPr id="1105" name="スライド番号プレースホルダー 8"/>
          <p:cNvSpPr>
            <a:spLocks noGrp="1"/>
          </p:cNvSpPr>
          <p:nvPr>
            <p:ph type="sldNum" sz="quarter" idx="5"/>
          </p:nvPr>
        </p:nvSpPr>
        <p:spPr>
          <a:xfrm>
            <a:off x="3883853" y="8686287"/>
            <a:ext cx="2972548" cy="457713"/>
          </a:xfrm>
          <a:prstGeom prst="rect">
            <a:avLst/>
          </a:prstGeom>
        </p:spPr>
        <p:txBody>
          <a:bodyPr vert="horz" lIns="91543" tIns="45771" rIns="91543" bIns="45771" rtlCol="0" anchor="b"/>
          <a:lstStyle>
            <a:lvl1pPr algn="r">
              <a:defRPr sz="1200"/>
            </a:lvl1pPr>
          </a:lstStyle>
          <a:p>
            <a:fld id="{991393B7-2E7E-4039-AA44-D59CD26F0D2F}" type="slidenum">
              <a:rPr kumimoji="1" lang="ja-JP" altLang="en-US" smtClean="0"/>
              <a:t>‹#›</a:t>
            </a:fld>
            <a:endParaRPr kumimoji="1" lang="ja-JP" altLang="en-US"/>
          </a:p>
        </p:txBody>
      </p:sp>
    </p:spTree>
    <p:extLst>
      <p:ext uri="{BB962C8B-B14F-4D97-AF65-F5344CB8AC3E}">
        <p14:creationId xmlns:p14="http://schemas.microsoft.com/office/powerpoint/2010/main" val="810423148"/>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スライド イメージ プレースホルダー 1"/>
          <p:cNvSpPr>
            <a:spLocks noGrp="1" noRot="1" noChangeAspect="1"/>
          </p:cNvSpPr>
          <p:nvPr>
            <p:ph type="sldImg"/>
          </p:nvPr>
        </p:nvSpPr>
        <p:spPr>
          <a:xfrm>
            <a:off x="1371600" y="1143000"/>
            <a:ext cx="4114800" cy="3086100"/>
          </a:xfrm>
        </p:spPr>
      </p:sp>
      <p:sp>
        <p:nvSpPr>
          <p:cNvPr id="1112" name="ノート プレースホルダー 2"/>
          <p:cNvSpPr>
            <a:spLocks noGrp="1"/>
          </p:cNvSpPr>
          <p:nvPr>
            <p:ph type="body" idx="1"/>
          </p:nvPr>
        </p:nvSpPr>
        <p:spPr/>
        <p:txBody>
          <a:bodyPr/>
          <a:lstStyle/>
          <a:p>
            <a:endParaRPr kumimoji="1" lang="ja-JP" altLang="en-US"/>
          </a:p>
        </p:txBody>
      </p:sp>
      <p:sp>
        <p:nvSpPr>
          <p:cNvPr id="1113"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3472831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2" name="スライド イメージ プレースホルダー 1"/>
          <p:cNvSpPr>
            <a:spLocks noGrp="1" noRot="1" noChangeAspect="1"/>
          </p:cNvSpPr>
          <p:nvPr>
            <p:ph type="sldImg"/>
          </p:nvPr>
        </p:nvSpPr>
        <p:spPr/>
      </p:sp>
      <p:sp>
        <p:nvSpPr>
          <p:cNvPr id="1313" name="ノート プレースホルダー 2"/>
          <p:cNvSpPr>
            <a:spLocks noGrp="1"/>
          </p:cNvSpPr>
          <p:nvPr>
            <p:ph type="body" idx="1"/>
          </p:nvPr>
        </p:nvSpPr>
        <p:spPr/>
        <p:txBody>
          <a:bodyPr/>
          <a:lstStyle/>
          <a:p>
            <a:endParaRPr kumimoji="1" lang="ja-JP" altLang="en-US"/>
          </a:p>
        </p:txBody>
      </p:sp>
      <p:sp>
        <p:nvSpPr>
          <p:cNvPr id="1314"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404557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スライド イメージ プレースホルダー 1"/>
          <p:cNvSpPr>
            <a:spLocks noGrp="1" noRot="1" noChangeAspect="1"/>
          </p:cNvSpPr>
          <p:nvPr>
            <p:ph type="sldImg"/>
          </p:nvPr>
        </p:nvSpPr>
        <p:spPr/>
      </p:sp>
      <p:sp>
        <p:nvSpPr>
          <p:cNvPr id="1349" name="ノート プレースホルダー 2"/>
          <p:cNvSpPr>
            <a:spLocks noGrp="1"/>
          </p:cNvSpPr>
          <p:nvPr>
            <p:ph type="body" idx="1"/>
          </p:nvPr>
        </p:nvSpPr>
        <p:spPr/>
        <p:txBody>
          <a:bodyPr/>
          <a:lstStyle/>
          <a:p>
            <a:endParaRPr kumimoji="1" lang="ja-JP" altLang="en-US"/>
          </a:p>
        </p:txBody>
      </p:sp>
      <p:sp>
        <p:nvSpPr>
          <p:cNvPr id="1350"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3397279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6" name="スライド イメージ プレースホルダー 1"/>
          <p:cNvSpPr>
            <a:spLocks noGrp="1" noRot="1" noChangeAspect="1"/>
          </p:cNvSpPr>
          <p:nvPr>
            <p:ph type="sldImg"/>
          </p:nvPr>
        </p:nvSpPr>
        <p:spPr/>
      </p:sp>
      <p:sp>
        <p:nvSpPr>
          <p:cNvPr id="1377" name="ノート プレースホルダー 2"/>
          <p:cNvSpPr>
            <a:spLocks noGrp="1"/>
          </p:cNvSpPr>
          <p:nvPr>
            <p:ph type="body" idx="1"/>
          </p:nvPr>
        </p:nvSpPr>
        <p:spPr/>
        <p:txBody>
          <a:bodyPr/>
          <a:lstStyle/>
          <a:p>
            <a:endParaRPr kumimoji="1" lang="ja-JP" altLang="en-US"/>
          </a:p>
        </p:txBody>
      </p:sp>
      <p:sp>
        <p:nvSpPr>
          <p:cNvPr id="1378"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1785309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 name="スライド イメージ プレースホルダー 1"/>
          <p:cNvSpPr>
            <a:spLocks noGrp="1" noRot="1" noChangeAspect="1"/>
          </p:cNvSpPr>
          <p:nvPr>
            <p:ph type="sldImg"/>
          </p:nvPr>
        </p:nvSpPr>
        <p:spPr/>
      </p:sp>
      <p:sp>
        <p:nvSpPr>
          <p:cNvPr id="1396" name="ノート プレースホルダー 2"/>
          <p:cNvSpPr>
            <a:spLocks noGrp="1"/>
          </p:cNvSpPr>
          <p:nvPr>
            <p:ph type="body" idx="1"/>
          </p:nvPr>
        </p:nvSpPr>
        <p:spPr/>
        <p:txBody>
          <a:bodyPr/>
          <a:lstStyle/>
          <a:p>
            <a:endParaRPr kumimoji="1" lang="ja-JP" altLang="en-US"/>
          </a:p>
        </p:txBody>
      </p:sp>
      <p:sp>
        <p:nvSpPr>
          <p:cNvPr id="1397"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444697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 name="スライド イメージ プレースホルダー 1"/>
          <p:cNvSpPr>
            <a:spLocks noGrp="1" noRot="1" noChangeAspect="1"/>
          </p:cNvSpPr>
          <p:nvPr>
            <p:ph type="sldImg"/>
          </p:nvPr>
        </p:nvSpPr>
        <p:spPr/>
      </p:sp>
      <p:sp>
        <p:nvSpPr>
          <p:cNvPr id="1425" name="ノート プレースホルダー 2"/>
          <p:cNvSpPr>
            <a:spLocks noGrp="1"/>
          </p:cNvSpPr>
          <p:nvPr>
            <p:ph type="body" idx="1"/>
          </p:nvPr>
        </p:nvSpPr>
        <p:spPr/>
        <p:txBody>
          <a:bodyPr/>
          <a:lstStyle/>
          <a:p>
            <a:endParaRPr kumimoji="1" lang="ja-JP" altLang="en-US"/>
          </a:p>
        </p:txBody>
      </p:sp>
      <p:sp>
        <p:nvSpPr>
          <p:cNvPr id="1426"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029197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6" name="スライド イメージ プレースホルダー 1"/>
          <p:cNvSpPr>
            <a:spLocks noGrp="1" noRot="1" noChangeAspect="1"/>
          </p:cNvSpPr>
          <p:nvPr>
            <p:ph type="sldImg"/>
          </p:nvPr>
        </p:nvSpPr>
        <p:spPr/>
      </p:sp>
      <p:sp>
        <p:nvSpPr>
          <p:cNvPr id="1447" name="ノート プレースホルダー 2"/>
          <p:cNvSpPr>
            <a:spLocks noGrp="1"/>
          </p:cNvSpPr>
          <p:nvPr>
            <p:ph type="body" idx="1"/>
          </p:nvPr>
        </p:nvSpPr>
        <p:spPr/>
        <p:txBody>
          <a:bodyPr/>
          <a:lstStyle/>
          <a:p>
            <a:endParaRPr kumimoji="1" lang="ja-JP" altLang="en-US"/>
          </a:p>
        </p:txBody>
      </p:sp>
      <p:sp>
        <p:nvSpPr>
          <p:cNvPr id="1448"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7820443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3" name="スライド イメージ プレースホルダー 1"/>
          <p:cNvSpPr>
            <a:spLocks noGrp="1" noRot="1" noChangeAspect="1"/>
          </p:cNvSpPr>
          <p:nvPr>
            <p:ph type="sldImg"/>
          </p:nvPr>
        </p:nvSpPr>
        <p:spPr/>
      </p:sp>
      <p:sp>
        <p:nvSpPr>
          <p:cNvPr id="1464" name="ノート プレースホルダー 2"/>
          <p:cNvSpPr>
            <a:spLocks noGrp="1"/>
          </p:cNvSpPr>
          <p:nvPr>
            <p:ph type="body" idx="1"/>
          </p:nvPr>
        </p:nvSpPr>
        <p:spPr/>
        <p:txBody>
          <a:bodyPr/>
          <a:lstStyle/>
          <a:p>
            <a:endParaRPr kumimoji="1" lang="ja-JP" altLang="en-US"/>
          </a:p>
        </p:txBody>
      </p:sp>
      <p:sp>
        <p:nvSpPr>
          <p:cNvPr id="1465"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1906362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6" name="スライド イメージ プレースホルダー 1"/>
          <p:cNvSpPr>
            <a:spLocks noGrp="1" noRot="1" noChangeAspect="1"/>
          </p:cNvSpPr>
          <p:nvPr>
            <p:ph type="sldImg"/>
          </p:nvPr>
        </p:nvSpPr>
        <p:spPr/>
      </p:sp>
      <p:sp>
        <p:nvSpPr>
          <p:cNvPr id="1487" name="ノート プレースホルダー 2"/>
          <p:cNvSpPr>
            <a:spLocks noGrp="1"/>
          </p:cNvSpPr>
          <p:nvPr>
            <p:ph type="body" idx="1"/>
          </p:nvPr>
        </p:nvSpPr>
        <p:spPr/>
        <p:txBody>
          <a:bodyPr/>
          <a:lstStyle/>
          <a:p>
            <a:endParaRPr kumimoji="1" lang="ja-JP" altLang="en-US"/>
          </a:p>
        </p:txBody>
      </p:sp>
      <p:sp>
        <p:nvSpPr>
          <p:cNvPr id="1488"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17588680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1" name="スライド イメージ プレースホルダー 1"/>
          <p:cNvSpPr>
            <a:spLocks noGrp="1" noRot="1" noChangeAspect="1"/>
          </p:cNvSpPr>
          <p:nvPr>
            <p:ph type="sldImg"/>
          </p:nvPr>
        </p:nvSpPr>
        <p:spPr/>
      </p:sp>
      <p:sp>
        <p:nvSpPr>
          <p:cNvPr id="1502" name="ノート プレースホルダー 2"/>
          <p:cNvSpPr>
            <a:spLocks noGrp="1"/>
          </p:cNvSpPr>
          <p:nvPr>
            <p:ph type="body" idx="1"/>
          </p:nvPr>
        </p:nvSpPr>
        <p:spPr/>
        <p:txBody>
          <a:bodyPr/>
          <a:lstStyle/>
          <a:p>
            <a:endParaRPr kumimoji="1" lang="ja-JP" altLang="en-US"/>
          </a:p>
        </p:txBody>
      </p:sp>
      <p:sp>
        <p:nvSpPr>
          <p:cNvPr id="1503"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3350374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6" name="スライド イメージ プレースホルダー 1"/>
          <p:cNvSpPr>
            <a:spLocks noGrp="1" noRot="1" noChangeAspect="1"/>
          </p:cNvSpPr>
          <p:nvPr>
            <p:ph type="sldImg"/>
          </p:nvPr>
        </p:nvSpPr>
        <p:spPr/>
      </p:sp>
      <p:sp>
        <p:nvSpPr>
          <p:cNvPr id="1517" name="ノート プレースホルダー 2"/>
          <p:cNvSpPr>
            <a:spLocks noGrp="1"/>
          </p:cNvSpPr>
          <p:nvPr>
            <p:ph type="body" idx="1"/>
          </p:nvPr>
        </p:nvSpPr>
        <p:spPr/>
        <p:txBody>
          <a:bodyPr/>
          <a:lstStyle/>
          <a:p>
            <a:endParaRPr kumimoji="1" lang="ja-JP" altLang="en-US"/>
          </a:p>
        </p:txBody>
      </p:sp>
      <p:sp>
        <p:nvSpPr>
          <p:cNvPr id="1518"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939085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 name="スライド イメージ プレースホルダー 1"/>
          <p:cNvSpPr>
            <a:spLocks noGrp="1" noRot="1" noChangeAspect="1"/>
          </p:cNvSpPr>
          <p:nvPr>
            <p:ph type="sldImg"/>
          </p:nvPr>
        </p:nvSpPr>
        <p:spPr/>
      </p:sp>
      <p:sp>
        <p:nvSpPr>
          <p:cNvPr id="1127" name="ノート プレースホルダー 2"/>
          <p:cNvSpPr>
            <a:spLocks noGrp="1"/>
          </p:cNvSpPr>
          <p:nvPr>
            <p:ph type="body" idx="1"/>
          </p:nvPr>
        </p:nvSpPr>
        <p:spPr/>
        <p:txBody>
          <a:bodyPr/>
          <a:lstStyle/>
          <a:p>
            <a:endParaRPr kumimoji="1" lang="ja-JP" altLang="en-US"/>
          </a:p>
        </p:txBody>
      </p:sp>
      <p:sp>
        <p:nvSpPr>
          <p:cNvPr id="1128"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6924886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1" name="スライド イメージ プレースホルダー 1"/>
          <p:cNvSpPr>
            <a:spLocks noGrp="1" noRot="1" noChangeAspect="1"/>
          </p:cNvSpPr>
          <p:nvPr>
            <p:ph type="sldImg"/>
          </p:nvPr>
        </p:nvSpPr>
        <p:spPr/>
      </p:sp>
      <p:sp>
        <p:nvSpPr>
          <p:cNvPr id="1532" name="ノート プレースホルダー 2"/>
          <p:cNvSpPr>
            <a:spLocks noGrp="1"/>
          </p:cNvSpPr>
          <p:nvPr>
            <p:ph type="body" idx="1"/>
          </p:nvPr>
        </p:nvSpPr>
        <p:spPr/>
        <p:txBody>
          <a:bodyPr/>
          <a:lstStyle/>
          <a:p>
            <a:endParaRPr kumimoji="1" lang="ja-JP" altLang="en-US"/>
          </a:p>
        </p:txBody>
      </p:sp>
      <p:sp>
        <p:nvSpPr>
          <p:cNvPr id="1533"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942533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スライド イメージ プレースホルダー 1"/>
          <p:cNvSpPr>
            <a:spLocks noGrp="1" noRot="1" noChangeAspect="1"/>
          </p:cNvSpPr>
          <p:nvPr>
            <p:ph type="sldImg"/>
          </p:nvPr>
        </p:nvSpPr>
        <p:spPr/>
      </p:sp>
      <p:sp>
        <p:nvSpPr>
          <p:cNvPr id="1143" name="ノート プレースホルダー 2"/>
          <p:cNvSpPr>
            <a:spLocks noGrp="1"/>
          </p:cNvSpPr>
          <p:nvPr>
            <p:ph type="body" idx="1"/>
          </p:nvPr>
        </p:nvSpPr>
        <p:spPr/>
        <p:txBody>
          <a:bodyPr/>
          <a:lstStyle/>
          <a:p>
            <a:endParaRPr kumimoji="1" lang="ja-JP" altLang="en-US"/>
          </a:p>
        </p:txBody>
      </p:sp>
      <p:sp>
        <p:nvSpPr>
          <p:cNvPr id="1144"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3935976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 name="スライド イメージ プレースホルダー 1"/>
          <p:cNvSpPr>
            <a:spLocks noGrp="1" noRot="1" noChangeAspect="1"/>
          </p:cNvSpPr>
          <p:nvPr>
            <p:ph type="sldImg"/>
          </p:nvPr>
        </p:nvSpPr>
        <p:spPr/>
      </p:sp>
      <p:sp>
        <p:nvSpPr>
          <p:cNvPr id="1164" name="ノート プレースホルダー 2"/>
          <p:cNvSpPr>
            <a:spLocks noGrp="1"/>
          </p:cNvSpPr>
          <p:nvPr>
            <p:ph type="body" idx="1"/>
          </p:nvPr>
        </p:nvSpPr>
        <p:spPr/>
        <p:txBody>
          <a:bodyPr/>
          <a:lstStyle/>
          <a:p>
            <a:endParaRPr kumimoji="1" lang="ja-JP" altLang="en-US"/>
          </a:p>
        </p:txBody>
      </p:sp>
      <p:sp>
        <p:nvSpPr>
          <p:cNvPr id="1165"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507812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 name="スライド イメージ プレースホルダー 1"/>
          <p:cNvSpPr>
            <a:spLocks noGrp="1" noRot="1" noChangeAspect="1"/>
          </p:cNvSpPr>
          <p:nvPr>
            <p:ph type="sldImg"/>
          </p:nvPr>
        </p:nvSpPr>
        <p:spPr/>
      </p:sp>
      <p:sp>
        <p:nvSpPr>
          <p:cNvPr id="1190" name="ノート プレースホルダー 2"/>
          <p:cNvSpPr>
            <a:spLocks noGrp="1"/>
          </p:cNvSpPr>
          <p:nvPr>
            <p:ph type="body" idx="1"/>
          </p:nvPr>
        </p:nvSpPr>
        <p:spPr/>
        <p:txBody>
          <a:bodyPr/>
          <a:lstStyle/>
          <a:p>
            <a:endParaRPr kumimoji="1" lang="ja-JP" altLang="en-US"/>
          </a:p>
        </p:txBody>
      </p:sp>
      <p:sp>
        <p:nvSpPr>
          <p:cNvPr id="1191"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154354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 name="スライド イメージ プレースホルダー 1"/>
          <p:cNvSpPr>
            <a:spLocks noGrp="1" noRot="1" noChangeAspect="1"/>
          </p:cNvSpPr>
          <p:nvPr>
            <p:ph type="sldImg"/>
          </p:nvPr>
        </p:nvSpPr>
        <p:spPr/>
      </p:sp>
      <p:sp>
        <p:nvSpPr>
          <p:cNvPr id="1210" name="ノート プレースホルダー 2"/>
          <p:cNvSpPr>
            <a:spLocks noGrp="1"/>
          </p:cNvSpPr>
          <p:nvPr>
            <p:ph type="body" idx="1"/>
          </p:nvPr>
        </p:nvSpPr>
        <p:spPr/>
        <p:txBody>
          <a:bodyPr/>
          <a:lstStyle/>
          <a:p>
            <a:endParaRPr kumimoji="1" lang="ja-JP" altLang="en-US"/>
          </a:p>
        </p:txBody>
      </p:sp>
      <p:sp>
        <p:nvSpPr>
          <p:cNvPr id="1211"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200167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6" name="スライド イメージ プレースホルダー 1"/>
          <p:cNvSpPr>
            <a:spLocks noGrp="1" noRot="1" noChangeAspect="1"/>
          </p:cNvSpPr>
          <p:nvPr>
            <p:ph type="sldImg"/>
          </p:nvPr>
        </p:nvSpPr>
        <p:spPr/>
      </p:sp>
      <p:sp>
        <p:nvSpPr>
          <p:cNvPr id="1237" name="ノート プレースホルダー 2"/>
          <p:cNvSpPr>
            <a:spLocks noGrp="1"/>
          </p:cNvSpPr>
          <p:nvPr>
            <p:ph type="body" idx="1"/>
          </p:nvPr>
        </p:nvSpPr>
        <p:spPr/>
        <p:txBody>
          <a:bodyPr/>
          <a:lstStyle/>
          <a:p>
            <a:endParaRPr kumimoji="1" lang="ja-JP" altLang="en-US"/>
          </a:p>
        </p:txBody>
      </p:sp>
      <p:sp>
        <p:nvSpPr>
          <p:cNvPr id="1238"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678200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1" name="スライド イメージ プレースホルダー 1"/>
          <p:cNvSpPr>
            <a:spLocks noGrp="1" noRot="1" noChangeAspect="1"/>
          </p:cNvSpPr>
          <p:nvPr>
            <p:ph type="sldImg"/>
          </p:nvPr>
        </p:nvSpPr>
        <p:spPr/>
      </p:sp>
      <p:sp>
        <p:nvSpPr>
          <p:cNvPr id="1272" name="ノート プレースホルダー 2"/>
          <p:cNvSpPr>
            <a:spLocks noGrp="1"/>
          </p:cNvSpPr>
          <p:nvPr>
            <p:ph type="body" idx="1"/>
          </p:nvPr>
        </p:nvSpPr>
        <p:spPr/>
        <p:txBody>
          <a:bodyPr/>
          <a:lstStyle/>
          <a:p>
            <a:endParaRPr kumimoji="1" lang="ja-JP" altLang="en-US"/>
          </a:p>
        </p:txBody>
      </p:sp>
      <p:sp>
        <p:nvSpPr>
          <p:cNvPr id="1273"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2691428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 name="スライド イメージ プレースホルダー 1"/>
          <p:cNvSpPr>
            <a:spLocks noGrp="1" noRot="1" noChangeAspect="1"/>
          </p:cNvSpPr>
          <p:nvPr>
            <p:ph type="sldImg"/>
          </p:nvPr>
        </p:nvSpPr>
        <p:spPr/>
      </p:sp>
      <p:sp>
        <p:nvSpPr>
          <p:cNvPr id="1294" name="ノート プレースホルダー 2"/>
          <p:cNvSpPr>
            <a:spLocks noGrp="1"/>
          </p:cNvSpPr>
          <p:nvPr>
            <p:ph type="body" idx="1"/>
          </p:nvPr>
        </p:nvSpPr>
        <p:spPr/>
        <p:txBody>
          <a:bodyPr/>
          <a:lstStyle/>
          <a:p>
            <a:endParaRPr kumimoji="1" lang="ja-JP" altLang="en-US"/>
          </a:p>
        </p:txBody>
      </p:sp>
      <p:sp>
        <p:nvSpPr>
          <p:cNvPr id="1295" name="日付プレースホルダー 2"/>
          <p:cNvSpPr>
            <a:spLocks noGrp="1"/>
          </p:cNvSpPr>
          <p:nvPr>
            <p:ph type="dt" idx="1"/>
          </p:nvPr>
        </p:nvSpPr>
        <p:spPr>
          <a:xfrm>
            <a:off x="3883853" y="0"/>
            <a:ext cx="2972548" cy="457713"/>
          </a:xfrm>
          <a:prstGeom prst="rect">
            <a:avLst/>
          </a:prstGeom>
        </p:spPr>
        <p:txBody>
          <a:bodyPr vert="horz" lIns="91543" tIns="45771" rIns="91543" bIns="45771" rtlCol="0"/>
          <a:lstStyle>
            <a:lvl1pPr algn="r">
              <a:defRPr sz="1200"/>
            </a:lvl1pPr>
          </a:lstStyle>
          <a:p>
            <a:endParaRPr kumimoji="1" lang="ja-JP" altLang="en-US"/>
          </a:p>
        </p:txBody>
      </p:sp>
    </p:spTree>
    <p:extLst>
      <p:ext uri="{BB962C8B-B14F-4D97-AF65-F5344CB8AC3E}">
        <p14:creationId xmlns:p14="http://schemas.microsoft.com/office/powerpoint/2010/main" val="1708359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2C5DB24C-5535-4CED-97AE-B5F9BF925296}" type="datetime1">
              <a:rPr kumimoji="1" lang="ja-JP" altLang="en-US" smtClean="0"/>
              <a:t>2021/10/6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239026906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3706B5AA-0722-4EC1-94CC-933D3647A6A6}" type="datetime1">
              <a:rPr kumimoji="1" lang="ja-JP" altLang="en-US" smtClean="0"/>
              <a:t>2021/10/6</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76060435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5ABEEEFD-3DFC-470D-89A0-182BFA638A25}" type="datetime1">
              <a:rPr kumimoji="1" lang="ja-JP" altLang="en-US" smtClean="0"/>
              <a:t>2021/10/6</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41408506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3E84FE8E-4C43-4C19-A665-5C07CE651C21}" type="datetime1">
              <a:rPr kumimoji="1" lang="ja-JP" altLang="en-US" smtClean="0"/>
              <a:t>2021/10/6</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282967031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8B1A0113-7729-49C4-99AD-BCAB43BBECAC}" type="datetime1">
              <a:rPr kumimoji="1" lang="ja-JP" altLang="en-US" smtClean="0"/>
              <a:t>2021/10/6</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160351561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238CE14C-3760-4BEB-B10E-AF00F51DAB90}" type="datetime1">
              <a:rPr kumimoji="1" lang="ja-JP" altLang="en-US" smtClean="0"/>
              <a:t>2021/10/6</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21322206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3" y="1681163"/>
            <a:ext cx="386834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3" y="2505075"/>
            <a:ext cx="386834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9B066488-663F-40E9-955B-6B11050FD43E}" type="datetime1">
              <a:rPr kumimoji="1" lang="ja-JP" altLang="en-US" smtClean="0"/>
              <a:t>2021/10/6</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125303357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F731AB6F-4E20-427F-A6BF-961CC7EFEA54}" type="datetime1">
              <a:rPr kumimoji="1" lang="ja-JP" altLang="en-US" smtClean="0"/>
              <a:t>2021/10/6</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342822237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DD2AD4DA-DE05-4C51-A5EA-FA2767864472}" type="datetime1">
              <a:rPr kumimoji="1" lang="ja-JP" altLang="en-US" smtClean="0"/>
              <a:t>2021/10/6</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392122821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3887391" y="987426"/>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318DD5F3-A623-4ED8-8B0D-E795F25F5806}" type="datetime1">
              <a:rPr kumimoji="1" lang="ja-JP" altLang="en-US" smtClean="0"/>
              <a:t>2021/10/6</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266129782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3887391" y="987426"/>
            <a:ext cx="462915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108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CDF6FDF5-8E79-42D1-B1F3-964985E6C71A}" type="datetime1">
              <a:rPr kumimoji="1" lang="ja-JP" altLang="en-US" smtClean="0"/>
              <a:t>2021/10/6</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320129114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1"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1"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46D8F-CEAC-4D16-A639-E7C0E2E2864F}" type="datetime1">
              <a:rPr kumimoji="1" lang="ja-JP" altLang="en-US" smtClean="0"/>
              <a:t>2021/10/6</a:t>
            </a:fld>
            <a:endParaRPr kumimoji="1" lang="ja-JP" altLang="en-US"/>
          </a:p>
        </p:txBody>
      </p:sp>
      <p:sp>
        <p:nvSpPr>
          <p:cNvPr id="1028" name="Footer Placeholder 4"/>
          <p:cNvSpPr>
            <a:spLocks noGrp="1"/>
          </p:cNvSpPr>
          <p:nvPr>
            <p:ph type="ftr" sz="quarter" idx="3"/>
          </p:nvPr>
        </p:nvSpPr>
        <p:spPr>
          <a:xfrm>
            <a:off x="3028951"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49"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9406F5-B29E-425C-B795-54DD463E10B4}" type="slidenum">
              <a:rPr kumimoji="1" lang="ja-JP" altLang="en-US" smtClean="0"/>
              <a:t>‹#›</a:t>
            </a:fld>
            <a:endParaRPr kumimoji="1" lang="ja-JP" altLang="en-US"/>
          </a:p>
        </p:txBody>
      </p:sp>
    </p:spTree>
    <p:extLst>
      <p:ext uri="{BB962C8B-B14F-4D97-AF65-F5344CB8AC3E}">
        <p14:creationId xmlns:p14="http://schemas.microsoft.com/office/powerpoint/2010/main" val="2527850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title"/>
          </p:nvPr>
        </p:nvSpPr>
        <p:spPr>
          <a:xfrm>
            <a:off x="259977" y="2130426"/>
            <a:ext cx="8615083" cy="1325563"/>
          </a:xfrm>
        </p:spPr>
        <p:txBody>
          <a:bodyPr>
            <a:normAutofit/>
          </a:bodyPr>
          <a:lstStyle/>
          <a:p>
            <a:pPr algn="ctr"/>
            <a:r>
              <a:rPr kumimoji="1" lang="ja-JP" altLang="en-US" sz="3200" dirty="0"/>
              <a:t>新たな加工食品の原料原産地表示制度について</a:t>
            </a:r>
          </a:p>
        </p:txBody>
      </p:sp>
      <p:sp>
        <p:nvSpPr>
          <p:cNvPr id="1109" name="タイトル 1"/>
          <p:cNvSpPr txBox="1"/>
          <p:nvPr/>
        </p:nvSpPr>
        <p:spPr>
          <a:xfrm>
            <a:off x="2576182" y="5056544"/>
            <a:ext cx="3991639" cy="1098596"/>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mn-ea"/>
                <a:ea typeface="+mn-ea"/>
              </a:rPr>
              <a:t>令和３年</a:t>
            </a:r>
            <a:r>
              <a:rPr lang="en-US" altLang="ja-JP" sz="2800" dirty="0">
                <a:latin typeface="+mn-ea"/>
                <a:ea typeface="+mn-ea"/>
              </a:rPr>
              <a:t>11</a:t>
            </a:r>
            <a:r>
              <a:rPr lang="ja-JP" altLang="en-US" sz="2800" dirty="0">
                <a:latin typeface="+mn-ea"/>
                <a:ea typeface="+mn-ea"/>
              </a:rPr>
              <a:t>月</a:t>
            </a:r>
            <a:endParaRPr lang="en-US" altLang="ja-JP" sz="2800" dirty="0">
              <a:latin typeface="+mn-ea"/>
              <a:ea typeface="+mn-ea"/>
            </a:endParaRPr>
          </a:p>
          <a:p>
            <a:pPr algn="ctr"/>
            <a:r>
              <a:rPr lang="ja-JP" altLang="en-US" sz="2800" dirty="0">
                <a:latin typeface="+mn-ea"/>
                <a:ea typeface="+mn-ea"/>
              </a:rPr>
              <a:t>消費者庁食品表示企画課</a:t>
            </a:r>
          </a:p>
        </p:txBody>
      </p:sp>
    </p:spTree>
    <p:extLst>
      <p:ext uri="{BB962C8B-B14F-4D97-AF65-F5344CB8AC3E}">
        <p14:creationId xmlns:p14="http://schemas.microsoft.com/office/powerpoint/2010/main" val="72091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Text Box 5"/>
          <p:cNvSpPr txBox="1">
            <a:spLocks noChangeArrowheads="1"/>
          </p:cNvSpPr>
          <p:nvPr/>
        </p:nvSpPr>
        <p:spPr>
          <a:xfrm>
            <a:off x="1329098" y="4070391"/>
            <a:ext cx="4284301"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endParaRPr lang="en-US" altLang="ja-JP" sz="1000" dirty="0">
              <a:latin typeface="ＭＳ ゴシック" pitchFamily="49" charset="-128"/>
              <a:ea typeface="ＭＳ ゴシック" pitchFamily="49" charset="-128"/>
            </a:endParaRPr>
          </a:p>
          <a:p>
            <a:pPr marL="900000" indent="-90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豚肉</a:t>
            </a:r>
            <a:r>
              <a:rPr lang="ja-JP" altLang="en-US" sz="1000" dirty="0">
                <a:latin typeface="ＭＳ ゴシック" pitchFamily="49" charset="-128"/>
                <a:ea typeface="ＭＳ ゴシック" pitchFamily="49" charset="-128"/>
              </a:rPr>
              <a:t>、豚脂肪 、たん白加水分解物、還元水あめ、食塩、香辛料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endParaRPr>
          </a:p>
          <a:p>
            <a:pPr marL="900000" indent="-900000" eaLnBrk="1" hangingPunct="1">
              <a:buClr>
                <a:schemeClr val="folHlink"/>
              </a:buClr>
            </a:pPr>
            <a:r>
              <a:rPr lang="ja-JP" altLang="en-US" sz="1000" dirty="0">
                <a:latin typeface="ＭＳ ゴシック" pitchFamily="49" charset="-128"/>
                <a:ea typeface="ＭＳ ゴシック" pitchFamily="49" charset="-128"/>
              </a:rPr>
              <a:t>原料原産地名　</a:t>
            </a:r>
            <a:r>
              <a:rPr lang="ja-JP" altLang="en-US" sz="1000" dirty="0">
                <a:solidFill>
                  <a:srgbClr val="FF0000"/>
                </a:solidFill>
                <a:latin typeface="ＭＳ ゴシック" pitchFamily="49" charset="-128"/>
                <a:ea typeface="ＭＳ ゴシック" pitchFamily="49" charset="-128"/>
              </a:rPr>
              <a:t>輸入（豚肉）</a:t>
            </a:r>
            <a:endParaRPr lang="en-US" altLang="ja-JP" sz="1000" dirty="0">
              <a:solidFill>
                <a:srgbClr val="FF0000"/>
              </a:solidFill>
              <a:latin typeface="ＭＳ ゴシック" pitchFamily="49" charset="-128"/>
              <a:ea typeface="ＭＳ ゴシック" pitchFamily="49" charset="-128"/>
            </a:endParaRPr>
          </a:p>
        </p:txBody>
      </p:sp>
      <p:sp>
        <p:nvSpPr>
          <p:cNvPr id="1298" name="テキスト ボックス 2"/>
          <p:cNvSpPr txBox="1"/>
          <p:nvPr/>
        </p:nvSpPr>
        <p:spPr>
          <a:xfrm>
            <a:off x="156817" y="959295"/>
            <a:ext cx="8852453" cy="1907322"/>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dirty="0"/>
              <a:t>　</a:t>
            </a:r>
            <a:endParaRPr lang="en-US" altLang="ja-JP" dirty="0"/>
          </a:p>
          <a:p>
            <a:pPr marL="144000" indent="72000"/>
            <a:r>
              <a:rPr lang="ja-JP" altLang="en-US" sz="1600" dirty="0"/>
              <a:t>　</a:t>
            </a:r>
            <a:r>
              <a:rPr lang="ja-JP" altLang="en-US" sz="1400" dirty="0"/>
              <a:t>「</a:t>
            </a:r>
            <a:r>
              <a:rPr lang="ja-JP" altLang="en-US" sz="1400" dirty="0">
                <a:latin typeface="+mn-ea"/>
              </a:rPr>
              <a:t>大括り表示」とは、３か国以上の外国の原産地表示を「輸入」と括って表示する方法である。なお、輸入品と国産品を混合して使用する場合には、輸入品と国産品との間で、重量割合の高いものから順に表示する方法である。　</a:t>
            </a:r>
            <a:endParaRPr lang="en-US" altLang="ja-JP" sz="1400" dirty="0">
              <a:latin typeface="+mn-ea"/>
            </a:endParaRPr>
          </a:p>
          <a:p>
            <a:endParaRPr lang="en-US" altLang="ja-JP" sz="1400" dirty="0">
              <a:latin typeface="+mn-ea"/>
            </a:endParaRPr>
          </a:p>
          <a:p>
            <a:r>
              <a:rPr lang="ja-JP" altLang="en-US" sz="1400" dirty="0">
                <a:latin typeface="+mn-ea"/>
              </a:rPr>
              <a:t>＜認める条件＞</a:t>
            </a:r>
            <a:endParaRPr lang="en-US" altLang="ja-JP" sz="1400" dirty="0">
              <a:latin typeface="+mn-ea"/>
            </a:endParaRPr>
          </a:p>
          <a:p>
            <a:pPr marL="144000" indent="72000"/>
            <a:r>
              <a:rPr lang="ja-JP" altLang="en-US" sz="1400" dirty="0">
                <a:latin typeface="+mn-ea"/>
              </a:rPr>
              <a:t>　過去の</a:t>
            </a:r>
            <a:r>
              <a:rPr lang="ja-JP" altLang="ja-JP" sz="1400" dirty="0">
                <a:latin typeface="+mn-ea"/>
              </a:rPr>
              <a:t>一定期間における</a:t>
            </a:r>
            <a:r>
              <a:rPr lang="ja-JP" altLang="en-US" sz="1400" dirty="0">
                <a:latin typeface="+mn-ea"/>
              </a:rPr>
              <a:t>産地</a:t>
            </a:r>
            <a:r>
              <a:rPr lang="ja-JP" altLang="ja-JP" sz="1400" dirty="0">
                <a:latin typeface="+mn-ea"/>
              </a:rPr>
              <a:t>別使用実績又は</a:t>
            </a:r>
            <a:r>
              <a:rPr lang="ja-JP" altLang="en-US" sz="1400" dirty="0">
                <a:latin typeface="+mn-ea"/>
              </a:rPr>
              <a:t>今後の一定期間における産地別</a:t>
            </a:r>
            <a:r>
              <a:rPr lang="ja-JP" altLang="ja-JP" sz="1400" dirty="0">
                <a:latin typeface="+mn-ea"/>
              </a:rPr>
              <a:t>使用計画からみて、国別重量順表示が困難な場合には、「大括り表示」を用いることができる。</a:t>
            </a:r>
            <a:endParaRPr lang="en-US" altLang="ja-JP" sz="1400" dirty="0">
              <a:latin typeface="+mn-ea"/>
            </a:endParaRPr>
          </a:p>
          <a:p>
            <a:pPr marL="144000" indent="72000"/>
            <a:r>
              <a:rPr lang="ja-JP" altLang="en-US" sz="1400" dirty="0">
                <a:latin typeface="+mn-ea"/>
              </a:rPr>
              <a:t>　</a:t>
            </a:r>
            <a:r>
              <a:rPr lang="ja-JP" altLang="ja-JP" sz="1400" dirty="0">
                <a:latin typeface="+mn-ea"/>
              </a:rPr>
              <a:t>大括り表示をする場合は、</a:t>
            </a:r>
            <a:r>
              <a:rPr lang="ja-JP" altLang="en-US" sz="1400" dirty="0">
                <a:latin typeface="+mn-ea"/>
              </a:rPr>
              <a:t>根拠</a:t>
            </a:r>
            <a:r>
              <a:rPr lang="ja-JP" altLang="ja-JP" sz="1400" dirty="0">
                <a:latin typeface="+mn-ea"/>
              </a:rPr>
              <a:t>書類の保管を条件とする。</a:t>
            </a:r>
          </a:p>
        </p:txBody>
      </p:sp>
      <p:sp>
        <p:nvSpPr>
          <p:cNvPr id="1299" name="角丸四角形 4"/>
          <p:cNvSpPr/>
          <p:nvPr/>
        </p:nvSpPr>
        <p:spPr>
          <a:xfrm>
            <a:off x="254000" y="687695"/>
            <a:ext cx="53594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新たな表示方法②（大括り表示）</a:t>
            </a:r>
            <a:r>
              <a:rPr lang="ja-JP" altLang="en-US" sz="1400" dirty="0">
                <a:solidFill>
                  <a:schemeClr val="tx1"/>
                </a:solidFill>
              </a:rPr>
              <a:t>［</a:t>
            </a:r>
            <a:r>
              <a:rPr lang="ja-JP" altLang="en-US" sz="1400" dirty="0">
                <a:solidFill>
                  <a:schemeClr val="tx1"/>
                </a:solidFill>
                <a:latin typeface="+mn-ea"/>
              </a:rPr>
              <a:t>基準第３条第２項表１の五のロ］</a:t>
            </a:r>
            <a:endParaRPr kumimoji="1" lang="ja-JP" altLang="en-US" sz="1400" dirty="0">
              <a:solidFill>
                <a:schemeClr val="tx1"/>
              </a:solidFill>
            </a:endParaRPr>
          </a:p>
        </p:txBody>
      </p:sp>
      <p:sp>
        <p:nvSpPr>
          <p:cNvPr id="1300" name="テキスト ボックス 8"/>
          <p:cNvSpPr txBox="1"/>
          <p:nvPr/>
        </p:nvSpPr>
        <p:spPr>
          <a:xfrm>
            <a:off x="1094076" y="3816475"/>
            <a:ext cx="4684425" cy="253023"/>
          </a:xfrm>
          <a:prstGeom prst="rect">
            <a:avLst/>
          </a:prstGeom>
          <a:noFill/>
        </p:spPr>
        <p:txBody>
          <a:bodyPr wrap="square" rtlCol="0">
            <a:spAutoFit/>
          </a:bodyPr>
          <a:lstStyle/>
          <a:p>
            <a:pPr marL="108000" indent="-457200"/>
            <a:r>
              <a:rPr lang="ja-JP" altLang="en-US" sz="1050" b="1" dirty="0"/>
              <a:t>＜外国産のみ使用＞</a:t>
            </a:r>
          </a:p>
        </p:txBody>
      </p:sp>
      <p:sp>
        <p:nvSpPr>
          <p:cNvPr id="1301" name="四角形吹き出し 10"/>
          <p:cNvSpPr/>
          <p:nvPr/>
        </p:nvSpPr>
        <p:spPr>
          <a:xfrm>
            <a:off x="5867400" y="4763169"/>
            <a:ext cx="2616200" cy="469900"/>
          </a:xfrm>
          <a:prstGeom prst="wedgeRectCallout">
            <a:avLst>
              <a:gd name="adj1" fmla="val -177311"/>
              <a:gd name="adj2" fmla="val -59121"/>
            </a:avLst>
          </a:prstGeom>
          <a:solidFill>
            <a:schemeClr val="accent4">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rPr>
              <a:t>３か国以上の外国の原産地を「輸入」と括って表示</a:t>
            </a:r>
          </a:p>
        </p:txBody>
      </p:sp>
      <p:sp>
        <p:nvSpPr>
          <p:cNvPr id="1302" name="テキスト ボックス 11"/>
          <p:cNvSpPr txBox="1"/>
          <p:nvPr/>
        </p:nvSpPr>
        <p:spPr>
          <a:xfrm>
            <a:off x="1068675" y="5156930"/>
            <a:ext cx="5230524" cy="414605"/>
          </a:xfrm>
          <a:prstGeom prst="rect">
            <a:avLst/>
          </a:prstGeom>
          <a:noFill/>
        </p:spPr>
        <p:txBody>
          <a:bodyPr wrap="square" rtlCol="0">
            <a:spAutoFit/>
          </a:bodyPr>
          <a:lstStyle/>
          <a:p>
            <a:pPr marL="108000" indent="-457200"/>
            <a:r>
              <a:rPr lang="ja-JP" altLang="en-US" sz="1050" b="1" dirty="0"/>
              <a:t>＜国産と外国産を混合して使用し、国産の方が重量割合が高い場合＞</a:t>
            </a:r>
            <a:endParaRPr lang="en-US" altLang="ja-JP" sz="1050" b="1" dirty="0"/>
          </a:p>
          <a:p>
            <a:pPr marL="108000" indent="-457200"/>
            <a:r>
              <a:rPr lang="ja-JP" altLang="en-US" sz="1050" dirty="0"/>
              <a:t>（原料原産地を原材料の次に括弧を付して表示）</a:t>
            </a:r>
          </a:p>
        </p:txBody>
      </p:sp>
      <p:sp>
        <p:nvSpPr>
          <p:cNvPr id="1303" name="Text Box 5"/>
          <p:cNvSpPr txBox="1">
            <a:spLocks noChangeArrowheads="1"/>
          </p:cNvSpPr>
          <p:nvPr/>
        </p:nvSpPr>
        <p:spPr>
          <a:xfrm>
            <a:off x="1287441" y="5591698"/>
            <a:ext cx="4325957"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pPr>
            <a:r>
              <a:rPr lang="ja-JP" altLang="en-US" sz="1000" dirty="0">
                <a:latin typeface="ＭＳ ゴシック" pitchFamily="49" charset="-128"/>
                <a:ea typeface="ＭＳ ゴシック" pitchFamily="49" charset="-128"/>
              </a:rPr>
              <a:t>名    　　称　ポークソーセージ（ウインナー）</a:t>
            </a:r>
            <a:endParaRPr lang="en-US" altLang="ja-JP" sz="1000" dirty="0">
              <a:latin typeface="ＭＳ ゴシック" pitchFamily="49" charset="-128"/>
              <a:ea typeface="ＭＳ ゴシック" pitchFamily="49" charset="-128"/>
            </a:endParaRPr>
          </a:p>
          <a:p>
            <a:pPr marL="900000" indent="-90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豚肉（国産、輸入）</a:t>
            </a:r>
            <a:r>
              <a:rPr lang="ja-JP" altLang="en-US" sz="1000" dirty="0">
                <a:latin typeface="ＭＳ ゴシック" pitchFamily="49" charset="-128"/>
                <a:ea typeface="ＭＳ ゴシック" pitchFamily="49" charset="-128"/>
              </a:rPr>
              <a:t>、豚脂肪 、たん白加水分解物、還元水あめ、食塩、香辛料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endParaRPr>
          </a:p>
        </p:txBody>
      </p:sp>
      <p:grpSp>
        <p:nvGrpSpPr>
          <p:cNvPr id="1304" name="グループ化 14"/>
          <p:cNvGrpSpPr/>
          <p:nvPr/>
        </p:nvGrpSpPr>
        <p:grpSpPr>
          <a:xfrm>
            <a:off x="0" y="-48904"/>
            <a:ext cx="9144000" cy="548500"/>
            <a:chOff x="381000" y="135500"/>
            <a:chExt cx="9144000" cy="548500"/>
          </a:xfrm>
        </p:grpSpPr>
        <p:grpSp>
          <p:nvGrpSpPr>
            <p:cNvPr id="1305" name="グループ化 15"/>
            <p:cNvGrpSpPr/>
            <p:nvPr/>
          </p:nvGrpSpPr>
          <p:grpSpPr>
            <a:xfrm>
              <a:off x="381000" y="612000"/>
              <a:ext cx="9144000" cy="72000"/>
              <a:chOff x="0" y="288000"/>
              <a:chExt cx="9144000" cy="72000"/>
            </a:xfrm>
          </p:grpSpPr>
          <p:cxnSp>
            <p:nvCxnSpPr>
              <p:cNvPr id="1306" name="直線コネクタ 17"/>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307" name="直線コネクタ 18"/>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308" name="直線コネクタ 19"/>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309" name="正方形/長方形 16"/>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原料原産地表示制度の具体的な改正点④（大括り表示）</a:t>
              </a:r>
            </a:p>
          </p:txBody>
        </p:sp>
      </p:grpSp>
      <p:sp>
        <p:nvSpPr>
          <p:cNvPr id="1310" name="テキスト ボックス 20"/>
          <p:cNvSpPr txBox="1"/>
          <p:nvPr/>
        </p:nvSpPr>
        <p:spPr>
          <a:xfrm>
            <a:off x="408276" y="3354033"/>
            <a:ext cx="2823453" cy="306884"/>
          </a:xfrm>
          <a:prstGeom prst="rect">
            <a:avLst/>
          </a:prstGeom>
          <a:noFill/>
        </p:spPr>
        <p:txBody>
          <a:bodyPr wrap="square" rtlCol="0">
            <a:spAutoFit/>
          </a:bodyPr>
          <a:lstStyle/>
          <a:p>
            <a:pPr marL="108000" indent="-457200"/>
            <a:r>
              <a:rPr lang="ja-JP" altLang="en-US" sz="1400" b="1" dirty="0"/>
              <a:t>＜表示例＞</a:t>
            </a:r>
          </a:p>
        </p:txBody>
      </p:sp>
    </p:spTree>
    <p:extLst>
      <p:ext uri="{BB962C8B-B14F-4D97-AF65-F5344CB8AC3E}">
        <p14:creationId xmlns:p14="http://schemas.microsoft.com/office/powerpoint/2010/main" val="26182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6" name="テキスト ボックス 2"/>
          <p:cNvSpPr txBox="1"/>
          <p:nvPr/>
        </p:nvSpPr>
        <p:spPr>
          <a:xfrm>
            <a:off x="145774" y="1020899"/>
            <a:ext cx="8852453" cy="2492097"/>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pPr marL="144000" indent="72000"/>
            <a:r>
              <a:rPr lang="ja-JP" altLang="en-US" sz="1600" dirty="0"/>
              <a:t>　「</a:t>
            </a:r>
            <a:r>
              <a:rPr lang="ja-JP" altLang="en-US" sz="1400" dirty="0">
                <a:latin typeface="+mn-ea"/>
              </a:rPr>
              <a:t>大括り表示＋又は表示」とは、過去の使用実績等に基づき、３か国以上の外国の原産地表示を「輸入」と括って表示できるとした上で、「輸入」と「国産」を、使用が見込まれる重量割合の高いものから順に、「又は」でつないで表示する方法である。</a:t>
            </a:r>
            <a:endParaRPr lang="en-US" altLang="ja-JP" sz="1400" dirty="0">
              <a:latin typeface="+mn-ea"/>
            </a:endParaRPr>
          </a:p>
          <a:p>
            <a:endParaRPr lang="en-US" altLang="ja-JP" sz="1400" dirty="0">
              <a:latin typeface="+mn-ea"/>
            </a:endParaRPr>
          </a:p>
          <a:p>
            <a:r>
              <a:rPr lang="ja-JP" altLang="en-US" sz="1400" dirty="0">
                <a:latin typeface="+mn-ea"/>
              </a:rPr>
              <a:t>＜認める条件＞</a:t>
            </a:r>
            <a:endParaRPr lang="en-US" altLang="ja-JP" sz="1400" dirty="0">
              <a:latin typeface="+mn-ea"/>
            </a:endParaRPr>
          </a:p>
          <a:p>
            <a:pPr marL="144000" indent="72000"/>
            <a:r>
              <a:rPr lang="ja-JP" altLang="en-US" sz="1400" dirty="0">
                <a:latin typeface="+mn-ea"/>
              </a:rPr>
              <a:t>　過去の</a:t>
            </a:r>
            <a:r>
              <a:rPr lang="ja-JP" altLang="ja-JP" sz="1400" dirty="0">
                <a:latin typeface="+mn-ea"/>
              </a:rPr>
              <a:t>一定期間における国別使用実績又は</a:t>
            </a:r>
            <a:r>
              <a:rPr lang="ja-JP" altLang="en-US" sz="1400" dirty="0">
                <a:latin typeface="+mn-ea"/>
              </a:rPr>
              <a:t>今後の一定期間の国別</a:t>
            </a:r>
            <a:r>
              <a:rPr lang="ja-JP" altLang="ja-JP" sz="1400" dirty="0">
                <a:latin typeface="+mn-ea"/>
              </a:rPr>
              <a:t>使用計画からみて、大括り表示のみでは表示が困難な場合には、「大括り表示＋</a:t>
            </a:r>
            <a:r>
              <a:rPr lang="ja-JP" altLang="en-US" sz="1400" dirty="0">
                <a:latin typeface="+mn-ea"/>
              </a:rPr>
              <a:t>又は</a:t>
            </a:r>
            <a:r>
              <a:rPr lang="ja-JP" altLang="ja-JP" sz="1400" dirty="0">
                <a:latin typeface="+mn-ea"/>
              </a:rPr>
              <a:t>表示」を用いることができること</a:t>
            </a:r>
            <a:r>
              <a:rPr lang="ja-JP" altLang="en-US" sz="1400" dirty="0">
                <a:latin typeface="+mn-ea"/>
              </a:rPr>
              <a:t>し、根拠書類の保管を条件とする。</a:t>
            </a:r>
            <a:endParaRPr lang="en-US" altLang="ja-JP" sz="1400" dirty="0">
              <a:latin typeface="+mn-ea"/>
            </a:endParaRPr>
          </a:p>
          <a:p>
            <a:endParaRPr lang="en-US" altLang="ja-JP" sz="1400" dirty="0">
              <a:latin typeface="+mn-ea"/>
            </a:endParaRPr>
          </a:p>
          <a:p>
            <a:r>
              <a:rPr lang="ja-JP" altLang="en-US" sz="1400" dirty="0">
                <a:latin typeface="+mn-ea"/>
              </a:rPr>
              <a:t>＜誤認防止＞</a:t>
            </a:r>
            <a:endParaRPr lang="ja-JP" altLang="ja-JP" sz="1400" dirty="0">
              <a:latin typeface="+mn-ea"/>
            </a:endParaRPr>
          </a:p>
          <a:p>
            <a:pPr marL="144000" indent="72000"/>
            <a:r>
              <a:rPr lang="en-US" altLang="ja-JP" sz="1400" dirty="0">
                <a:latin typeface="+mn-ea"/>
              </a:rPr>
              <a:t> </a:t>
            </a:r>
            <a:r>
              <a:rPr lang="ja-JP" altLang="en-US" sz="1400" dirty="0">
                <a:latin typeface="+mn-ea"/>
              </a:rPr>
              <a:t>　</a:t>
            </a:r>
            <a:r>
              <a:rPr lang="ja-JP" altLang="ja-JP" sz="1400" dirty="0">
                <a:latin typeface="+mn-ea"/>
              </a:rPr>
              <a:t>「大括り表示＋</a:t>
            </a:r>
            <a:r>
              <a:rPr lang="ja-JP" altLang="en-US" sz="1400" dirty="0">
                <a:latin typeface="+mn-ea"/>
              </a:rPr>
              <a:t>又は</a:t>
            </a:r>
            <a:r>
              <a:rPr lang="ja-JP" altLang="ja-JP" sz="1400" dirty="0">
                <a:latin typeface="+mn-ea"/>
              </a:rPr>
              <a:t>表示」をする場合は、</a:t>
            </a:r>
            <a:r>
              <a:rPr lang="ja-JP" altLang="en-US" sz="1400" dirty="0">
                <a:latin typeface="+mn-ea"/>
              </a:rPr>
              <a:t>一定期間使用割合の高いものから順に表示した</a:t>
            </a:r>
            <a:r>
              <a:rPr lang="ja-JP" altLang="ja-JP" sz="1400" dirty="0">
                <a:latin typeface="+mn-ea"/>
              </a:rPr>
              <a:t>旨の表示</a:t>
            </a:r>
            <a:r>
              <a:rPr lang="ja-JP" altLang="en-US" sz="1400" dirty="0">
                <a:latin typeface="+mn-ea"/>
              </a:rPr>
              <a:t>を</a:t>
            </a:r>
            <a:r>
              <a:rPr lang="ja-JP" altLang="ja-JP" sz="1400" dirty="0">
                <a:latin typeface="+mn-ea"/>
              </a:rPr>
              <a:t>付記</a:t>
            </a:r>
            <a:r>
              <a:rPr lang="ja-JP" altLang="en-US" sz="1400" dirty="0">
                <a:latin typeface="+mn-ea"/>
              </a:rPr>
              <a:t>する。</a:t>
            </a:r>
            <a:endParaRPr lang="en-US" altLang="ja-JP" sz="1400" strike="sngStrike" dirty="0">
              <a:latin typeface="+mn-ea"/>
            </a:endParaRPr>
          </a:p>
        </p:txBody>
      </p:sp>
      <p:sp>
        <p:nvSpPr>
          <p:cNvPr id="1317" name="角丸四角形 4"/>
          <p:cNvSpPr/>
          <p:nvPr/>
        </p:nvSpPr>
        <p:spPr>
          <a:xfrm>
            <a:off x="267237" y="660400"/>
            <a:ext cx="61087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新たな表示方法③（大括り表示＋又は表示）</a:t>
            </a:r>
            <a:r>
              <a:rPr lang="ja-JP" altLang="en-US" sz="1400" dirty="0">
                <a:solidFill>
                  <a:schemeClr val="tx1"/>
                </a:solidFill>
              </a:rPr>
              <a:t>［</a:t>
            </a:r>
            <a:r>
              <a:rPr lang="ja-JP" altLang="en-US" sz="1400" dirty="0">
                <a:solidFill>
                  <a:schemeClr val="tx1"/>
                </a:solidFill>
                <a:latin typeface="+mn-ea"/>
              </a:rPr>
              <a:t>基準第３条第２項表１の五のハ］</a:t>
            </a:r>
            <a:endParaRPr lang="en-US" altLang="ja-JP" sz="1400" dirty="0">
              <a:solidFill>
                <a:schemeClr val="tx1"/>
              </a:solidFill>
              <a:latin typeface="+mn-ea"/>
            </a:endParaRPr>
          </a:p>
        </p:txBody>
      </p:sp>
      <p:sp>
        <p:nvSpPr>
          <p:cNvPr id="1318" name="テキスト ボックス 6"/>
          <p:cNvSpPr txBox="1"/>
          <p:nvPr/>
        </p:nvSpPr>
        <p:spPr>
          <a:xfrm>
            <a:off x="4851401" y="3827599"/>
            <a:ext cx="4140199" cy="2707541"/>
          </a:xfrm>
          <a:prstGeom prst="rect">
            <a:avLst/>
          </a:prstGeom>
          <a:noFill/>
          <a:ln>
            <a:solidFill>
              <a:schemeClr val="tx1"/>
            </a:solidFill>
          </a:ln>
        </p:spPr>
        <p:txBody>
          <a:bodyPr wrap="square" rtlCol="0">
            <a:spAutoFit/>
          </a:bodyPr>
          <a:lstStyle/>
          <a:p>
            <a:r>
              <a:rPr lang="ja-JP" altLang="en-US" sz="1400" dirty="0"/>
              <a:t>　</a:t>
            </a:r>
            <a:endParaRPr lang="en-US" altLang="ja-JP" sz="1400" dirty="0"/>
          </a:p>
          <a:p>
            <a:endParaRPr kumimoji="1"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lang="en-US" altLang="ja-JP" sz="1400" dirty="0"/>
          </a:p>
          <a:p>
            <a:endParaRPr lang="en-US" altLang="ja-JP" sz="1400" dirty="0"/>
          </a:p>
          <a:p>
            <a:endParaRPr lang="en-US" altLang="ja-JP" sz="1400" dirty="0"/>
          </a:p>
          <a:p>
            <a:endParaRPr kumimoji="1" lang="en-US" altLang="ja-JP" sz="800" dirty="0"/>
          </a:p>
          <a:p>
            <a:r>
              <a:rPr lang="ja-JP" altLang="en-US" sz="800" dirty="0"/>
              <a:t>　　　　　　　　　　　　　　　　　　　　　第９回</a:t>
            </a:r>
            <a:r>
              <a:rPr kumimoji="1" lang="ja-JP" altLang="en-US" sz="800" dirty="0"/>
              <a:t>「加工食品原料原産地表示制度検討会」資料１から</a:t>
            </a:r>
            <a:endParaRPr kumimoji="1" lang="en-US" altLang="ja-JP" sz="800" dirty="0"/>
          </a:p>
        </p:txBody>
      </p:sp>
      <p:grpSp>
        <p:nvGrpSpPr>
          <p:cNvPr id="1319" name="グループ化 11"/>
          <p:cNvGrpSpPr/>
          <p:nvPr/>
        </p:nvGrpSpPr>
        <p:grpSpPr>
          <a:xfrm>
            <a:off x="12700" y="-63500"/>
            <a:ext cx="9144000" cy="548500"/>
            <a:chOff x="381000" y="135500"/>
            <a:chExt cx="9144000" cy="548500"/>
          </a:xfrm>
        </p:grpSpPr>
        <p:grpSp>
          <p:nvGrpSpPr>
            <p:cNvPr id="1320" name="グループ化 12"/>
            <p:cNvGrpSpPr/>
            <p:nvPr/>
          </p:nvGrpSpPr>
          <p:grpSpPr>
            <a:xfrm>
              <a:off x="381000" y="612000"/>
              <a:ext cx="9144000" cy="72000"/>
              <a:chOff x="0" y="288000"/>
              <a:chExt cx="9144000" cy="72000"/>
            </a:xfrm>
          </p:grpSpPr>
          <p:cxnSp>
            <p:nvCxnSpPr>
              <p:cNvPr id="1321" name="直線コネクタ 1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322" name="直線コネクタ 15"/>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323" name="直線コネクタ 16"/>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324" name="正方形/長方形 1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原料原産地表示制度の具体的な改正点⑤ （大括り表示＋又は表示）</a:t>
              </a:r>
            </a:p>
          </p:txBody>
        </p:sp>
      </p:grpSp>
      <p:graphicFrame>
        <p:nvGraphicFramePr>
          <p:cNvPr id="1325" name="表 17"/>
          <p:cNvGraphicFramePr>
            <a:graphicFrameLocks noGrp="1"/>
          </p:cNvGraphicFramePr>
          <p:nvPr>
            <p:extLst>
              <p:ext uri="{D42A27DB-BD31-4B8C-83A1-F6EECF244321}">
                <p14:modId xmlns:p14="http://schemas.microsoft.com/office/powerpoint/2010/main" val="4278533905"/>
              </p:ext>
            </p:extLst>
          </p:nvPr>
        </p:nvGraphicFramePr>
        <p:xfrm>
          <a:off x="5412285" y="4460830"/>
          <a:ext cx="2499815" cy="396000"/>
        </p:xfrm>
        <a:graphic>
          <a:graphicData uri="http://schemas.openxmlformats.org/drawingml/2006/table">
            <a:tbl>
              <a:tblPr firstRow="1" bandRow="1">
                <a:tableStyleId>{5940675A-B579-460E-94D1-54222C63F5DA}</a:tableStyleId>
              </a:tblPr>
              <a:tblGrid>
                <a:gridCol w="1199687">
                  <a:extLst>
                    <a:ext uri="{9D8B030D-6E8A-4147-A177-3AD203B41FA5}">
                      <a16:colId xmlns:a16="http://schemas.microsoft.com/office/drawing/2014/main" val="20000"/>
                    </a:ext>
                  </a:extLst>
                </a:gridCol>
                <a:gridCol w="666492">
                  <a:extLst>
                    <a:ext uri="{9D8B030D-6E8A-4147-A177-3AD203B41FA5}">
                      <a16:colId xmlns:a16="http://schemas.microsoft.com/office/drawing/2014/main" val="20001"/>
                    </a:ext>
                  </a:extLst>
                </a:gridCol>
                <a:gridCol w="399895">
                  <a:extLst>
                    <a:ext uri="{9D8B030D-6E8A-4147-A177-3AD203B41FA5}">
                      <a16:colId xmlns:a16="http://schemas.microsoft.com/office/drawing/2014/main" val="20002"/>
                    </a:ext>
                  </a:extLst>
                </a:gridCol>
                <a:gridCol w="233741">
                  <a:extLst>
                    <a:ext uri="{9D8B030D-6E8A-4147-A177-3AD203B41FA5}">
                      <a16:colId xmlns:a16="http://schemas.microsoft.com/office/drawing/2014/main" val="20003"/>
                    </a:ext>
                  </a:extLst>
                </a:gridCol>
              </a:tblGrid>
              <a:tr h="39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Ａ国</a:t>
                      </a:r>
                    </a:p>
                  </a:txBody>
                  <a:tcPr marL="72000" marR="36000" marT="36000" marB="36000" anchor="ct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Ｂ国</a:t>
                      </a:r>
                    </a:p>
                  </a:txBody>
                  <a:tcPr marL="72000" marR="36000" marT="36000" marB="36000" anchor="ctr">
                    <a:solidFill>
                      <a:srgbClr val="5BFF5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Ｃ国</a:t>
                      </a:r>
                    </a:p>
                  </a:txBody>
                  <a:tcPr marL="72000" marR="36000" marT="36000" marB="36000" anchor="ctr">
                    <a:solidFill>
                      <a:srgbClr val="CC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国産</a:t>
                      </a:r>
                    </a:p>
                  </a:txBody>
                  <a:tcPr marL="72000" marR="36000" marT="36000" marB="36000">
                    <a:solidFill>
                      <a:srgbClr val="FFC000"/>
                    </a:solidFill>
                  </a:tcPr>
                </a:tc>
                <a:extLst>
                  <a:ext uri="{0D108BD9-81ED-4DB2-BD59-A6C34878D82A}">
                    <a16:rowId xmlns:a16="http://schemas.microsoft.com/office/drawing/2014/main" val="10000"/>
                  </a:ext>
                </a:extLst>
              </a:tr>
            </a:tbl>
          </a:graphicData>
        </a:graphic>
      </p:graphicFrame>
      <p:graphicFrame>
        <p:nvGraphicFramePr>
          <p:cNvPr id="1326" name="表 21"/>
          <p:cNvGraphicFramePr>
            <a:graphicFrameLocks noGrp="1"/>
          </p:cNvGraphicFramePr>
          <p:nvPr>
            <p:extLst>
              <p:ext uri="{D42A27DB-BD31-4B8C-83A1-F6EECF244321}">
                <p14:modId xmlns:p14="http://schemas.microsoft.com/office/powerpoint/2010/main" val="2804327840"/>
              </p:ext>
            </p:extLst>
          </p:nvPr>
        </p:nvGraphicFramePr>
        <p:xfrm>
          <a:off x="5412285" y="5354603"/>
          <a:ext cx="2499814" cy="396000"/>
        </p:xfrm>
        <a:graphic>
          <a:graphicData uri="http://schemas.openxmlformats.org/drawingml/2006/table">
            <a:tbl>
              <a:tblPr firstRow="1" bandRow="1">
                <a:tableStyleId>{5940675A-B579-460E-94D1-54222C63F5DA}</a:tableStyleId>
              </a:tblPr>
              <a:tblGrid>
                <a:gridCol w="1433427">
                  <a:extLst>
                    <a:ext uri="{9D8B030D-6E8A-4147-A177-3AD203B41FA5}">
                      <a16:colId xmlns:a16="http://schemas.microsoft.com/office/drawing/2014/main" val="20000"/>
                    </a:ext>
                  </a:extLst>
                </a:gridCol>
                <a:gridCol w="399895">
                  <a:extLst>
                    <a:ext uri="{9D8B030D-6E8A-4147-A177-3AD203B41FA5}">
                      <a16:colId xmlns:a16="http://schemas.microsoft.com/office/drawing/2014/main" val="20001"/>
                    </a:ext>
                  </a:extLst>
                </a:gridCol>
                <a:gridCol w="333246">
                  <a:extLst>
                    <a:ext uri="{9D8B030D-6E8A-4147-A177-3AD203B41FA5}">
                      <a16:colId xmlns:a16="http://schemas.microsoft.com/office/drawing/2014/main" val="20002"/>
                    </a:ext>
                  </a:extLst>
                </a:gridCol>
                <a:gridCol w="333246">
                  <a:extLst>
                    <a:ext uri="{9D8B030D-6E8A-4147-A177-3AD203B41FA5}">
                      <a16:colId xmlns:a16="http://schemas.microsoft.com/office/drawing/2014/main" val="20003"/>
                    </a:ext>
                  </a:extLst>
                </a:gridCol>
              </a:tblGrid>
              <a:tr h="39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国産</a:t>
                      </a:r>
                    </a:p>
                  </a:txBody>
                  <a:tcPr marL="72000" marR="36000" marT="36000" marB="36000" anchor="c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Ｂ国</a:t>
                      </a:r>
                    </a:p>
                  </a:txBody>
                  <a:tcPr marL="72000" marR="36000" marT="36000" marB="36000" anchor="ctr">
                    <a:solidFill>
                      <a:srgbClr val="5BFF5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Ａ国</a:t>
                      </a:r>
                    </a:p>
                  </a:txBody>
                  <a:tcPr marL="72000" marR="36000" marT="36000" marB="36000" anchor="ctr">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Ｃ国</a:t>
                      </a:r>
                    </a:p>
                  </a:txBody>
                  <a:tcPr marL="72000" marR="36000" marT="36000" marB="36000" anchor="ctr">
                    <a:solidFill>
                      <a:srgbClr val="CCCCFF"/>
                    </a:solidFill>
                  </a:tcPr>
                </a:tc>
                <a:extLst>
                  <a:ext uri="{0D108BD9-81ED-4DB2-BD59-A6C34878D82A}">
                    <a16:rowId xmlns:a16="http://schemas.microsoft.com/office/drawing/2014/main" val="10000"/>
                  </a:ext>
                </a:extLst>
              </a:tr>
            </a:tbl>
          </a:graphicData>
        </a:graphic>
      </p:graphicFrame>
      <p:graphicFrame>
        <p:nvGraphicFramePr>
          <p:cNvPr id="1327" name="表 22"/>
          <p:cNvGraphicFramePr>
            <a:graphicFrameLocks noGrp="1"/>
          </p:cNvGraphicFramePr>
          <p:nvPr>
            <p:extLst>
              <p:ext uri="{D42A27DB-BD31-4B8C-83A1-F6EECF244321}">
                <p14:modId xmlns:p14="http://schemas.microsoft.com/office/powerpoint/2010/main" val="3876117162"/>
              </p:ext>
            </p:extLst>
          </p:nvPr>
        </p:nvGraphicFramePr>
        <p:xfrm>
          <a:off x="5412285" y="4925716"/>
          <a:ext cx="2512515" cy="360000"/>
        </p:xfrm>
        <a:graphic>
          <a:graphicData uri="http://schemas.openxmlformats.org/drawingml/2006/table">
            <a:tbl>
              <a:tblPr firstRow="1" bandRow="1">
                <a:tableStyleId>{5940675A-B579-460E-94D1-54222C63F5DA}</a:tableStyleId>
              </a:tblPr>
              <a:tblGrid>
                <a:gridCol w="1373722">
                  <a:extLst>
                    <a:ext uri="{9D8B030D-6E8A-4147-A177-3AD203B41FA5}">
                      <a16:colId xmlns:a16="http://schemas.microsoft.com/office/drawing/2014/main" val="20000"/>
                    </a:ext>
                  </a:extLst>
                </a:gridCol>
                <a:gridCol w="736866">
                  <a:extLst>
                    <a:ext uri="{9D8B030D-6E8A-4147-A177-3AD203B41FA5}">
                      <a16:colId xmlns:a16="http://schemas.microsoft.com/office/drawing/2014/main" val="20001"/>
                    </a:ext>
                  </a:extLst>
                </a:gridCol>
                <a:gridCol w="401927">
                  <a:extLst>
                    <a:ext uri="{9D8B030D-6E8A-4147-A177-3AD203B41FA5}">
                      <a16:colId xmlns:a16="http://schemas.microsoft.com/office/drawing/2014/main" val="20002"/>
                    </a:ext>
                  </a:extLst>
                </a:gridCol>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Ｃ国</a:t>
                      </a:r>
                    </a:p>
                  </a:txBody>
                  <a:tcPr marL="72000" marR="36000" marT="36000" marB="36000" anchor="ctr">
                    <a:solidFill>
                      <a:srgbClr val="CC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Ａ国</a:t>
                      </a:r>
                    </a:p>
                  </a:txBody>
                  <a:tcPr marL="72000" marR="36000" marT="36000" marB="36000" anchor="ctr">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Ｂ国</a:t>
                      </a:r>
                    </a:p>
                  </a:txBody>
                  <a:tcPr marL="72000" marR="36000" marT="36000" marB="36000" anchor="ctr">
                    <a:solidFill>
                      <a:srgbClr val="5BFF55"/>
                    </a:solidFill>
                  </a:tcPr>
                </a:tc>
                <a:extLst>
                  <a:ext uri="{0D108BD9-81ED-4DB2-BD59-A6C34878D82A}">
                    <a16:rowId xmlns:a16="http://schemas.microsoft.com/office/drawing/2014/main" val="10000"/>
                  </a:ext>
                </a:extLst>
              </a:tr>
            </a:tbl>
          </a:graphicData>
        </a:graphic>
      </p:graphicFrame>
      <p:sp>
        <p:nvSpPr>
          <p:cNvPr id="1328" name="正方形/長方形 23"/>
          <p:cNvSpPr/>
          <p:nvPr/>
        </p:nvSpPr>
        <p:spPr>
          <a:xfrm>
            <a:off x="4919217" y="4524894"/>
            <a:ext cx="684000" cy="214551"/>
          </a:xfrm>
          <a:prstGeom prst="rect">
            <a:avLst/>
          </a:prstGeom>
        </p:spPr>
        <p:txBody>
          <a:bodyPr wrap="square">
            <a:spAutoFit/>
          </a:bodyPr>
          <a:lstStyle/>
          <a:p>
            <a:r>
              <a:rPr lang="ja-JP" altLang="en-US" sz="800" dirty="0">
                <a:solidFill>
                  <a:prstClr val="black"/>
                </a:solidFill>
                <a:latin typeface="ＭＳ Ｐゴシック" panose="020B0600070205080204" pitchFamily="50" charset="-128"/>
              </a:rPr>
              <a:t>４～６月</a:t>
            </a:r>
            <a:endParaRPr lang="en-US" altLang="ja-JP" sz="800" dirty="0">
              <a:solidFill>
                <a:prstClr val="black"/>
              </a:solidFill>
              <a:latin typeface="ＭＳ Ｐゴシック" panose="020B0600070205080204" pitchFamily="50" charset="-128"/>
            </a:endParaRPr>
          </a:p>
        </p:txBody>
      </p:sp>
      <p:sp>
        <p:nvSpPr>
          <p:cNvPr id="1329" name="正方形/長方形 24"/>
          <p:cNvSpPr/>
          <p:nvPr/>
        </p:nvSpPr>
        <p:spPr>
          <a:xfrm>
            <a:off x="4919217" y="4974244"/>
            <a:ext cx="612000" cy="214551"/>
          </a:xfrm>
          <a:prstGeom prst="rect">
            <a:avLst/>
          </a:prstGeom>
        </p:spPr>
        <p:txBody>
          <a:bodyPr wrap="square">
            <a:spAutoFit/>
          </a:bodyPr>
          <a:lstStyle/>
          <a:p>
            <a:r>
              <a:rPr lang="ja-JP" altLang="en-US" sz="800" dirty="0">
                <a:solidFill>
                  <a:prstClr val="black"/>
                </a:solidFill>
                <a:latin typeface="ＭＳ Ｐゴシック" panose="020B0600070205080204" pitchFamily="50" charset="-128"/>
              </a:rPr>
              <a:t>７～９月</a:t>
            </a:r>
            <a:endParaRPr lang="en-US" altLang="ja-JP" sz="800" dirty="0">
              <a:solidFill>
                <a:prstClr val="black"/>
              </a:solidFill>
              <a:latin typeface="ＭＳ Ｐゴシック" panose="020B0600070205080204" pitchFamily="50" charset="-128"/>
            </a:endParaRPr>
          </a:p>
        </p:txBody>
      </p:sp>
      <p:sp>
        <p:nvSpPr>
          <p:cNvPr id="1330" name="正方形/長方形 25"/>
          <p:cNvSpPr/>
          <p:nvPr/>
        </p:nvSpPr>
        <p:spPr>
          <a:xfrm>
            <a:off x="4919217" y="5426617"/>
            <a:ext cx="792000" cy="214551"/>
          </a:xfrm>
          <a:prstGeom prst="rect">
            <a:avLst/>
          </a:prstGeom>
        </p:spPr>
        <p:txBody>
          <a:bodyPr wrap="square">
            <a:spAutoFit/>
          </a:bodyPr>
          <a:lstStyle/>
          <a:p>
            <a:r>
              <a:rPr lang="en-US" altLang="ja-JP" sz="800" dirty="0">
                <a:solidFill>
                  <a:prstClr val="black"/>
                </a:solidFill>
                <a:latin typeface="ＭＳ Ｐゴシック" panose="020B0600070205080204" pitchFamily="50" charset="-128"/>
              </a:rPr>
              <a:t>10</a:t>
            </a:r>
            <a:r>
              <a:rPr lang="ja-JP" altLang="en-US" sz="800" dirty="0">
                <a:solidFill>
                  <a:prstClr val="black"/>
                </a:solidFill>
                <a:latin typeface="ＭＳ Ｐゴシック" panose="020B0600070205080204" pitchFamily="50" charset="-128"/>
              </a:rPr>
              <a:t>～</a:t>
            </a:r>
            <a:r>
              <a:rPr lang="en-US" altLang="ja-JP" sz="800" dirty="0">
                <a:solidFill>
                  <a:prstClr val="black"/>
                </a:solidFill>
                <a:latin typeface="ＭＳ Ｐゴシック" panose="020B0600070205080204" pitchFamily="50" charset="-128"/>
              </a:rPr>
              <a:t>12</a:t>
            </a:r>
            <a:r>
              <a:rPr lang="ja-JP" altLang="en-US" sz="800" dirty="0">
                <a:solidFill>
                  <a:prstClr val="black"/>
                </a:solidFill>
                <a:latin typeface="ＭＳ Ｐゴシック" panose="020B0600070205080204" pitchFamily="50" charset="-128"/>
              </a:rPr>
              <a:t>月</a:t>
            </a:r>
            <a:endParaRPr lang="en-US" altLang="ja-JP" sz="800" dirty="0">
              <a:solidFill>
                <a:prstClr val="black"/>
              </a:solidFill>
              <a:latin typeface="ＭＳ Ｐゴシック" panose="020B0600070205080204" pitchFamily="50" charset="-128"/>
            </a:endParaRPr>
          </a:p>
        </p:txBody>
      </p:sp>
      <p:graphicFrame>
        <p:nvGraphicFramePr>
          <p:cNvPr id="1331" name="表 26"/>
          <p:cNvGraphicFramePr>
            <a:graphicFrameLocks noGrp="1"/>
          </p:cNvGraphicFramePr>
          <p:nvPr>
            <p:extLst>
              <p:ext uri="{D42A27DB-BD31-4B8C-83A1-F6EECF244321}">
                <p14:modId xmlns:p14="http://schemas.microsoft.com/office/powerpoint/2010/main" val="2631344608"/>
              </p:ext>
            </p:extLst>
          </p:nvPr>
        </p:nvGraphicFramePr>
        <p:xfrm>
          <a:off x="5412285" y="5819490"/>
          <a:ext cx="2499815" cy="378240"/>
        </p:xfrm>
        <a:graphic>
          <a:graphicData uri="http://schemas.openxmlformats.org/drawingml/2006/table">
            <a:tbl>
              <a:tblPr firstRow="1" bandRow="1">
                <a:tableStyleId>{5940675A-B579-460E-94D1-54222C63F5DA}</a:tableStyleId>
              </a:tblPr>
              <a:tblGrid>
                <a:gridCol w="1233479">
                  <a:extLst>
                    <a:ext uri="{9D8B030D-6E8A-4147-A177-3AD203B41FA5}">
                      <a16:colId xmlns:a16="http://schemas.microsoft.com/office/drawing/2014/main" val="20000"/>
                    </a:ext>
                  </a:extLst>
                </a:gridCol>
                <a:gridCol w="632698">
                  <a:extLst>
                    <a:ext uri="{9D8B030D-6E8A-4147-A177-3AD203B41FA5}">
                      <a16:colId xmlns:a16="http://schemas.microsoft.com/office/drawing/2014/main" val="20001"/>
                    </a:ext>
                  </a:extLst>
                </a:gridCol>
                <a:gridCol w="399896">
                  <a:extLst>
                    <a:ext uri="{9D8B030D-6E8A-4147-A177-3AD203B41FA5}">
                      <a16:colId xmlns:a16="http://schemas.microsoft.com/office/drawing/2014/main" val="20002"/>
                    </a:ext>
                  </a:extLst>
                </a:gridCol>
                <a:gridCol w="233742">
                  <a:extLst>
                    <a:ext uri="{9D8B030D-6E8A-4147-A177-3AD203B41FA5}">
                      <a16:colId xmlns:a16="http://schemas.microsoft.com/office/drawing/2014/main" val="20003"/>
                    </a:ext>
                  </a:extLst>
                </a:gridCol>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Ｂ国</a:t>
                      </a:r>
                    </a:p>
                  </a:txBody>
                  <a:tcPr marL="72000" marR="36000" marT="36000" marB="36000" anchor="ctr">
                    <a:solidFill>
                      <a:srgbClr val="5BFF5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Ａ国</a:t>
                      </a:r>
                    </a:p>
                  </a:txBody>
                  <a:tcPr marL="72000" marR="36000" marT="36000" marB="36000" anchor="ctr">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Ｃ国</a:t>
                      </a:r>
                    </a:p>
                  </a:txBody>
                  <a:tcPr marL="72000" marR="36000" marT="36000" marB="36000" anchor="ctr">
                    <a:solidFill>
                      <a:srgbClr val="CC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国産</a:t>
                      </a:r>
                    </a:p>
                  </a:txBody>
                  <a:tcPr marL="72000" marR="36000" marT="36000" marB="36000" anchor="ctr">
                    <a:solidFill>
                      <a:srgbClr val="FFC000"/>
                    </a:solidFill>
                  </a:tcPr>
                </a:tc>
                <a:extLst>
                  <a:ext uri="{0D108BD9-81ED-4DB2-BD59-A6C34878D82A}">
                    <a16:rowId xmlns:a16="http://schemas.microsoft.com/office/drawing/2014/main" val="10000"/>
                  </a:ext>
                </a:extLst>
              </a:tr>
            </a:tbl>
          </a:graphicData>
        </a:graphic>
      </p:graphicFrame>
      <p:sp>
        <p:nvSpPr>
          <p:cNvPr id="1332" name="正方形/長方形 27"/>
          <p:cNvSpPr/>
          <p:nvPr/>
        </p:nvSpPr>
        <p:spPr>
          <a:xfrm>
            <a:off x="4919217" y="5883554"/>
            <a:ext cx="720000" cy="214551"/>
          </a:xfrm>
          <a:prstGeom prst="rect">
            <a:avLst/>
          </a:prstGeom>
        </p:spPr>
        <p:txBody>
          <a:bodyPr wrap="square">
            <a:spAutoFit/>
          </a:bodyPr>
          <a:lstStyle/>
          <a:p>
            <a:r>
              <a:rPr lang="ja-JP" altLang="en-US" sz="800" dirty="0">
                <a:solidFill>
                  <a:prstClr val="black"/>
                </a:solidFill>
                <a:latin typeface="ＭＳ Ｐゴシック" panose="020B0600070205080204" pitchFamily="50" charset="-128"/>
              </a:rPr>
              <a:t>１～３月</a:t>
            </a:r>
            <a:endParaRPr lang="en-US" altLang="ja-JP" sz="800" dirty="0">
              <a:solidFill>
                <a:prstClr val="black"/>
              </a:solidFill>
              <a:latin typeface="ＭＳ Ｐゴシック" panose="020B0600070205080204" pitchFamily="50" charset="-128"/>
            </a:endParaRPr>
          </a:p>
        </p:txBody>
      </p:sp>
      <p:sp>
        <p:nvSpPr>
          <p:cNvPr id="1333" name="テキスト ボックス 28"/>
          <p:cNvSpPr txBox="1"/>
          <p:nvPr/>
        </p:nvSpPr>
        <p:spPr>
          <a:xfrm>
            <a:off x="6616641" y="6181086"/>
            <a:ext cx="398324" cy="130805"/>
          </a:xfrm>
          <a:prstGeom prst="rect">
            <a:avLst/>
          </a:prstGeom>
          <a:noFill/>
        </p:spPr>
        <p:txBody>
          <a:bodyPr vert="eaVert" wrap="square" rtlCol="0">
            <a:spAutoFit/>
          </a:bodyPr>
          <a:lstStyle/>
          <a:p>
            <a:r>
              <a:rPr kumimoji="1" lang="en-US" altLang="ja-JP" sz="1400" dirty="0"/>
              <a:t>…</a:t>
            </a:r>
            <a:endParaRPr kumimoji="1" lang="ja-JP" altLang="en-US" sz="1400" dirty="0"/>
          </a:p>
        </p:txBody>
      </p:sp>
      <p:sp>
        <p:nvSpPr>
          <p:cNvPr id="1334" name="テキスト ボックス 29"/>
          <p:cNvSpPr txBox="1"/>
          <p:nvPr/>
        </p:nvSpPr>
        <p:spPr>
          <a:xfrm>
            <a:off x="7884492" y="5833234"/>
            <a:ext cx="1030909" cy="337661"/>
          </a:xfrm>
          <a:prstGeom prst="rect">
            <a:avLst/>
          </a:prstGeom>
          <a:noFill/>
        </p:spPr>
        <p:txBody>
          <a:bodyPr wrap="square" rtlCol="0">
            <a:spAutoFit/>
          </a:bodyPr>
          <a:lstStyle/>
          <a:p>
            <a:pPr marL="108000" indent="-457200"/>
            <a:r>
              <a:rPr lang="ja-JP" altLang="en-US" sz="800" dirty="0"/>
              <a:t>輸入合計＞国産</a:t>
            </a:r>
            <a:endParaRPr lang="en-US" altLang="ja-JP" sz="800" dirty="0"/>
          </a:p>
          <a:p>
            <a:pPr marL="108000" indent="-457200"/>
            <a:r>
              <a:rPr lang="ja-JP" altLang="en-US" sz="800" dirty="0"/>
              <a:t>１位はＢ国</a:t>
            </a:r>
            <a:endParaRPr lang="ja-JP" altLang="ja-JP" sz="800" dirty="0"/>
          </a:p>
        </p:txBody>
      </p:sp>
      <p:sp>
        <p:nvSpPr>
          <p:cNvPr id="1335" name="テキスト ボックス 30"/>
          <p:cNvSpPr txBox="1"/>
          <p:nvPr/>
        </p:nvSpPr>
        <p:spPr>
          <a:xfrm>
            <a:off x="5310476" y="4091202"/>
            <a:ext cx="3399516" cy="214551"/>
          </a:xfrm>
          <a:prstGeom prst="rect">
            <a:avLst/>
          </a:prstGeom>
          <a:noFill/>
        </p:spPr>
        <p:txBody>
          <a:bodyPr wrap="square" rtlCol="0">
            <a:spAutoFit/>
          </a:bodyPr>
          <a:lstStyle/>
          <a:p>
            <a:pPr marL="108000" indent="-457200"/>
            <a:r>
              <a:rPr lang="ja-JP" altLang="en-US" sz="800" b="1" dirty="0"/>
              <a:t>（大括り表示＋又は表示が認められる条件例）</a:t>
            </a:r>
          </a:p>
        </p:txBody>
      </p:sp>
      <p:sp>
        <p:nvSpPr>
          <p:cNvPr id="1336" name="テキスト ボックス 31"/>
          <p:cNvSpPr txBox="1"/>
          <p:nvPr/>
        </p:nvSpPr>
        <p:spPr>
          <a:xfrm>
            <a:off x="5361647" y="4243726"/>
            <a:ext cx="2751445" cy="214551"/>
          </a:xfrm>
          <a:prstGeom prst="rect">
            <a:avLst/>
          </a:prstGeom>
          <a:noFill/>
        </p:spPr>
        <p:txBody>
          <a:bodyPr wrap="square" rtlCol="0">
            <a:spAutoFit/>
          </a:bodyPr>
          <a:lstStyle/>
          <a:p>
            <a:pPr marL="108000" indent="-457200" algn="ctr"/>
            <a:r>
              <a:rPr lang="ja-JP" altLang="en-US" sz="800" dirty="0"/>
              <a:t>対象原材料の国別使用割合の月別実績</a:t>
            </a:r>
          </a:p>
        </p:txBody>
      </p:sp>
      <p:sp>
        <p:nvSpPr>
          <p:cNvPr id="1337" name="テキスト ボックス 32"/>
          <p:cNvSpPr txBox="1"/>
          <p:nvPr/>
        </p:nvSpPr>
        <p:spPr>
          <a:xfrm>
            <a:off x="7871792" y="4474574"/>
            <a:ext cx="1030909" cy="337661"/>
          </a:xfrm>
          <a:prstGeom prst="rect">
            <a:avLst/>
          </a:prstGeom>
          <a:noFill/>
        </p:spPr>
        <p:txBody>
          <a:bodyPr wrap="square" rtlCol="0">
            <a:spAutoFit/>
          </a:bodyPr>
          <a:lstStyle/>
          <a:p>
            <a:pPr marL="108000" indent="-457200"/>
            <a:r>
              <a:rPr lang="ja-JP" altLang="en-US" sz="800" dirty="0"/>
              <a:t>輸入合計＞国産</a:t>
            </a:r>
            <a:endParaRPr lang="en-US" altLang="ja-JP" sz="800" dirty="0"/>
          </a:p>
          <a:p>
            <a:pPr marL="108000" indent="-457200"/>
            <a:r>
              <a:rPr lang="ja-JP" altLang="en-US" sz="800" dirty="0"/>
              <a:t>１位はＡ国</a:t>
            </a:r>
            <a:endParaRPr lang="ja-JP" altLang="ja-JP" sz="800" dirty="0"/>
          </a:p>
        </p:txBody>
      </p:sp>
      <p:sp>
        <p:nvSpPr>
          <p:cNvPr id="1338" name="テキスト ボックス 33"/>
          <p:cNvSpPr txBox="1"/>
          <p:nvPr/>
        </p:nvSpPr>
        <p:spPr>
          <a:xfrm>
            <a:off x="7871792" y="5393048"/>
            <a:ext cx="1030909" cy="337661"/>
          </a:xfrm>
          <a:prstGeom prst="rect">
            <a:avLst/>
          </a:prstGeom>
          <a:noFill/>
        </p:spPr>
        <p:txBody>
          <a:bodyPr wrap="square" rtlCol="0">
            <a:spAutoFit/>
          </a:bodyPr>
          <a:lstStyle/>
          <a:p>
            <a:pPr marL="108000" indent="-457200"/>
            <a:r>
              <a:rPr lang="ja-JP" altLang="en-US" sz="800" dirty="0"/>
              <a:t>輸入合計＜国産</a:t>
            </a:r>
            <a:endParaRPr lang="en-US" altLang="ja-JP" sz="800" dirty="0"/>
          </a:p>
          <a:p>
            <a:pPr marL="108000" indent="-457200"/>
            <a:r>
              <a:rPr lang="ja-JP" altLang="en-US" sz="800" dirty="0"/>
              <a:t>１位は国産</a:t>
            </a:r>
            <a:endParaRPr lang="ja-JP" altLang="ja-JP" sz="800" dirty="0"/>
          </a:p>
        </p:txBody>
      </p:sp>
      <p:sp>
        <p:nvSpPr>
          <p:cNvPr id="1339" name="テキスト ボックス 34"/>
          <p:cNvSpPr txBox="1"/>
          <p:nvPr/>
        </p:nvSpPr>
        <p:spPr>
          <a:xfrm>
            <a:off x="7897192" y="4927461"/>
            <a:ext cx="1030909" cy="337661"/>
          </a:xfrm>
          <a:prstGeom prst="rect">
            <a:avLst/>
          </a:prstGeom>
          <a:noFill/>
        </p:spPr>
        <p:txBody>
          <a:bodyPr wrap="square" rtlCol="0">
            <a:spAutoFit/>
          </a:bodyPr>
          <a:lstStyle/>
          <a:p>
            <a:pPr marL="108000" indent="-457200"/>
            <a:r>
              <a:rPr lang="ja-JP" altLang="en-US" sz="800" dirty="0"/>
              <a:t>輸入のみ</a:t>
            </a:r>
            <a:endParaRPr lang="en-US" altLang="ja-JP" sz="800" dirty="0"/>
          </a:p>
          <a:p>
            <a:pPr marL="108000" indent="-457200"/>
            <a:r>
              <a:rPr lang="ja-JP" altLang="en-US" sz="800" dirty="0"/>
              <a:t>１位はＣ国</a:t>
            </a:r>
            <a:endParaRPr lang="ja-JP" altLang="ja-JP" sz="800" dirty="0"/>
          </a:p>
        </p:txBody>
      </p:sp>
      <p:sp>
        <p:nvSpPr>
          <p:cNvPr id="1340" name="Text Box 5"/>
          <p:cNvSpPr txBox="1">
            <a:spLocks noChangeArrowheads="1"/>
          </p:cNvSpPr>
          <p:nvPr/>
        </p:nvSpPr>
        <p:spPr>
          <a:xfrm>
            <a:off x="347642" y="4281207"/>
            <a:ext cx="3538559"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小麦粉</a:t>
            </a:r>
          </a:p>
          <a:p>
            <a:pPr marL="534933" indent="-534933"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小麦</a:t>
            </a:r>
            <a:endParaRPr lang="en-US" altLang="ja-JP" sz="1000" dirty="0">
              <a:solidFill>
                <a:srgbClr val="FF0000"/>
              </a:solidFill>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　</a:t>
            </a:r>
            <a:r>
              <a:rPr lang="ja-JP" altLang="en-US" sz="1000" dirty="0">
                <a:solidFill>
                  <a:srgbClr val="FF0000"/>
                </a:solidFill>
                <a:latin typeface="ＭＳ ゴシック" pitchFamily="49" charset="-128"/>
                <a:ea typeface="ＭＳ ゴシック" pitchFamily="49" charset="-128"/>
              </a:rPr>
              <a:t>輸入又は国産</a:t>
            </a:r>
            <a:endParaRPr lang="ja-JP" altLang="en-US" sz="1000" dirty="0">
              <a:latin typeface="ＭＳ ゴシック" pitchFamily="49" charset="-128"/>
              <a:ea typeface="ＭＳ ゴシック" pitchFamily="49" charset="-128"/>
            </a:endParaRPr>
          </a:p>
        </p:txBody>
      </p:sp>
      <p:sp>
        <p:nvSpPr>
          <p:cNvPr id="1341" name="テキスト ボックス 36"/>
          <p:cNvSpPr txBox="1"/>
          <p:nvPr/>
        </p:nvSpPr>
        <p:spPr>
          <a:xfrm>
            <a:off x="258740" y="4821629"/>
            <a:ext cx="3716360"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小麦の産地は、令和○年の使用実績順</a:t>
            </a:r>
          </a:p>
        </p:txBody>
      </p:sp>
      <p:sp>
        <p:nvSpPr>
          <p:cNvPr id="1342" name="四角形吹き出し 37"/>
          <p:cNvSpPr/>
          <p:nvPr/>
        </p:nvSpPr>
        <p:spPr>
          <a:xfrm>
            <a:off x="2565400" y="5067300"/>
            <a:ext cx="2247900" cy="469900"/>
          </a:xfrm>
          <a:prstGeom prst="wedgeRectCallout">
            <a:avLst>
              <a:gd name="adj1" fmla="val -44445"/>
              <a:gd name="adj2" fmla="val -83447"/>
            </a:avLst>
          </a:prstGeom>
          <a:solidFill>
            <a:schemeClr val="accent4">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rPr>
              <a:t>一定期間使用割合の高いものから順に表示した旨の表示</a:t>
            </a:r>
          </a:p>
        </p:txBody>
      </p:sp>
      <p:sp>
        <p:nvSpPr>
          <p:cNvPr id="1343" name="四角形吹き出し 38"/>
          <p:cNvSpPr/>
          <p:nvPr/>
        </p:nvSpPr>
        <p:spPr>
          <a:xfrm>
            <a:off x="2489200" y="3759200"/>
            <a:ext cx="2298700" cy="673100"/>
          </a:xfrm>
          <a:prstGeom prst="wedgeRectCallout">
            <a:avLst>
              <a:gd name="adj1" fmla="val -75109"/>
              <a:gd name="adj2" fmla="val 79786"/>
            </a:avLst>
          </a:prstGeom>
          <a:solidFill>
            <a:schemeClr val="accent4">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rPr>
              <a:t>３か国以上の外国の原産地を「輸入」と括って表示</a:t>
            </a:r>
            <a:r>
              <a:rPr kumimoji="1" lang="ja-JP" altLang="en-US" sz="900" dirty="0">
                <a:solidFill>
                  <a:schemeClr val="tx1"/>
                </a:solidFill>
              </a:rPr>
              <a:t>できるとした上で、「輸入」と「国産」を、一定期間使用割合の高いものから順に「又は」でつないで表示</a:t>
            </a:r>
          </a:p>
        </p:txBody>
      </p:sp>
      <p:sp>
        <p:nvSpPr>
          <p:cNvPr id="1344" name="Text Box 5"/>
          <p:cNvSpPr txBox="1">
            <a:spLocks noChangeArrowheads="1"/>
          </p:cNvSpPr>
          <p:nvPr/>
        </p:nvSpPr>
        <p:spPr>
          <a:xfrm>
            <a:off x="347642" y="5708601"/>
            <a:ext cx="3525858"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豚肉（輸入又は国産）</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latin typeface="ＭＳ Ｐゴシック" panose="020B0600070205080204" pitchFamily="50" charset="-128"/>
                <a:ea typeface="ＭＳ Ｐゴシック" panose="020B0600070205080204" pitchFamily="50" charset="-128"/>
              </a:rPr>
              <a:t>a</a:t>
            </a:r>
            <a:r>
              <a:rPr kumimoji="0" lang="ja-JP" altLang="en-US" sz="1000" kern="0" dirty="0" err="1">
                <a:latin typeface="ＭＳ Ｐゴシック" panose="020B0600070205080204" pitchFamily="50" charset="-128"/>
                <a:ea typeface="ＭＳ Ｐゴシック" panose="020B0600070205080204" pitchFamily="50" charset="-128"/>
              </a:rPr>
              <a:t>、</a:t>
            </a:r>
            <a:r>
              <a:rPr kumimoji="0" lang="ja-JP" altLang="en-US" sz="1000" kern="0" dirty="0">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345" name="テキスト ボックス 40"/>
          <p:cNvSpPr txBox="1"/>
          <p:nvPr/>
        </p:nvSpPr>
        <p:spPr>
          <a:xfrm>
            <a:off x="258740" y="6409130"/>
            <a:ext cx="3716360"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
        <p:nvSpPr>
          <p:cNvPr id="1346" name="テキスト ボックス 41"/>
          <p:cNvSpPr txBox="1"/>
          <p:nvPr/>
        </p:nvSpPr>
        <p:spPr>
          <a:xfrm>
            <a:off x="268575" y="5499830"/>
            <a:ext cx="3617625" cy="253023"/>
          </a:xfrm>
          <a:prstGeom prst="rect">
            <a:avLst/>
          </a:prstGeom>
          <a:noFill/>
        </p:spPr>
        <p:txBody>
          <a:bodyPr wrap="square" rtlCol="0">
            <a:spAutoFit/>
          </a:bodyPr>
          <a:lstStyle/>
          <a:p>
            <a:pPr marL="108000" indent="-457200"/>
            <a:r>
              <a:rPr lang="ja-JP" altLang="en-US" sz="1050" dirty="0"/>
              <a:t>（原料原産地を原材料の次に括弧を付して表示）</a:t>
            </a:r>
          </a:p>
        </p:txBody>
      </p:sp>
    </p:spTree>
    <p:extLst>
      <p:ext uri="{BB962C8B-B14F-4D97-AF65-F5344CB8AC3E}">
        <p14:creationId xmlns:p14="http://schemas.microsoft.com/office/powerpoint/2010/main" val="3911903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2" name="テキスト ボックス 2"/>
          <p:cNvSpPr txBox="1"/>
          <p:nvPr/>
        </p:nvSpPr>
        <p:spPr>
          <a:xfrm>
            <a:off x="143170" y="982799"/>
            <a:ext cx="8852453" cy="522327"/>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pPr marL="144000" indent="72000"/>
            <a:r>
              <a:rPr lang="ja-JP" altLang="en-US" sz="1400" dirty="0">
                <a:latin typeface="+mn-ea"/>
              </a:rPr>
              <a:t>製造年から遡って３年以内の中で１年以上の実績。</a:t>
            </a:r>
            <a:endParaRPr lang="en-US" altLang="ja-JP" sz="1400" dirty="0">
              <a:latin typeface="+mn-ea"/>
            </a:endParaRPr>
          </a:p>
        </p:txBody>
      </p:sp>
      <p:sp>
        <p:nvSpPr>
          <p:cNvPr id="1353" name="角丸四角形 4"/>
          <p:cNvSpPr/>
          <p:nvPr/>
        </p:nvSpPr>
        <p:spPr>
          <a:xfrm>
            <a:off x="278451" y="660400"/>
            <a:ext cx="6554149"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①　過去一定期間における産地別使用実績（「又は表示」及び「大括り表示」関係）</a:t>
            </a:r>
            <a:endParaRPr kumimoji="1" lang="ja-JP" altLang="en-US" sz="1400" dirty="0">
              <a:solidFill>
                <a:schemeClr val="tx1"/>
              </a:solidFill>
            </a:endParaRPr>
          </a:p>
        </p:txBody>
      </p:sp>
      <p:grpSp>
        <p:nvGrpSpPr>
          <p:cNvPr id="1354" name="グループ化 11"/>
          <p:cNvGrpSpPr/>
          <p:nvPr/>
        </p:nvGrpSpPr>
        <p:grpSpPr>
          <a:xfrm>
            <a:off x="12700" y="-63500"/>
            <a:ext cx="9144000" cy="548500"/>
            <a:chOff x="381000" y="135500"/>
            <a:chExt cx="9144000" cy="548500"/>
          </a:xfrm>
        </p:grpSpPr>
        <p:grpSp>
          <p:nvGrpSpPr>
            <p:cNvPr id="1355" name="グループ化 12"/>
            <p:cNvGrpSpPr/>
            <p:nvPr/>
          </p:nvGrpSpPr>
          <p:grpSpPr>
            <a:xfrm>
              <a:off x="381000" y="612000"/>
              <a:ext cx="9144000" cy="72000"/>
              <a:chOff x="0" y="288000"/>
              <a:chExt cx="9144000" cy="72000"/>
            </a:xfrm>
          </p:grpSpPr>
          <p:cxnSp>
            <p:nvCxnSpPr>
              <p:cNvPr id="1356" name="直線コネクタ 1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357" name="直線コネクタ 15"/>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358" name="直線コネクタ 16"/>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359" name="正方形/長方形 1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（参考）新たな表示方法を認める要件（通知等に規定）</a:t>
              </a:r>
            </a:p>
          </p:txBody>
        </p:sp>
      </p:grpSp>
      <p:sp>
        <p:nvSpPr>
          <p:cNvPr id="1360" name="テキスト ボックス 21"/>
          <p:cNvSpPr txBox="1"/>
          <p:nvPr/>
        </p:nvSpPr>
        <p:spPr>
          <a:xfrm>
            <a:off x="484476" y="2043591"/>
            <a:ext cx="4595524" cy="253023"/>
          </a:xfrm>
          <a:prstGeom prst="rect">
            <a:avLst/>
          </a:prstGeom>
          <a:noFill/>
        </p:spPr>
        <p:txBody>
          <a:bodyPr wrap="square" rtlCol="0">
            <a:spAutoFit/>
          </a:bodyPr>
          <a:lstStyle/>
          <a:p>
            <a:pPr marL="108000" indent="-457200"/>
            <a:r>
              <a:rPr lang="ja-JP" altLang="en-US" sz="1050" dirty="0"/>
              <a:t>（根拠として用いることができる「使用実績」の考え方の例）</a:t>
            </a:r>
          </a:p>
        </p:txBody>
      </p:sp>
      <p:graphicFrame>
        <p:nvGraphicFramePr>
          <p:cNvPr id="1361" name="表 3"/>
          <p:cNvGraphicFramePr>
            <a:graphicFrameLocks noGrp="1"/>
          </p:cNvGraphicFramePr>
          <p:nvPr>
            <p:extLst>
              <p:ext uri="{D42A27DB-BD31-4B8C-83A1-F6EECF244321}">
                <p14:modId xmlns:p14="http://schemas.microsoft.com/office/powerpoint/2010/main" val="815441380"/>
              </p:ext>
            </p:extLst>
          </p:nvPr>
        </p:nvGraphicFramePr>
        <p:xfrm>
          <a:off x="571500" y="2367316"/>
          <a:ext cx="6096000" cy="64152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ctr"/>
                      <a:r>
                        <a:rPr kumimoji="1" lang="en-US" altLang="ja-JP" b="0" dirty="0">
                          <a:solidFill>
                            <a:schemeClr val="tx1"/>
                          </a:solidFill>
                        </a:rPr>
                        <a:t>H29</a:t>
                      </a:r>
                    </a:p>
                    <a:p>
                      <a:pPr algn="ct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H30</a:t>
                      </a:r>
                    </a:p>
                    <a:p>
                      <a:pPr algn="ct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R</a:t>
                      </a:r>
                      <a:r>
                        <a:rPr kumimoji="1" lang="ja-JP" altLang="en-US" b="0" dirty="0">
                          <a:solidFill>
                            <a:schemeClr val="tx1"/>
                          </a:solidFill>
                        </a:rPr>
                        <a:t>元</a:t>
                      </a:r>
                      <a:endParaRPr kumimoji="1" lang="en-US" altLang="ja-JP" b="0" dirty="0">
                        <a:solidFill>
                          <a:schemeClr val="tx1"/>
                        </a:solidFill>
                      </a:endParaRP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R2</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R3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製造年</a:t>
                      </a:r>
                      <a:endParaRPr kumimoji="1" lang="en-US" altLang="ja-JP"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R4</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62" name="左右矢印 5"/>
          <p:cNvSpPr/>
          <p:nvPr/>
        </p:nvSpPr>
        <p:spPr>
          <a:xfrm>
            <a:off x="1638300" y="3103917"/>
            <a:ext cx="2946400" cy="469900"/>
          </a:xfrm>
          <a:prstGeom prst="leftRightArrow">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t>遡る３年</a:t>
            </a:r>
          </a:p>
        </p:txBody>
      </p:sp>
      <p:graphicFrame>
        <p:nvGraphicFramePr>
          <p:cNvPr id="1363" name="表 6"/>
          <p:cNvGraphicFramePr>
            <a:graphicFrameLocks noGrp="1"/>
          </p:cNvGraphicFramePr>
          <p:nvPr>
            <p:extLst>
              <p:ext uri="{D42A27DB-BD31-4B8C-83A1-F6EECF244321}">
                <p14:modId xmlns:p14="http://schemas.microsoft.com/office/powerpoint/2010/main" val="3549069487"/>
              </p:ext>
            </p:extLst>
          </p:nvPr>
        </p:nvGraphicFramePr>
        <p:xfrm>
          <a:off x="1625600" y="3650016"/>
          <a:ext cx="1981200" cy="30624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tblGrid>
              <a:tr h="292100">
                <a:tc>
                  <a:txBody>
                    <a:bodyPr/>
                    <a:lstStyle/>
                    <a:p>
                      <a:pPr algn="ctr"/>
                      <a:r>
                        <a:rPr kumimoji="1" lang="ja-JP" altLang="en-US" sz="1400" b="0" dirty="0">
                          <a:solidFill>
                            <a:schemeClr val="tx1"/>
                          </a:solidFill>
                        </a:rPr>
                        <a:t>２、３年前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364" name="表 22"/>
          <p:cNvGraphicFramePr>
            <a:graphicFrameLocks noGrp="1"/>
          </p:cNvGraphicFramePr>
          <p:nvPr>
            <p:extLst>
              <p:ext uri="{D42A27DB-BD31-4B8C-83A1-F6EECF244321}">
                <p14:modId xmlns:p14="http://schemas.microsoft.com/office/powerpoint/2010/main" val="2191925708"/>
              </p:ext>
            </p:extLst>
          </p:nvPr>
        </p:nvGraphicFramePr>
        <p:xfrm>
          <a:off x="2603500" y="4056417"/>
          <a:ext cx="1955800" cy="306240"/>
        </p:xfrm>
        <a:graphic>
          <a:graphicData uri="http://schemas.openxmlformats.org/drawingml/2006/table">
            <a:tbl>
              <a:tblPr firstRow="1" bandRow="1">
                <a:tableStyleId>{5C22544A-7EE6-4342-B048-85BDC9FD1C3A}</a:tableStyleId>
              </a:tblPr>
              <a:tblGrid>
                <a:gridCol w="1955800">
                  <a:extLst>
                    <a:ext uri="{9D8B030D-6E8A-4147-A177-3AD203B41FA5}">
                      <a16:colId xmlns:a16="http://schemas.microsoft.com/office/drawing/2014/main" val="20000"/>
                    </a:ext>
                  </a:extLst>
                </a:gridCol>
              </a:tblGrid>
              <a:tr h="292100">
                <a:tc>
                  <a:txBody>
                    <a:bodyPr/>
                    <a:lstStyle/>
                    <a:p>
                      <a:pPr algn="ctr"/>
                      <a:r>
                        <a:rPr kumimoji="1" lang="ja-JP" altLang="en-US" sz="1400" b="0" dirty="0">
                          <a:solidFill>
                            <a:schemeClr val="tx1"/>
                          </a:solidFill>
                        </a:rPr>
                        <a:t>１、２年前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365" name="表 23"/>
          <p:cNvGraphicFramePr>
            <a:graphicFrameLocks noGrp="1"/>
          </p:cNvGraphicFramePr>
          <p:nvPr>
            <p:extLst>
              <p:ext uri="{D42A27DB-BD31-4B8C-83A1-F6EECF244321}">
                <p14:modId xmlns:p14="http://schemas.microsoft.com/office/powerpoint/2010/main" val="1719038161"/>
              </p:ext>
            </p:extLst>
          </p:nvPr>
        </p:nvGraphicFramePr>
        <p:xfrm>
          <a:off x="2324100" y="4462816"/>
          <a:ext cx="1549400" cy="306240"/>
        </p:xfrm>
        <a:graphic>
          <a:graphicData uri="http://schemas.openxmlformats.org/drawingml/2006/table">
            <a:tbl>
              <a:tblPr firstRow="1" bandRow="1">
                <a:tableStyleId>{5C22544A-7EE6-4342-B048-85BDC9FD1C3A}</a:tableStyleId>
              </a:tblPr>
              <a:tblGrid>
                <a:gridCol w="1549400">
                  <a:extLst>
                    <a:ext uri="{9D8B030D-6E8A-4147-A177-3AD203B41FA5}">
                      <a16:colId xmlns:a16="http://schemas.microsoft.com/office/drawing/2014/main" val="20000"/>
                    </a:ext>
                  </a:extLst>
                </a:gridCol>
              </a:tblGrid>
              <a:tr h="292100">
                <a:tc>
                  <a:txBody>
                    <a:bodyPr/>
                    <a:lstStyle/>
                    <a:p>
                      <a:pPr algn="ctr"/>
                      <a:r>
                        <a:rPr kumimoji="1" lang="ja-JP" altLang="en-US" sz="1400" b="0" dirty="0">
                          <a:solidFill>
                            <a:schemeClr val="tx1"/>
                          </a:solidFill>
                        </a:rPr>
                        <a:t>任意の１年半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66" name="テキスト ボックス 24"/>
          <p:cNvSpPr txBox="1"/>
          <p:nvPr/>
        </p:nvSpPr>
        <p:spPr>
          <a:xfrm>
            <a:off x="76201" y="3865754"/>
            <a:ext cx="901699" cy="737771"/>
          </a:xfrm>
          <a:prstGeom prst="rect">
            <a:avLst/>
          </a:prstGeom>
          <a:noFill/>
        </p:spPr>
        <p:txBody>
          <a:bodyPr wrap="square" rtlCol="0">
            <a:spAutoFit/>
          </a:bodyPr>
          <a:lstStyle/>
          <a:p>
            <a:r>
              <a:rPr lang="ja-JP" altLang="en-US" sz="1050" dirty="0"/>
              <a:t>１年を超えた期間での使用実績の根拠の考え方</a:t>
            </a:r>
          </a:p>
        </p:txBody>
      </p:sp>
      <p:graphicFrame>
        <p:nvGraphicFramePr>
          <p:cNvPr id="1367" name="表 25"/>
          <p:cNvGraphicFramePr>
            <a:graphicFrameLocks noGrp="1"/>
          </p:cNvGraphicFramePr>
          <p:nvPr>
            <p:extLst>
              <p:ext uri="{D42A27DB-BD31-4B8C-83A1-F6EECF244321}">
                <p14:modId xmlns:p14="http://schemas.microsoft.com/office/powerpoint/2010/main" val="1457350522"/>
              </p:ext>
            </p:extLst>
          </p:nvPr>
        </p:nvGraphicFramePr>
        <p:xfrm>
          <a:off x="2603500" y="5542317"/>
          <a:ext cx="1016000" cy="2921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tblGrid>
              <a:tr h="292100">
                <a:tc>
                  <a:txBody>
                    <a:bodyPr/>
                    <a:lstStyle/>
                    <a:p>
                      <a:pPr algn="ctr"/>
                      <a:r>
                        <a:rPr kumimoji="1" lang="ja-JP" altLang="en-US" sz="1200" b="0" dirty="0">
                          <a:solidFill>
                            <a:schemeClr val="tx1"/>
                          </a:solidFill>
                        </a:rPr>
                        <a:t>２年前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68" name="テキスト ボックス 26"/>
          <p:cNvSpPr txBox="1"/>
          <p:nvPr/>
        </p:nvSpPr>
        <p:spPr>
          <a:xfrm>
            <a:off x="63500" y="5430698"/>
            <a:ext cx="901699" cy="576188"/>
          </a:xfrm>
          <a:prstGeom prst="rect">
            <a:avLst/>
          </a:prstGeom>
          <a:noFill/>
        </p:spPr>
        <p:txBody>
          <a:bodyPr wrap="square" rtlCol="0">
            <a:spAutoFit/>
          </a:bodyPr>
          <a:lstStyle/>
          <a:p>
            <a:r>
              <a:rPr lang="ja-JP" altLang="en-US" sz="1050" dirty="0"/>
              <a:t>１年での使用実績の根拠の考え方</a:t>
            </a:r>
          </a:p>
        </p:txBody>
      </p:sp>
      <p:graphicFrame>
        <p:nvGraphicFramePr>
          <p:cNvPr id="1369" name="表 29"/>
          <p:cNvGraphicFramePr>
            <a:graphicFrameLocks noGrp="1"/>
          </p:cNvGraphicFramePr>
          <p:nvPr>
            <p:extLst>
              <p:ext uri="{D42A27DB-BD31-4B8C-83A1-F6EECF244321}">
                <p14:modId xmlns:p14="http://schemas.microsoft.com/office/powerpoint/2010/main" val="37371579"/>
              </p:ext>
            </p:extLst>
          </p:nvPr>
        </p:nvGraphicFramePr>
        <p:xfrm>
          <a:off x="2997200" y="5885217"/>
          <a:ext cx="1016000" cy="2921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tblGrid>
              <a:tr h="292100">
                <a:tc>
                  <a:txBody>
                    <a:bodyPr/>
                    <a:lstStyle/>
                    <a:p>
                      <a:pPr algn="ctr"/>
                      <a:r>
                        <a:rPr kumimoji="1" lang="ja-JP" altLang="en-US" sz="1200" b="0" dirty="0">
                          <a:solidFill>
                            <a:schemeClr val="tx1"/>
                          </a:solidFill>
                        </a:rPr>
                        <a:t>任意の１年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70" name="Text Box 5"/>
          <p:cNvSpPr txBox="1">
            <a:spLocks noChangeArrowheads="1"/>
          </p:cNvSpPr>
          <p:nvPr/>
        </p:nvSpPr>
        <p:spPr>
          <a:xfrm>
            <a:off x="4673600" y="3281953"/>
            <a:ext cx="4425950" cy="3207668"/>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○○の産地は、令和２年の使用実績順</a:t>
            </a:r>
            <a:endParaRPr lang="en-US" altLang="ja-JP" sz="1000" dirty="0">
              <a:solidFill>
                <a:srgbClr val="FF0000"/>
              </a:solidFill>
              <a:latin typeface="+mn-ea"/>
            </a:endParaRPr>
          </a:p>
          <a:p>
            <a:pPr eaLnBrk="1" hangingPunct="1">
              <a:lnSpc>
                <a:spcPts val="900"/>
              </a:lnSpc>
              <a:buClr>
                <a:schemeClr val="folHlink"/>
              </a:buClr>
            </a:pPr>
            <a:endParaRPr lang="ja-JP" altLang="en-US" sz="1000" dirty="0">
              <a:solidFill>
                <a:srgbClr val="FF0000"/>
              </a:solidFill>
              <a:latin typeface="+mn-ea"/>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○○の産地は、令和元年から２年間の使用実績順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○○の産地は、製造年の前年使用実績順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○○の産地は、製造年の一昨年の使用実績順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○○の産地は、前年の使用実績順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○○の産地は、一昨年の使用実績順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○○の産地は、過去１年間の使用実績順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○○の産地は、過去２年間の使用実績順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○○の産地は、賞味期限の○年前の使用実績順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○○の産地は、賞味期限の年の○年前から□年前までの使用実績順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○○の産地は、賞味期限の年の○年前から□年間の使用実績順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○○の産地は、令和元年９月から令和２年８月までの使用実績順</a:t>
            </a:r>
            <a:endParaRPr lang="en-US" altLang="ja-JP" sz="1000" dirty="0">
              <a:solidFill>
                <a:srgbClr val="FF0000"/>
              </a:solidFill>
              <a:latin typeface="+mn-ea"/>
            </a:endParaRPr>
          </a:p>
          <a:p>
            <a:pPr eaLnBrk="1" hangingPunct="1">
              <a:lnSpc>
                <a:spcPts val="900"/>
              </a:lnSpc>
              <a:buClr>
                <a:schemeClr val="folHlink"/>
              </a:buClr>
              <a:buFont typeface="Wingdings" pitchFamily="2" charset="2"/>
              <a:buNone/>
            </a:pPr>
            <a:endParaRPr lang="en-US" altLang="ja-JP" sz="1000" dirty="0">
              <a:solidFill>
                <a:srgbClr val="FF0000"/>
              </a:solidFill>
              <a:latin typeface="ＭＳ ゴシック" pitchFamily="49" charset="-128"/>
              <a:ea typeface="ＭＳ ゴシック" pitchFamily="49" charset="-128"/>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○○の産地は、製造○年前の使用実績順</a:t>
            </a:r>
            <a:endParaRPr lang="en-US" altLang="ja-JP" sz="1000" dirty="0">
              <a:solidFill>
                <a:srgbClr val="FF0000"/>
              </a:solidFill>
              <a:latin typeface="+mn-ea"/>
            </a:endParaRPr>
          </a:p>
          <a:p>
            <a:pPr eaLnBrk="1" hangingPunct="1">
              <a:lnSpc>
                <a:spcPts val="900"/>
              </a:lnSpc>
              <a:buClr>
                <a:schemeClr val="folHlink"/>
              </a:buClr>
            </a:pPr>
            <a:endParaRPr lang="en-US" altLang="ja-JP" sz="1000" dirty="0">
              <a:solidFill>
                <a:srgbClr val="FF0000"/>
              </a:solidFill>
              <a:latin typeface="+mn-ea"/>
            </a:endParaRPr>
          </a:p>
          <a:p>
            <a:pPr eaLnBrk="1" hangingPunct="1">
              <a:lnSpc>
                <a:spcPts val="900"/>
              </a:lnSpc>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○○の産地は、過去○年間の平均使用実績順</a:t>
            </a:r>
            <a:endParaRPr lang="en-US" altLang="ja-JP" sz="1000" dirty="0">
              <a:solidFill>
                <a:srgbClr val="FF0000"/>
              </a:solidFill>
              <a:latin typeface="+mn-ea"/>
            </a:endParaRPr>
          </a:p>
        </p:txBody>
      </p:sp>
      <p:sp>
        <p:nvSpPr>
          <p:cNvPr id="1371" name="テキスト ボックス 31"/>
          <p:cNvSpPr txBox="1"/>
          <p:nvPr/>
        </p:nvSpPr>
        <p:spPr>
          <a:xfrm>
            <a:off x="4793017" y="3000204"/>
            <a:ext cx="3479799" cy="245328"/>
          </a:xfrm>
          <a:prstGeom prst="rect">
            <a:avLst/>
          </a:prstGeom>
          <a:noFill/>
          <a:ln>
            <a:noFill/>
          </a:ln>
        </p:spPr>
        <p:txBody>
          <a:bodyPr wrap="square" rtlCol="0">
            <a:spAutoFit/>
          </a:bodyPr>
          <a:lstStyle/>
          <a:p>
            <a:pPr marL="108000" lvl="0" indent="-457200"/>
            <a:r>
              <a:rPr lang="ja-JP" altLang="en-US" sz="1000" dirty="0">
                <a:solidFill>
                  <a:prstClr val="black"/>
                </a:solidFill>
              </a:rPr>
              <a:t>（</a:t>
            </a:r>
            <a:r>
              <a:rPr lang="ja-JP" altLang="en-US" sz="1000" dirty="0"/>
              <a:t>「又は表示」する</a:t>
            </a:r>
            <a:r>
              <a:rPr lang="ja-JP" altLang="en-US" sz="1000" dirty="0">
                <a:solidFill>
                  <a:prstClr val="black"/>
                </a:solidFill>
              </a:rPr>
              <a:t>場合の使用実績に基づく注意書きの</a:t>
            </a:r>
            <a:r>
              <a:rPr lang="ja-JP" altLang="en-US" sz="1000" dirty="0">
                <a:latin typeface="+mn-ea"/>
              </a:rPr>
              <a:t>例）</a:t>
            </a:r>
            <a:endParaRPr lang="ja-JP" altLang="en-US" sz="1000" dirty="0">
              <a:solidFill>
                <a:prstClr val="black"/>
              </a:solidFill>
            </a:endParaRPr>
          </a:p>
        </p:txBody>
      </p:sp>
      <p:graphicFrame>
        <p:nvGraphicFramePr>
          <p:cNvPr id="1372" name="表 32"/>
          <p:cNvGraphicFramePr>
            <a:graphicFrameLocks noGrp="1"/>
          </p:cNvGraphicFramePr>
          <p:nvPr>
            <p:extLst>
              <p:ext uri="{D42A27DB-BD31-4B8C-83A1-F6EECF244321}">
                <p14:modId xmlns:p14="http://schemas.microsoft.com/office/powerpoint/2010/main" val="813596282"/>
              </p:ext>
            </p:extLst>
          </p:nvPr>
        </p:nvGraphicFramePr>
        <p:xfrm>
          <a:off x="1574800" y="5214426"/>
          <a:ext cx="1016000" cy="2921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tblGrid>
              <a:tr h="292100">
                <a:tc>
                  <a:txBody>
                    <a:bodyPr/>
                    <a:lstStyle/>
                    <a:p>
                      <a:pPr algn="ctr"/>
                      <a:r>
                        <a:rPr kumimoji="1" lang="ja-JP" altLang="en-US" sz="1200" b="0" dirty="0">
                          <a:solidFill>
                            <a:schemeClr val="tx1"/>
                          </a:solidFill>
                        </a:rPr>
                        <a:t>３年前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73" name="左中かっこ 8"/>
          <p:cNvSpPr/>
          <p:nvPr/>
        </p:nvSpPr>
        <p:spPr>
          <a:xfrm>
            <a:off x="1028700" y="3656080"/>
            <a:ext cx="114300" cy="111600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74" name="左中かっこ 33"/>
          <p:cNvSpPr/>
          <p:nvPr/>
        </p:nvSpPr>
        <p:spPr>
          <a:xfrm>
            <a:off x="1028700" y="5194676"/>
            <a:ext cx="127000" cy="101600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79903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0" name="テキスト ボックス 17"/>
          <p:cNvSpPr txBox="1"/>
          <p:nvPr/>
        </p:nvSpPr>
        <p:spPr>
          <a:xfrm>
            <a:off x="156817" y="500199"/>
            <a:ext cx="8852453" cy="553105"/>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pPr marL="144000" indent="72000"/>
            <a:r>
              <a:rPr lang="ja-JP" altLang="en-US" sz="1600" dirty="0"/>
              <a:t>　</a:t>
            </a:r>
            <a:r>
              <a:rPr lang="ja-JP" altLang="en-US" sz="1400" dirty="0"/>
              <a:t>当該計画に基づく製造の開始日から１年以内の予定。</a:t>
            </a:r>
            <a:endParaRPr lang="en-US" altLang="ja-JP" sz="1400" dirty="0"/>
          </a:p>
        </p:txBody>
      </p:sp>
      <p:sp>
        <p:nvSpPr>
          <p:cNvPr id="1381" name="角丸四角形 18"/>
          <p:cNvSpPr/>
          <p:nvPr/>
        </p:nvSpPr>
        <p:spPr>
          <a:xfrm>
            <a:off x="314656" y="207940"/>
            <a:ext cx="6492544"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②　今後一定期間における産地別使用計画（「又は表示」及び「大括り表示」関係）</a:t>
            </a:r>
            <a:endParaRPr lang="ja-JP" altLang="en-US" sz="1400" dirty="0">
              <a:solidFill>
                <a:schemeClr val="tx1"/>
              </a:solidFill>
            </a:endParaRPr>
          </a:p>
        </p:txBody>
      </p:sp>
      <p:sp>
        <p:nvSpPr>
          <p:cNvPr id="1382" name="テキスト ボックス 19"/>
          <p:cNvSpPr txBox="1"/>
          <p:nvPr/>
        </p:nvSpPr>
        <p:spPr>
          <a:xfrm>
            <a:off x="156817" y="5796099"/>
            <a:ext cx="8852453" cy="737771"/>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pPr marL="144000" indent="72000"/>
            <a:r>
              <a:rPr lang="ja-JP" altLang="en-US" sz="1400" dirty="0"/>
              <a:t>　過去の実績や合理的な使用計画に基づき、表示をしようとする時を含む１年で重量割合の順位変動や産地切替えが行われる見込みのある場合。</a:t>
            </a:r>
            <a:endParaRPr lang="en-US" altLang="ja-JP" sz="1400" dirty="0"/>
          </a:p>
        </p:txBody>
      </p:sp>
      <p:sp>
        <p:nvSpPr>
          <p:cNvPr id="1383" name="角丸四角形 20"/>
          <p:cNvSpPr/>
          <p:nvPr/>
        </p:nvSpPr>
        <p:spPr>
          <a:xfrm>
            <a:off x="314656" y="5523552"/>
            <a:ext cx="53975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③　重量割合の順位変動等（「又は表示」及び「大括り表示」関係）</a:t>
            </a:r>
            <a:endParaRPr lang="ja-JP" altLang="en-US" sz="1400" dirty="0">
              <a:solidFill>
                <a:schemeClr val="tx1"/>
              </a:solidFill>
            </a:endParaRPr>
          </a:p>
        </p:txBody>
      </p:sp>
      <p:sp>
        <p:nvSpPr>
          <p:cNvPr id="1384" name="テキスト ボックス 21"/>
          <p:cNvSpPr txBox="1"/>
          <p:nvPr/>
        </p:nvSpPr>
        <p:spPr>
          <a:xfrm>
            <a:off x="1005176" y="1212975"/>
            <a:ext cx="4595524" cy="253023"/>
          </a:xfrm>
          <a:prstGeom prst="rect">
            <a:avLst/>
          </a:prstGeom>
          <a:noFill/>
        </p:spPr>
        <p:txBody>
          <a:bodyPr wrap="square" rtlCol="0">
            <a:spAutoFit/>
          </a:bodyPr>
          <a:lstStyle/>
          <a:p>
            <a:pPr marL="108000" indent="-457200"/>
            <a:r>
              <a:rPr lang="ja-JP" altLang="en-US" sz="1050" dirty="0"/>
              <a:t>（根拠として用いることができる「使用計画」で表示した例）</a:t>
            </a:r>
          </a:p>
        </p:txBody>
      </p:sp>
      <p:graphicFrame>
        <p:nvGraphicFramePr>
          <p:cNvPr id="1385" name="表 3"/>
          <p:cNvGraphicFramePr>
            <a:graphicFrameLocks noGrp="1"/>
          </p:cNvGraphicFramePr>
          <p:nvPr>
            <p:extLst>
              <p:ext uri="{D42A27DB-BD31-4B8C-83A1-F6EECF244321}">
                <p14:modId xmlns:p14="http://schemas.microsoft.com/office/powerpoint/2010/main" val="3231190188"/>
              </p:ext>
            </p:extLst>
          </p:nvPr>
        </p:nvGraphicFramePr>
        <p:xfrm>
          <a:off x="1092200" y="1473200"/>
          <a:ext cx="5041900" cy="546100"/>
        </p:xfrm>
        <a:graphic>
          <a:graphicData uri="http://schemas.openxmlformats.org/drawingml/2006/table">
            <a:tbl>
              <a:tblPr firstRow="1" bandRow="1">
                <a:tableStyleId>{5C22544A-7EE6-4342-B048-85BDC9FD1C3A}</a:tableStyleId>
              </a:tblPr>
              <a:tblGrid>
                <a:gridCol w="1260475">
                  <a:extLst>
                    <a:ext uri="{9D8B030D-6E8A-4147-A177-3AD203B41FA5}">
                      <a16:colId xmlns:a16="http://schemas.microsoft.com/office/drawing/2014/main" val="20000"/>
                    </a:ext>
                  </a:extLst>
                </a:gridCol>
                <a:gridCol w="1260475">
                  <a:extLst>
                    <a:ext uri="{9D8B030D-6E8A-4147-A177-3AD203B41FA5}">
                      <a16:colId xmlns:a16="http://schemas.microsoft.com/office/drawing/2014/main" val="20001"/>
                    </a:ext>
                  </a:extLst>
                </a:gridCol>
                <a:gridCol w="1260475">
                  <a:extLst>
                    <a:ext uri="{9D8B030D-6E8A-4147-A177-3AD203B41FA5}">
                      <a16:colId xmlns:a16="http://schemas.microsoft.com/office/drawing/2014/main" val="20002"/>
                    </a:ext>
                  </a:extLst>
                </a:gridCol>
                <a:gridCol w="1260475">
                  <a:extLst>
                    <a:ext uri="{9D8B030D-6E8A-4147-A177-3AD203B41FA5}">
                      <a16:colId xmlns:a16="http://schemas.microsoft.com/office/drawing/2014/main" val="20003"/>
                    </a:ext>
                  </a:extLst>
                </a:gridCol>
              </a:tblGrid>
              <a:tr h="546100">
                <a:tc>
                  <a:txBody>
                    <a:bodyPr/>
                    <a:lstStyle/>
                    <a:p>
                      <a:pPr algn="ctr"/>
                      <a:r>
                        <a:rPr kumimoji="1" lang="en-US" altLang="ja-JP" b="0" dirty="0">
                          <a:solidFill>
                            <a:schemeClr val="tx1"/>
                          </a:solidFill>
                        </a:rPr>
                        <a:t>R2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R3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R4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R5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86" name="左右矢印 5"/>
          <p:cNvSpPr/>
          <p:nvPr/>
        </p:nvSpPr>
        <p:spPr>
          <a:xfrm>
            <a:off x="2362200" y="2451100"/>
            <a:ext cx="1257300" cy="914400"/>
          </a:xfrm>
          <a:prstGeom prst="leftRightArrow">
            <a:avLst>
              <a:gd name="adj1" fmla="val 67949"/>
              <a:gd name="adj2" fmla="val 21212"/>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solidFill>
                  <a:schemeClr val="tx1"/>
                </a:solidFill>
              </a:rPr>
              <a:t>この間に</a:t>
            </a:r>
            <a:endParaRPr kumimoji="1" lang="en-US" altLang="ja-JP" sz="1050" dirty="0">
              <a:solidFill>
                <a:schemeClr val="tx1"/>
              </a:solidFill>
            </a:endParaRPr>
          </a:p>
          <a:p>
            <a:pPr algn="ctr"/>
            <a:r>
              <a:rPr kumimoji="1" lang="ja-JP" altLang="en-US" sz="1050" dirty="0">
                <a:solidFill>
                  <a:schemeClr val="tx1"/>
                </a:solidFill>
              </a:rPr>
              <a:t>製造した</a:t>
            </a:r>
            <a:endParaRPr kumimoji="1" lang="en-US" altLang="ja-JP" sz="1050" dirty="0">
              <a:solidFill>
                <a:schemeClr val="tx1"/>
              </a:solidFill>
            </a:endParaRPr>
          </a:p>
          <a:p>
            <a:pPr algn="ctr"/>
            <a:r>
              <a:rPr kumimoji="1" lang="ja-JP" altLang="en-US" sz="1050" dirty="0">
                <a:solidFill>
                  <a:schemeClr val="tx1"/>
                </a:solidFill>
              </a:rPr>
              <a:t>製品に表示可</a:t>
            </a:r>
          </a:p>
        </p:txBody>
      </p:sp>
      <p:graphicFrame>
        <p:nvGraphicFramePr>
          <p:cNvPr id="1387" name="表 6"/>
          <p:cNvGraphicFramePr>
            <a:graphicFrameLocks noGrp="1"/>
          </p:cNvGraphicFramePr>
          <p:nvPr>
            <p:extLst>
              <p:ext uri="{D42A27DB-BD31-4B8C-83A1-F6EECF244321}">
                <p14:modId xmlns:p14="http://schemas.microsoft.com/office/powerpoint/2010/main" val="334749722"/>
              </p:ext>
            </p:extLst>
          </p:nvPr>
        </p:nvGraphicFramePr>
        <p:xfrm>
          <a:off x="2349499" y="2082800"/>
          <a:ext cx="1270001" cy="306240"/>
        </p:xfrm>
        <a:graphic>
          <a:graphicData uri="http://schemas.openxmlformats.org/drawingml/2006/table">
            <a:tbl>
              <a:tblPr firstRow="1" bandRow="1">
                <a:tableStyleId>{5C22544A-7EE6-4342-B048-85BDC9FD1C3A}</a:tableStyleId>
              </a:tblPr>
              <a:tblGrid>
                <a:gridCol w="1270001">
                  <a:extLst>
                    <a:ext uri="{9D8B030D-6E8A-4147-A177-3AD203B41FA5}">
                      <a16:colId xmlns:a16="http://schemas.microsoft.com/office/drawing/2014/main" val="20000"/>
                    </a:ext>
                  </a:extLst>
                </a:gridCol>
              </a:tblGrid>
              <a:tr h="292100">
                <a:tc>
                  <a:txBody>
                    <a:bodyPr/>
                    <a:lstStyle/>
                    <a:p>
                      <a:pPr algn="ctr"/>
                      <a:r>
                        <a:rPr kumimoji="1" lang="ja-JP" altLang="en-US" sz="1400" b="0" dirty="0">
                          <a:solidFill>
                            <a:schemeClr val="tx1"/>
                          </a:solidFill>
                        </a:rPr>
                        <a:t>計画期間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88" name="テキスト ボックス 24"/>
          <p:cNvSpPr txBox="1"/>
          <p:nvPr/>
        </p:nvSpPr>
        <p:spPr>
          <a:xfrm>
            <a:off x="1473201" y="2648074"/>
            <a:ext cx="901699" cy="429994"/>
          </a:xfrm>
          <a:prstGeom prst="rect">
            <a:avLst/>
          </a:prstGeom>
          <a:noFill/>
        </p:spPr>
        <p:txBody>
          <a:bodyPr wrap="square" rtlCol="0">
            <a:spAutoFit/>
          </a:bodyPr>
          <a:lstStyle/>
          <a:p>
            <a:r>
              <a:rPr lang="ja-JP" altLang="en-US" sz="1100" dirty="0"/>
              <a:t>年の始めからの場合</a:t>
            </a:r>
          </a:p>
        </p:txBody>
      </p:sp>
      <p:sp>
        <p:nvSpPr>
          <p:cNvPr id="1389" name="テキスト ボックス 28"/>
          <p:cNvSpPr txBox="1"/>
          <p:nvPr/>
        </p:nvSpPr>
        <p:spPr>
          <a:xfrm>
            <a:off x="2082801" y="4032375"/>
            <a:ext cx="901699" cy="429994"/>
          </a:xfrm>
          <a:prstGeom prst="rect">
            <a:avLst/>
          </a:prstGeom>
          <a:noFill/>
        </p:spPr>
        <p:txBody>
          <a:bodyPr wrap="square" rtlCol="0">
            <a:spAutoFit/>
          </a:bodyPr>
          <a:lstStyle/>
          <a:p>
            <a:r>
              <a:rPr lang="ja-JP" altLang="en-US" sz="1100" dirty="0"/>
              <a:t>年の途中からの場合</a:t>
            </a:r>
          </a:p>
        </p:txBody>
      </p:sp>
      <p:sp>
        <p:nvSpPr>
          <p:cNvPr id="1390" name="Text Box 5"/>
          <p:cNvSpPr txBox="1">
            <a:spLocks noChangeArrowheads="1"/>
          </p:cNvSpPr>
          <p:nvPr/>
        </p:nvSpPr>
        <p:spPr>
          <a:xfrm>
            <a:off x="5067300" y="3346401"/>
            <a:ext cx="3911600" cy="178420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○○の産地は、令和３年の使用計画順</a:t>
            </a:r>
            <a:endParaRPr lang="en-US" altLang="ja-JP" sz="1000" dirty="0">
              <a:solidFill>
                <a:srgbClr val="FF0000"/>
              </a:solidFill>
              <a:latin typeface="+mn-ea"/>
            </a:endParaRPr>
          </a:p>
          <a:p>
            <a:pPr eaLnBrk="1" hangingPunct="1">
              <a:buClr>
                <a:schemeClr val="folHlink"/>
              </a:buClr>
            </a:pPr>
            <a:endParaRPr lang="ja-JP" altLang="en-US" sz="1000" dirty="0">
              <a:solidFill>
                <a:srgbClr val="FF0000"/>
              </a:solidFill>
              <a:latin typeface="+mn-ea"/>
            </a:endParaRPr>
          </a:p>
          <a:p>
            <a:pPr eaLnBrk="1" hangingPunct="1">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○○の産地は、今年度の使用計画順</a:t>
            </a:r>
            <a:endParaRPr lang="en-US" altLang="ja-JP" sz="1000" dirty="0">
              <a:solidFill>
                <a:srgbClr val="FF0000"/>
              </a:solidFill>
              <a:latin typeface="+mn-ea"/>
            </a:endParaRPr>
          </a:p>
          <a:p>
            <a:pPr eaLnBrk="1" hangingPunct="1">
              <a:buClr>
                <a:schemeClr val="folHlink"/>
              </a:buClr>
            </a:pPr>
            <a:endParaRPr lang="ja-JP" altLang="en-US" sz="1000" dirty="0">
              <a:solidFill>
                <a:srgbClr val="FF0000"/>
              </a:solidFill>
              <a:latin typeface="+mn-ea"/>
            </a:endParaRPr>
          </a:p>
          <a:p>
            <a:pPr marL="216000" indent="-216000" eaLnBrk="1" hangingPunct="1">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○○の産地は、令和３年６月</a:t>
            </a:r>
            <a:r>
              <a:rPr lang="ja-JP" altLang="en-US" sz="1000">
                <a:solidFill>
                  <a:srgbClr val="FF0000"/>
                </a:solidFill>
                <a:latin typeface="+mn-ea"/>
              </a:rPr>
              <a:t>から令和４年</a:t>
            </a:r>
            <a:r>
              <a:rPr lang="ja-JP" altLang="en-US" sz="1000" dirty="0">
                <a:solidFill>
                  <a:srgbClr val="FF0000"/>
                </a:solidFill>
                <a:latin typeface="+mn-ea"/>
              </a:rPr>
              <a:t>５月までの契約栽培から推定した順</a:t>
            </a:r>
            <a:endParaRPr lang="en-US" altLang="ja-JP" sz="1000" dirty="0">
              <a:solidFill>
                <a:srgbClr val="FF0000"/>
              </a:solidFill>
              <a:latin typeface="+mn-ea"/>
            </a:endParaRPr>
          </a:p>
          <a:p>
            <a:pPr eaLnBrk="1" hangingPunct="1">
              <a:buClr>
                <a:schemeClr val="folHlink"/>
              </a:buClr>
            </a:pPr>
            <a:endParaRPr lang="en-US" altLang="ja-JP" sz="1000" dirty="0">
              <a:solidFill>
                <a:srgbClr val="FF0000"/>
              </a:solidFill>
              <a:latin typeface="+mn-ea"/>
            </a:endParaRPr>
          </a:p>
          <a:p>
            <a:pPr eaLnBrk="1" hangingPunct="1">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○○の産地は、製造年の使用計画順</a:t>
            </a:r>
            <a:endParaRPr lang="en-US" altLang="ja-JP" sz="1000" dirty="0">
              <a:solidFill>
                <a:srgbClr val="FF0000"/>
              </a:solidFill>
              <a:latin typeface="+mn-ea"/>
            </a:endParaRPr>
          </a:p>
          <a:p>
            <a:pPr eaLnBrk="1" hangingPunct="1">
              <a:buClr>
                <a:schemeClr val="folHlink"/>
              </a:buClr>
            </a:pPr>
            <a:endParaRPr lang="en-US" altLang="ja-JP" sz="1000" dirty="0">
              <a:solidFill>
                <a:srgbClr val="FF0000"/>
              </a:solidFill>
              <a:latin typeface="+mn-ea"/>
            </a:endParaRPr>
          </a:p>
          <a:p>
            <a:pPr eaLnBrk="1" hangingPunct="1">
              <a:buClr>
                <a:schemeClr val="folHlink"/>
              </a:buClr>
            </a:pPr>
            <a:r>
              <a:rPr lang="en-US" altLang="ja-JP" sz="1000" dirty="0">
                <a:solidFill>
                  <a:srgbClr val="FF0000"/>
                </a:solidFill>
                <a:latin typeface="+mn-ea"/>
              </a:rPr>
              <a:t>※</a:t>
            </a:r>
            <a:r>
              <a:rPr lang="ja-JP" altLang="en-US" sz="1000" dirty="0">
                <a:solidFill>
                  <a:srgbClr val="FF0000"/>
                </a:solidFill>
                <a:latin typeface="+mn-ea"/>
              </a:rPr>
              <a:t>　○○の産地は、令和３年の使用計画順。令和４年の使用計画に</a:t>
            </a:r>
            <a:endParaRPr lang="en-US" altLang="ja-JP" sz="1000" dirty="0">
              <a:solidFill>
                <a:srgbClr val="FF0000"/>
              </a:solidFill>
              <a:latin typeface="+mn-ea"/>
            </a:endParaRPr>
          </a:p>
          <a:p>
            <a:pPr eaLnBrk="1" hangingPunct="1">
              <a:buClr>
                <a:schemeClr val="folHlink"/>
              </a:buClr>
            </a:pPr>
            <a:r>
              <a:rPr lang="ja-JP" altLang="en-US" sz="1000" dirty="0">
                <a:solidFill>
                  <a:srgbClr val="FF0000"/>
                </a:solidFill>
                <a:latin typeface="+mn-ea"/>
              </a:rPr>
              <a:t>　　 変更がない場合は、継続して表示。</a:t>
            </a:r>
            <a:endParaRPr lang="en-US" altLang="ja-JP" sz="1000" dirty="0">
              <a:solidFill>
                <a:srgbClr val="FF0000"/>
              </a:solidFill>
              <a:latin typeface="+mn-ea"/>
            </a:endParaRPr>
          </a:p>
        </p:txBody>
      </p:sp>
      <p:sp>
        <p:nvSpPr>
          <p:cNvPr id="1391" name="テキスト ボックス 23"/>
          <p:cNvSpPr txBox="1"/>
          <p:nvPr/>
        </p:nvSpPr>
        <p:spPr>
          <a:xfrm>
            <a:off x="5092701" y="3040199"/>
            <a:ext cx="3352799" cy="245328"/>
          </a:xfrm>
          <a:prstGeom prst="rect">
            <a:avLst/>
          </a:prstGeom>
          <a:noFill/>
          <a:ln>
            <a:noFill/>
          </a:ln>
        </p:spPr>
        <p:txBody>
          <a:bodyPr wrap="square" rtlCol="0">
            <a:spAutoFit/>
          </a:bodyPr>
          <a:lstStyle/>
          <a:p>
            <a:pPr marL="108000" lvl="0" indent="-457200"/>
            <a:r>
              <a:rPr lang="ja-JP" altLang="en-US" sz="1000" dirty="0">
                <a:solidFill>
                  <a:prstClr val="black"/>
                </a:solidFill>
              </a:rPr>
              <a:t>（</a:t>
            </a:r>
            <a:r>
              <a:rPr lang="ja-JP" altLang="en-US" sz="1000" dirty="0"/>
              <a:t>「又は表示」</a:t>
            </a:r>
            <a:r>
              <a:rPr lang="ja-JP" altLang="en-US" sz="1000" dirty="0">
                <a:solidFill>
                  <a:prstClr val="black"/>
                </a:solidFill>
              </a:rPr>
              <a:t>する場合の使用計画に基づく注意書きの</a:t>
            </a:r>
            <a:r>
              <a:rPr lang="ja-JP" altLang="en-US" sz="1000" dirty="0">
                <a:latin typeface="+mn-ea"/>
              </a:rPr>
              <a:t>例）</a:t>
            </a:r>
            <a:endParaRPr lang="ja-JP" altLang="en-US" sz="1000" dirty="0">
              <a:solidFill>
                <a:prstClr val="black"/>
              </a:solidFill>
            </a:endParaRPr>
          </a:p>
        </p:txBody>
      </p:sp>
      <p:sp>
        <p:nvSpPr>
          <p:cNvPr id="1392" name="左右矢印 16"/>
          <p:cNvSpPr/>
          <p:nvPr/>
        </p:nvSpPr>
        <p:spPr>
          <a:xfrm>
            <a:off x="3035300" y="3822700"/>
            <a:ext cx="1257300" cy="914400"/>
          </a:xfrm>
          <a:prstGeom prst="leftRightArrow">
            <a:avLst>
              <a:gd name="adj1" fmla="val 67949"/>
              <a:gd name="adj2" fmla="val 21212"/>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solidFill>
                  <a:schemeClr val="tx1"/>
                </a:solidFill>
              </a:rPr>
              <a:t>この間に</a:t>
            </a:r>
            <a:endParaRPr kumimoji="1" lang="en-US" altLang="ja-JP" sz="1050" dirty="0">
              <a:solidFill>
                <a:schemeClr val="tx1"/>
              </a:solidFill>
            </a:endParaRPr>
          </a:p>
          <a:p>
            <a:pPr algn="ctr"/>
            <a:r>
              <a:rPr kumimoji="1" lang="ja-JP" altLang="en-US" sz="1050" dirty="0">
                <a:solidFill>
                  <a:schemeClr val="tx1"/>
                </a:solidFill>
              </a:rPr>
              <a:t>製造した</a:t>
            </a:r>
            <a:endParaRPr kumimoji="1" lang="en-US" altLang="ja-JP" sz="1050" dirty="0">
              <a:solidFill>
                <a:schemeClr val="tx1"/>
              </a:solidFill>
            </a:endParaRPr>
          </a:p>
          <a:p>
            <a:pPr algn="ctr"/>
            <a:r>
              <a:rPr kumimoji="1" lang="ja-JP" altLang="en-US" sz="1050" dirty="0">
                <a:solidFill>
                  <a:schemeClr val="tx1"/>
                </a:solidFill>
              </a:rPr>
              <a:t>製品に</a:t>
            </a:r>
            <a:r>
              <a:rPr lang="ja-JP" altLang="en-US" sz="1050" dirty="0">
                <a:solidFill>
                  <a:schemeClr val="tx1"/>
                </a:solidFill>
              </a:rPr>
              <a:t>表示</a:t>
            </a:r>
            <a:r>
              <a:rPr kumimoji="1" lang="ja-JP" altLang="en-US" sz="1050" dirty="0">
                <a:solidFill>
                  <a:schemeClr val="tx1"/>
                </a:solidFill>
              </a:rPr>
              <a:t>可</a:t>
            </a:r>
          </a:p>
        </p:txBody>
      </p:sp>
      <p:graphicFrame>
        <p:nvGraphicFramePr>
          <p:cNvPr id="1393" name="表 26"/>
          <p:cNvGraphicFramePr>
            <a:graphicFrameLocks noGrp="1"/>
          </p:cNvGraphicFramePr>
          <p:nvPr>
            <p:extLst>
              <p:ext uri="{D42A27DB-BD31-4B8C-83A1-F6EECF244321}">
                <p14:modId xmlns:p14="http://schemas.microsoft.com/office/powerpoint/2010/main" val="1179649663"/>
              </p:ext>
            </p:extLst>
          </p:nvPr>
        </p:nvGraphicFramePr>
        <p:xfrm>
          <a:off x="3035299" y="3467100"/>
          <a:ext cx="1270001" cy="306240"/>
        </p:xfrm>
        <a:graphic>
          <a:graphicData uri="http://schemas.openxmlformats.org/drawingml/2006/table">
            <a:tbl>
              <a:tblPr firstRow="1" bandRow="1">
                <a:tableStyleId>{5C22544A-7EE6-4342-B048-85BDC9FD1C3A}</a:tableStyleId>
              </a:tblPr>
              <a:tblGrid>
                <a:gridCol w="1270001">
                  <a:extLst>
                    <a:ext uri="{9D8B030D-6E8A-4147-A177-3AD203B41FA5}">
                      <a16:colId xmlns:a16="http://schemas.microsoft.com/office/drawing/2014/main" val="20000"/>
                    </a:ext>
                  </a:extLst>
                </a:gridCol>
              </a:tblGrid>
              <a:tr h="292100">
                <a:tc>
                  <a:txBody>
                    <a:bodyPr/>
                    <a:lstStyle/>
                    <a:p>
                      <a:pPr algn="ctr"/>
                      <a:r>
                        <a:rPr kumimoji="1" lang="ja-JP" altLang="en-US" sz="1400" b="0" dirty="0">
                          <a:solidFill>
                            <a:schemeClr val="tx1"/>
                          </a:solidFill>
                        </a:rPr>
                        <a:t>計画期間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61535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 name="テキスト ボックス 2"/>
          <p:cNvSpPr txBox="1"/>
          <p:nvPr/>
        </p:nvSpPr>
        <p:spPr>
          <a:xfrm>
            <a:off x="131416" y="977111"/>
            <a:ext cx="8852453" cy="1230213"/>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r>
              <a:rPr lang="ja-JP" altLang="en-US" dirty="0"/>
              <a:t>　</a:t>
            </a:r>
            <a:r>
              <a:rPr lang="ja-JP" altLang="ja-JP" sz="1400" dirty="0">
                <a:latin typeface="+mn-ea"/>
              </a:rPr>
              <a:t>対象原材料が中間加工原材料である場合は、原則として、当該</a:t>
            </a:r>
            <a:r>
              <a:rPr lang="ja-JP" altLang="en-US" sz="1400" dirty="0">
                <a:latin typeface="+mn-ea"/>
              </a:rPr>
              <a:t>中間加工</a:t>
            </a:r>
            <a:r>
              <a:rPr lang="ja-JP" altLang="ja-JP" sz="1400" dirty="0">
                <a:latin typeface="+mn-ea"/>
              </a:rPr>
              <a:t>原材料の製造地を「</a:t>
            </a:r>
            <a:r>
              <a:rPr lang="en-US" altLang="ja-JP" sz="1400" dirty="0">
                <a:latin typeface="+mn-ea"/>
              </a:rPr>
              <a:t>○○</a:t>
            </a:r>
            <a:r>
              <a:rPr lang="ja-JP" altLang="ja-JP" sz="1400" dirty="0">
                <a:latin typeface="+mn-ea"/>
              </a:rPr>
              <a:t>製造」と表示する</a:t>
            </a:r>
            <a:r>
              <a:rPr lang="ja-JP" altLang="en-US" sz="1400" dirty="0">
                <a:latin typeface="+mn-ea"/>
              </a:rPr>
              <a:t>方法である</a:t>
            </a:r>
            <a:r>
              <a:rPr lang="ja-JP" altLang="ja-JP" sz="1400" dirty="0">
                <a:latin typeface="+mn-ea"/>
              </a:rPr>
              <a:t>。</a:t>
            </a:r>
            <a:endParaRPr lang="en-US" altLang="ja-JP" sz="1400" dirty="0">
              <a:latin typeface="+mn-ea"/>
            </a:endParaRPr>
          </a:p>
          <a:p>
            <a:pPr indent="180000"/>
            <a:r>
              <a:rPr lang="ja-JP" altLang="ja-JP" sz="1400" dirty="0"/>
              <a:t>ただし、中間加工原材料である対象原材料の</a:t>
            </a:r>
            <a:r>
              <a:rPr lang="ja-JP" altLang="en-US" sz="1400" dirty="0"/>
              <a:t>生鮮原材料</a:t>
            </a:r>
            <a:r>
              <a:rPr lang="ja-JP" altLang="ja-JP" sz="1400" dirty="0"/>
              <a:t>の</a:t>
            </a:r>
            <a:r>
              <a:rPr lang="ja-JP" altLang="en-US" sz="1400" dirty="0"/>
              <a:t>原</a:t>
            </a:r>
            <a:r>
              <a:rPr lang="ja-JP" altLang="ja-JP" sz="1400" dirty="0"/>
              <a:t>産地が判明している場合には、「○○製造」の表示に代えて、当該原材料名と</a:t>
            </a:r>
            <a:r>
              <a:rPr lang="ja-JP" altLang="en-US" sz="1400" dirty="0"/>
              <a:t>共</a:t>
            </a:r>
            <a:r>
              <a:rPr lang="ja-JP" altLang="ja-JP" sz="1400" dirty="0"/>
              <a:t>にその</a:t>
            </a:r>
            <a:r>
              <a:rPr lang="ja-JP" altLang="en-US" sz="1400" dirty="0"/>
              <a:t>原</a:t>
            </a:r>
            <a:r>
              <a:rPr lang="ja-JP" altLang="ja-JP" sz="1400" dirty="0"/>
              <a:t>産地を表示することができる。</a:t>
            </a:r>
          </a:p>
        </p:txBody>
      </p:sp>
      <p:sp>
        <p:nvSpPr>
          <p:cNvPr id="1400" name="角丸四角形 4"/>
          <p:cNvSpPr/>
          <p:nvPr/>
        </p:nvSpPr>
        <p:spPr>
          <a:xfrm>
            <a:off x="292100" y="698500"/>
            <a:ext cx="48895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新たな表示方法④（</a:t>
            </a:r>
            <a:r>
              <a:rPr lang="ja-JP" altLang="ja-JP" sz="1400" b="1" dirty="0">
                <a:solidFill>
                  <a:schemeClr val="tx1"/>
                </a:solidFill>
              </a:rPr>
              <a:t>製造地表示</a:t>
            </a:r>
            <a:r>
              <a:rPr lang="ja-JP" altLang="en-US" sz="1400" b="1" dirty="0">
                <a:solidFill>
                  <a:schemeClr val="tx1"/>
                </a:solidFill>
              </a:rPr>
              <a:t>）</a:t>
            </a:r>
            <a:r>
              <a:rPr lang="ja-JP" altLang="en-US" sz="1400" dirty="0">
                <a:solidFill>
                  <a:schemeClr val="tx1"/>
                </a:solidFill>
              </a:rPr>
              <a:t>［</a:t>
            </a:r>
            <a:r>
              <a:rPr lang="ja-JP" altLang="en-US" sz="1400" dirty="0">
                <a:solidFill>
                  <a:schemeClr val="tx1"/>
                </a:solidFill>
                <a:latin typeface="+mn-ea"/>
              </a:rPr>
              <a:t>基準第３条第２項表１のニ］</a:t>
            </a:r>
            <a:endParaRPr lang="en-US" altLang="ja-JP" sz="1400" dirty="0">
              <a:solidFill>
                <a:schemeClr val="tx1"/>
              </a:solidFill>
              <a:latin typeface="+mn-ea"/>
            </a:endParaRPr>
          </a:p>
        </p:txBody>
      </p:sp>
      <p:sp>
        <p:nvSpPr>
          <p:cNvPr id="1401" name="テキスト ボックス 8"/>
          <p:cNvSpPr txBox="1"/>
          <p:nvPr/>
        </p:nvSpPr>
        <p:spPr>
          <a:xfrm>
            <a:off x="50800" y="2989817"/>
            <a:ext cx="1306224" cy="253023"/>
          </a:xfrm>
          <a:prstGeom prst="rect">
            <a:avLst/>
          </a:prstGeom>
          <a:noFill/>
        </p:spPr>
        <p:txBody>
          <a:bodyPr wrap="square" rtlCol="0">
            <a:spAutoFit/>
          </a:bodyPr>
          <a:lstStyle/>
          <a:p>
            <a:pPr marL="108000" indent="-457200"/>
            <a:r>
              <a:rPr lang="ja-JP" altLang="en-US" sz="1050" b="1" dirty="0"/>
              <a:t>＜製造地を表示＞</a:t>
            </a:r>
            <a:endParaRPr lang="ja-JP" altLang="ja-JP" sz="1050" b="1" dirty="0"/>
          </a:p>
        </p:txBody>
      </p:sp>
      <p:sp>
        <p:nvSpPr>
          <p:cNvPr id="1402" name="Text Box 5"/>
          <p:cNvSpPr txBox="1">
            <a:spLocks noChangeArrowheads="1"/>
          </p:cNvSpPr>
          <p:nvPr/>
        </p:nvSpPr>
        <p:spPr>
          <a:xfrm>
            <a:off x="260133" y="3213506"/>
            <a:ext cx="3924000"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00000" indent="-900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a:p>
            <a:pPr marL="630000" indent="-630000" eaLnBrk="1" hangingPunct="1">
              <a:defRPr/>
            </a:pPr>
            <a:r>
              <a:rPr lang="ja-JP" altLang="en-US" sz="1000" dirty="0">
                <a:latin typeface="ＭＳ ゴシック" panose="020B0609070205080204" pitchFamily="49" charset="-128"/>
                <a:ea typeface="ＭＳ ゴシック" panose="020B0609070205080204" pitchFamily="49" charset="-128"/>
              </a:rPr>
              <a:t>原料原産地名　</a:t>
            </a:r>
            <a:r>
              <a:rPr lang="ja-JP" altLang="en-US" sz="1000" dirty="0">
                <a:solidFill>
                  <a:srgbClr val="FF0000"/>
                </a:solidFill>
                <a:latin typeface="ＭＳ ゴシック" panose="020B0609070205080204" pitchFamily="49" charset="-128"/>
                <a:ea typeface="ＭＳ ゴシック" panose="020B0609070205080204" pitchFamily="49" charset="-128"/>
              </a:rPr>
              <a:t>ドイツ製造（りんご果汁）</a:t>
            </a:r>
            <a:endParaRPr lang="en-US" altLang="ja-JP" sz="1000" strike="sngStrike" dirty="0">
              <a:solidFill>
                <a:srgbClr val="00B050"/>
              </a:solidFill>
              <a:latin typeface="ＭＳ ゴシック" panose="020B0609070205080204" pitchFamily="49" charset="-128"/>
              <a:ea typeface="ＭＳ ゴシック" panose="020B0609070205080204" pitchFamily="49" charset="-128"/>
            </a:endParaRPr>
          </a:p>
        </p:txBody>
      </p:sp>
      <p:sp>
        <p:nvSpPr>
          <p:cNvPr id="1403" name="Text Box 5"/>
          <p:cNvSpPr txBox="1">
            <a:spLocks noChangeArrowheads="1"/>
          </p:cNvSpPr>
          <p:nvPr/>
        </p:nvSpPr>
        <p:spPr>
          <a:xfrm>
            <a:off x="260133" y="5235689"/>
            <a:ext cx="3924000"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00000" indent="-900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a:p>
            <a:pPr marL="630000" indent="-630000" eaLnBrk="1" hangingPunct="1">
              <a:defRPr/>
            </a:pPr>
            <a:r>
              <a:rPr lang="ja-JP" altLang="en-US" sz="1000" dirty="0">
                <a:latin typeface="ＭＳ ゴシック" panose="020B0609070205080204" pitchFamily="49" charset="-128"/>
                <a:ea typeface="ＭＳ ゴシック" panose="020B0609070205080204" pitchFamily="49" charset="-128"/>
              </a:rPr>
              <a:t>原料原産地名　</a:t>
            </a:r>
            <a:r>
              <a:rPr lang="ja-JP" altLang="en-US" sz="1000" dirty="0">
                <a:solidFill>
                  <a:srgbClr val="FF0000"/>
                </a:solidFill>
                <a:latin typeface="ＭＳ ゴシック" panose="020B0609070205080204" pitchFamily="49" charset="-128"/>
                <a:ea typeface="ＭＳ ゴシック" panose="020B0609070205080204" pitchFamily="49" charset="-128"/>
              </a:rPr>
              <a:t>ドイツ（りんご）、ハンガリー（りんご）</a:t>
            </a:r>
            <a:endParaRPr lang="en-US" altLang="ja-JP" sz="1000" strike="sngStrike" dirty="0">
              <a:solidFill>
                <a:srgbClr val="00B050"/>
              </a:solidFill>
              <a:latin typeface="ＭＳ ゴシック" panose="020B0609070205080204" pitchFamily="49" charset="-128"/>
              <a:ea typeface="ＭＳ ゴシック" panose="020B0609070205080204" pitchFamily="49" charset="-128"/>
            </a:endParaRPr>
          </a:p>
        </p:txBody>
      </p:sp>
      <p:sp>
        <p:nvSpPr>
          <p:cNvPr id="1404" name="四角形吹き出し 12"/>
          <p:cNvSpPr/>
          <p:nvPr/>
        </p:nvSpPr>
        <p:spPr>
          <a:xfrm>
            <a:off x="1320800" y="2501900"/>
            <a:ext cx="2247900" cy="1252542"/>
          </a:xfrm>
          <a:custGeom>
            <a:avLst/>
            <a:gdLst>
              <a:gd name="connsiteX0" fmla="*/ 0 w 2247900"/>
              <a:gd name="connsiteY0" fmla="*/ 0 h 469900"/>
              <a:gd name="connsiteX1" fmla="*/ 374650 w 2247900"/>
              <a:gd name="connsiteY1" fmla="*/ 0 h 469900"/>
              <a:gd name="connsiteX2" fmla="*/ 374650 w 2247900"/>
              <a:gd name="connsiteY2" fmla="*/ 0 h 469900"/>
              <a:gd name="connsiteX3" fmla="*/ 936625 w 2247900"/>
              <a:gd name="connsiteY3" fmla="*/ 0 h 469900"/>
              <a:gd name="connsiteX4" fmla="*/ 2247900 w 2247900"/>
              <a:gd name="connsiteY4" fmla="*/ 0 h 469900"/>
              <a:gd name="connsiteX5" fmla="*/ 2247900 w 2247900"/>
              <a:gd name="connsiteY5" fmla="*/ 274108 h 469900"/>
              <a:gd name="connsiteX6" fmla="*/ 2247900 w 2247900"/>
              <a:gd name="connsiteY6" fmla="*/ 274108 h 469900"/>
              <a:gd name="connsiteX7" fmla="*/ 2247900 w 2247900"/>
              <a:gd name="connsiteY7" fmla="*/ 391583 h 469900"/>
              <a:gd name="connsiteX8" fmla="*/ 2247900 w 2247900"/>
              <a:gd name="connsiteY8" fmla="*/ 469900 h 469900"/>
              <a:gd name="connsiteX9" fmla="*/ 936625 w 2247900"/>
              <a:gd name="connsiteY9" fmla="*/ 469900 h 469900"/>
              <a:gd name="connsiteX10" fmla="*/ 670998 w 2247900"/>
              <a:gd name="connsiteY10" fmla="*/ 1252542 h 469900"/>
              <a:gd name="connsiteX11" fmla="*/ 374650 w 2247900"/>
              <a:gd name="connsiteY11" fmla="*/ 469900 h 469900"/>
              <a:gd name="connsiteX12" fmla="*/ 0 w 2247900"/>
              <a:gd name="connsiteY12" fmla="*/ 469900 h 469900"/>
              <a:gd name="connsiteX13" fmla="*/ 0 w 2247900"/>
              <a:gd name="connsiteY13" fmla="*/ 391583 h 469900"/>
              <a:gd name="connsiteX14" fmla="*/ 0 w 2247900"/>
              <a:gd name="connsiteY14" fmla="*/ 274108 h 469900"/>
              <a:gd name="connsiteX15" fmla="*/ 0 w 2247900"/>
              <a:gd name="connsiteY15" fmla="*/ 274108 h 469900"/>
              <a:gd name="connsiteX16" fmla="*/ 0 w 2247900"/>
              <a:gd name="connsiteY16" fmla="*/ 0 h 469900"/>
              <a:gd name="connsiteX0" fmla="*/ 0 w 2247900"/>
              <a:gd name="connsiteY0" fmla="*/ 0 h 1252542"/>
              <a:gd name="connsiteX1" fmla="*/ 374650 w 2247900"/>
              <a:gd name="connsiteY1" fmla="*/ 0 h 1252542"/>
              <a:gd name="connsiteX2" fmla="*/ 374650 w 2247900"/>
              <a:gd name="connsiteY2" fmla="*/ 0 h 1252542"/>
              <a:gd name="connsiteX3" fmla="*/ 936625 w 2247900"/>
              <a:gd name="connsiteY3" fmla="*/ 0 h 1252542"/>
              <a:gd name="connsiteX4" fmla="*/ 2247900 w 2247900"/>
              <a:gd name="connsiteY4" fmla="*/ 0 h 1252542"/>
              <a:gd name="connsiteX5" fmla="*/ 2247900 w 2247900"/>
              <a:gd name="connsiteY5" fmla="*/ 274108 h 1252542"/>
              <a:gd name="connsiteX6" fmla="*/ 2247900 w 2247900"/>
              <a:gd name="connsiteY6" fmla="*/ 274108 h 1252542"/>
              <a:gd name="connsiteX7" fmla="*/ 2247900 w 2247900"/>
              <a:gd name="connsiteY7" fmla="*/ 391583 h 1252542"/>
              <a:gd name="connsiteX8" fmla="*/ 2247900 w 2247900"/>
              <a:gd name="connsiteY8" fmla="*/ 469900 h 1252542"/>
              <a:gd name="connsiteX9" fmla="*/ 733425 w 2247900"/>
              <a:gd name="connsiteY9" fmla="*/ 482600 h 1252542"/>
              <a:gd name="connsiteX10" fmla="*/ 670998 w 2247900"/>
              <a:gd name="connsiteY10" fmla="*/ 1252542 h 1252542"/>
              <a:gd name="connsiteX11" fmla="*/ 374650 w 2247900"/>
              <a:gd name="connsiteY11" fmla="*/ 469900 h 1252542"/>
              <a:gd name="connsiteX12" fmla="*/ 0 w 2247900"/>
              <a:gd name="connsiteY12" fmla="*/ 469900 h 1252542"/>
              <a:gd name="connsiteX13" fmla="*/ 0 w 2247900"/>
              <a:gd name="connsiteY13" fmla="*/ 391583 h 1252542"/>
              <a:gd name="connsiteX14" fmla="*/ 0 w 2247900"/>
              <a:gd name="connsiteY14" fmla="*/ 274108 h 1252542"/>
              <a:gd name="connsiteX15" fmla="*/ 0 w 2247900"/>
              <a:gd name="connsiteY15" fmla="*/ 274108 h 1252542"/>
              <a:gd name="connsiteX16" fmla="*/ 0 w 2247900"/>
              <a:gd name="connsiteY16" fmla="*/ 0 h 1252542"/>
              <a:gd name="connsiteX0" fmla="*/ 0 w 2247900"/>
              <a:gd name="connsiteY0" fmla="*/ 0 h 1252542"/>
              <a:gd name="connsiteX1" fmla="*/ 374650 w 2247900"/>
              <a:gd name="connsiteY1" fmla="*/ 0 h 1252542"/>
              <a:gd name="connsiteX2" fmla="*/ 374650 w 2247900"/>
              <a:gd name="connsiteY2" fmla="*/ 0 h 1252542"/>
              <a:gd name="connsiteX3" fmla="*/ 936625 w 2247900"/>
              <a:gd name="connsiteY3" fmla="*/ 0 h 1252542"/>
              <a:gd name="connsiteX4" fmla="*/ 2247900 w 2247900"/>
              <a:gd name="connsiteY4" fmla="*/ 0 h 1252542"/>
              <a:gd name="connsiteX5" fmla="*/ 2247900 w 2247900"/>
              <a:gd name="connsiteY5" fmla="*/ 274108 h 1252542"/>
              <a:gd name="connsiteX6" fmla="*/ 2247900 w 2247900"/>
              <a:gd name="connsiteY6" fmla="*/ 274108 h 1252542"/>
              <a:gd name="connsiteX7" fmla="*/ 2247900 w 2247900"/>
              <a:gd name="connsiteY7" fmla="*/ 391583 h 1252542"/>
              <a:gd name="connsiteX8" fmla="*/ 2247900 w 2247900"/>
              <a:gd name="connsiteY8" fmla="*/ 469900 h 1252542"/>
              <a:gd name="connsiteX9" fmla="*/ 733425 w 2247900"/>
              <a:gd name="connsiteY9" fmla="*/ 482600 h 1252542"/>
              <a:gd name="connsiteX10" fmla="*/ 670998 w 2247900"/>
              <a:gd name="connsiteY10" fmla="*/ 1252542 h 1252542"/>
              <a:gd name="connsiteX11" fmla="*/ 501650 w 2247900"/>
              <a:gd name="connsiteY11" fmla="*/ 469900 h 1252542"/>
              <a:gd name="connsiteX12" fmla="*/ 0 w 2247900"/>
              <a:gd name="connsiteY12" fmla="*/ 469900 h 1252542"/>
              <a:gd name="connsiteX13" fmla="*/ 0 w 2247900"/>
              <a:gd name="connsiteY13" fmla="*/ 391583 h 1252542"/>
              <a:gd name="connsiteX14" fmla="*/ 0 w 2247900"/>
              <a:gd name="connsiteY14" fmla="*/ 274108 h 1252542"/>
              <a:gd name="connsiteX15" fmla="*/ 0 w 2247900"/>
              <a:gd name="connsiteY15" fmla="*/ 274108 h 1252542"/>
              <a:gd name="connsiteX16" fmla="*/ 0 w 2247900"/>
              <a:gd name="connsiteY16" fmla="*/ 0 h 1252542"/>
              <a:gd name="connsiteX0" fmla="*/ 0 w 2247900"/>
              <a:gd name="connsiteY0" fmla="*/ 0 h 1252542"/>
              <a:gd name="connsiteX1" fmla="*/ 374650 w 2247900"/>
              <a:gd name="connsiteY1" fmla="*/ 0 h 1252542"/>
              <a:gd name="connsiteX2" fmla="*/ 374650 w 2247900"/>
              <a:gd name="connsiteY2" fmla="*/ 0 h 1252542"/>
              <a:gd name="connsiteX3" fmla="*/ 936625 w 2247900"/>
              <a:gd name="connsiteY3" fmla="*/ 0 h 1252542"/>
              <a:gd name="connsiteX4" fmla="*/ 2247900 w 2247900"/>
              <a:gd name="connsiteY4" fmla="*/ 0 h 1252542"/>
              <a:gd name="connsiteX5" fmla="*/ 2247900 w 2247900"/>
              <a:gd name="connsiteY5" fmla="*/ 274108 h 1252542"/>
              <a:gd name="connsiteX6" fmla="*/ 2247900 w 2247900"/>
              <a:gd name="connsiteY6" fmla="*/ 274108 h 1252542"/>
              <a:gd name="connsiteX7" fmla="*/ 2247900 w 2247900"/>
              <a:gd name="connsiteY7" fmla="*/ 391583 h 1252542"/>
              <a:gd name="connsiteX8" fmla="*/ 2247900 w 2247900"/>
              <a:gd name="connsiteY8" fmla="*/ 469900 h 1252542"/>
              <a:gd name="connsiteX9" fmla="*/ 809625 w 2247900"/>
              <a:gd name="connsiteY9" fmla="*/ 482600 h 1252542"/>
              <a:gd name="connsiteX10" fmla="*/ 670998 w 2247900"/>
              <a:gd name="connsiteY10" fmla="*/ 1252542 h 1252542"/>
              <a:gd name="connsiteX11" fmla="*/ 501650 w 2247900"/>
              <a:gd name="connsiteY11" fmla="*/ 469900 h 1252542"/>
              <a:gd name="connsiteX12" fmla="*/ 0 w 2247900"/>
              <a:gd name="connsiteY12" fmla="*/ 469900 h 1252542"/>
              <a:gd name="connsiteX13" fmla="*/ 0 w 2247900"/>
              <a:gd name="connsiteY13" fmla="*/ 391583 h 1252542"/>
              <a:gd name="connsiteX14" fmla="*/ 0 w 2247900"/>
              <a:gd name="connsiteY14" fmla="*/ 274108 h 1252542"/>
              <a:gd name="connsiteX15" fmla="*/ 0 w 2247900"/>
              <a:gd name="connsiteY15" fmla="*/ 274108 h 1252542"/>
              <a:gd name="connsiteX16" fmla="*/ 0 w 2247900"/>
              <a:gd name="connsiteY16" fmla="*/ 0 h 1252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47900" h="1252542">
                <a:moveTo>
                  <a:pt x="0" y="0"/>
                </a:moveTo>
                <a:lnTo>
                  <a:pt x="374650" y="0"/>
                </a:lnTo>
                <a:lnTo>
                  <a:pt x="374650" y="0"/>
                </a:lnTo>
                <a:lnTo>
                  <a:pt x="936625" y="0"/>
                </a:lnTo>
                <a:lnTo>
                  <a:pt x="2247900" y="0"/>
                </a:lnTo>
                <a:lnTo>
                  <a:pt x="2247900" y="274108"/>
                </a:lnTo>
                <a:lnTo>
                  <a:pt x="2247900" y="274108"/>
                </a:lnTo>
                <a:lnTo>
                  <a:pt x="2247900" y="391583"/>
                </a:lnTo>
                <a:lnTo>
                  <a:pt x="2247900" y="469900"/>
                </a:lnTo>
                <a:lnTo>
                  <a:pt x="809625" y="482600"/>
                </a:lnTo>
                <a:lnTo>
                  <a:pt x="670998" y="1252542"/>
                </a:lnTo>
                <a:lnTo>
                  <a:pt x="501650" y="469900"/>
                </a:lnTo>
                <a:lnTo>
                  <a:pt x="0" y="469900"/>
                </a:lnTo>
                <a:lnTo>
                  <a:pt x="0" y="391583"/>
                </a:lnTo>
                <a:lnTo>
                  <a:pt x="0" y="274108"/>
                </a:lnTo>
                <a:lnTo>
                  <a:pt x="0" y="274108"/>
                </a:lnTo>
                <a:lnTo>
                  <a:pt x="0" y="0"/>
                </a:lnTo>
                <a:close/>
              </a:path>
            </a:pathLst>
          </a:custGeom>
          <a:solidFill>
            <a:schemeClr val="accent4">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sp>
        <p:nvSpPr>
          <p:cNvPr id="1405" name="四角形吹き出し 13"/>
          <p:cNvSpPr/>
          <p:nvPr/>
        </p:nvSpPr>
        <p:spPr>
          <a:xfrm>
            <a:off x="114300" y="5888032"/>
            <a:ext cx="2425700" cy="665167"/>
          </a:xfrm>
          <a:custGeom>
            <a:avLst/>
            <a:gdLst>
              <a:gd name="connsiteX0" fmla="*/ 0 w 2425700"/>
              <a:gd name="connsiteY0" fmla="*/ 0 h 469900"/>
              <a:gd name="connsiteX1" fmla="*/ 1414992 w 2425700"/>
              <a:gd name="connsiteY1" fmla="*/ 0 h 469900"/>
              <a:gd name="connsiteX2" fmla="*/ 1610616 w 2425700"/>
              <a:gd name="connsiteY2" fmla="*/ -195267 h 469900"/>
              <a:gd name="connsiteX3" fmla="*/ 2021417 w 2425700"/>
              <a:gd name="connsiteY3" fmla="*/ 0 h 469900"/>
              <a:gd name="connsiteX4" fmla="*/ 2425700 w 2425700"/>
              <a:gd name="connsiteY4" fmla="*/ 0 h 469900"/>
              <a:gd name="connsiteX5" fmla="*/ 2425700 w 2425700"/>
              <a:gd name="connsiteY5" fmla="*/ 78317 h 469900"/>
              <a:gd name="connsiteX6" fmla="*/ 2425700 w 2425700"/>
              <a:gd name="connsiteY6" fmla="*/ 78317 h 469900"/>
              <a:gd name="connsiteX7" fmla="*/ 2425700 w 2425700"/>
              <a:gd name="connsiteY7" fmla="*/ 195792 h 469900"/>
              <a:gd name="connsiteX8" fmla="*/ 2425700 w 2425700"/>
              <a:gd name="connsiteY8" fmla="*/ 469900 h 469900"/>
              <a:gd name="connsiteX9" fmla="*/ 2021417 w 2425700"/>
              <a:gd name="connsiteY9" fmla="*/ 469900 h 469900"/>
              <a:gd name="connsiteX10" fmla="*/ 1414992 w 2425700"/>
              <a:gd name="connsiteY10" fmla="*/ 469900 h 469900"/>
              <a:gd name="connsiteX11" fmla="*/ 1414992 w 2425700"/>
              <a:gd name="connsiteY11" fmla="*/ 469900 h 469900"/>
              <a:gd name="connsiteX12" fmla="*/ 0 w 2425700"/>
              <a:gd name="connsiteY12" fmla="*/ 469900 h 469900"/>
              <a:gd name="connsiteX13" fmla="*/ 0 w 2425700"/>
              <a:gd name="connsiteY13" fmla="*/ 195792 h 469900"/>
              <a:gd name="connsiteX14" fmla="*/ 0 w 2425700"/>
              <a:gd name="connsiteY14" fmla="*/ 78317 h 469900"/>
              <a:gd name="connsiteX15" fmla="*/ 0 w 2425700"/>
              <a:gd name="connsiteY15" fmla="*/ 78317 h 469900"/>
              <a:gd name="connsiteX16" fmla="*/ 0 w 2425700"/>
              <a:gd name="connsiteY16" fmla="*/ 0 h 469900"/>
              <a:gd name="connsiteX0" fmla="*/ 0 w 2425700"/>
              <a:gd name="connsiteY0" fmla="*/ 195267 h 665167"/>
              <a:gd name="connsiteX1" fmla="*/ 1541992 w 2425700"/>
              <a:gd name="connsiteY1" fmla="*/ 207967 h 665167"/>
              <a:gd name="connsiteX2" fmla="*/ 1610616 w 2425700"/>
              <a:gd name="connsiteY2" fmla="*/ 0 h 665167"/>
              <a:gd name="connsiteX3" fmla="*/ 2021417 w 2425700"/>
              <a:gd name="connsiteY3" fmla="*/ 195267 h 665167"/>
              <a:gd name="connsiteX4" fmla="*/ 2425700 w 2425700"/>
              <a:gd name="connsiteY4" fmla="*/ 195267 h 665167"/>
              <a:gd name="connsiteX5" fmla="*/ 2425700 w 2425700"/>
              <a:gd name="connsiteY5" fmla="*/ 273584 h 665167"/>
              <a:gd name="connsiteX6" fmla="*/ 2425700 w 2425700"/>
              <a:gd name="connsiteY6" fmla="*/ 273584 h 665167"/>
              <a:gd name="connsiteX7" fmla="*/ 2425700 w 2425700"/>
              <a:gd name="connsiteY7" fmla="*/ 391059 h 665167"/>
              <a:gd name="connsiteX8" fmla="*/ 2425700 w 2425700"/>
              <a:gd name="connsiteY8" fmla="*/ 665167 h 665167"/>
              <a:gd name="connsiteX9" fmla="*/ 2021417 w 2425700"/>
              <a:gd name="connsiteY9" fmla="*/ 665167 h 665167"/>
              <a:gd name="connsiteX10" fmla="*/ 1414992 w 2425700"/>
              <a:gd name="connsiteY10" fmla="*/ 665167 h 665167"/>
              <a:gd name="connsiteX11" fmla="*/ 1414992 w 2425700"/>
              <a:gd name="connsiteY11" fmla="*/ 665167 h 665167"/>
              <a:gd name="connsiteX12" fmla="*/ 0 w 2425700"/>
              <a:gd name="connsiteY12" fmla="*/ 665167 h 665167"/>
              <a:gd name="connsiteX13" fmla="*/ 0 w 2425700"/>
              <a:gd name="connsiteY13" fmla="*/ 391059 h 665167"/>
              <a:gd name="connsiteX14" fmla="*/ 0 w 2425700"/>
              <a:gd name="connsiteY14" fmla="*/ 273584 h 665167"/>
              <a:gd name="connsiteX15" fmla="*/ 0 w 2425700"/>
              <a:gd name="connsiteY15" fmla="*/ 273584 h 665167"/>
              <a:gd name="connsiteX16" fmla="*/ 0 w 2425700"/>
              <a:gd name="connsiteY16" fmla="*/ 195267 h 665167"/>
              <a:gd name="connsiteX0" fmla="*/ 0 w 2425700"/>
              <a:gd name="connsiteY0" fmla="*/ 195267 h 665167"/>
              <a:gd name="connsiteX1" fmla="*/ 1541992 w 2425700"/>
              <a:gd name="connsiteY1" fmla="*/ 207967 h 665167"/>
              <a:gd name="connsiteX2" fmla="*/ 1610616 w 2425700"/>
              <a:gd name="connsiteY2" fmla="*/ 0 h 665167"/>
              <a:gd name="connsiteX3" fmla="*/ 1729317 w 2425700"/>
              <a:gd name="connsiteY3" fmla="*/ 195267 h 665167"/>
              <a:gd name="connsiteX4" fmla="*/ 2425700 w 2425700"/>
              <a:gd name="connsiteY4" fmla="*/ 195267 h 665167"/>
              <a:gd name="connsiteX5" fmla="*/ 2425700 w 2425700"/>
              <a:gd name="connsiteY5" fmla="*/ 273584 h 665167"/>
              <a:gd name="connsiteX6" fmla="*/ 2425700 w 2425700"/>
              <a:gd name="connsiteY6" fmla="*/ 273584 h 665167"/>
              <a:gd name="connsiteX7" fmla="*/ 2425700 w 2425700"/>
              <a:gd name="connsiteY7" fmla="*/ 391059 h 665167"/>
              <a:gd name="connsiteX8" fmla="*/ 2425700 w 2425700"/>
              <a:gd name="connsiteY8" fmla="*/ 665167 h 665167"/>
              <a:gd name="connsiteX9" fmla="*/ 2021417 w 2425700"/>
              <a:gd name="connsiteY9" fmla="*/ 665167 h 665167"/>
              <a:gd name="connsiteX10" fmla="*/ 1414992 w 2425700"/>
              <a:gd name="connsiteY10" fmla="*/ 665167 h 665167"/>
              <a:gd name="connsiteX11" fmla="*/ 1414992 w 2425700"/>
              <a:gd name="connsiteY11" fmla="*/ 665167 h 665167"/>
              <a:gd name="connsiteX12" fmla="*/ 0 w 2425700"/>
              <a:gd name="connsiteY12" fmla="*/ 665167 h 665167"/>
              <a:gd name="connsiteX13" fmla="*/ 0 w 2425700"/>
              <a:gd name="connsiteY13" fmla="*/ 391059 h 665167"/>
              <a:gd name="connsiteX14" fmla="*/ 0 w 2425700"/>
              <a:gd name="connsiteY14" fmla="*/ 273584 h 665167"/>
              <a:gd name="connsiteX15" fmla="*/ 0 w 2425700"/>
              <a:gd name="connsiteY15" fmla="*/ 273584 h 665167"/>
              <a:gd name="connsiteX16" fmla="*/ 0 w 2425700"/>
              <a:gd name="connsiteY16" fmla="*/ 195267 h 665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25700" h="665167">
                <a:moveTo>
                  <a:pt x="0" y="195267"/>
                </a:moveTo>
                <a:lnTo>
                  <a:pt x="1541992" y="207967"/>
                </a:lnTo>
                <a:lnTo>
                  <a:pt x="1610616" y="0"/>
                </a:lnTo>
                <a:lnTo>
                  <a:pt x="1729317" y="195267"/>
                </a:lnTo>
                <a:lnTo>
                  <a:pt x="2425700" y="195267"/>
                </a:lnTo>
                <a:lnTo>
                  <a:pt x="2425700" y="273584"/>
                </a:lnTo>
                <a:lnTo>
                  <a:pt x="2425700" y="273584"/>
                </a:lnTo>
                <a:lnTo>
                  <a:pt x="2425700" y="391059"/>
                </a:lnTo>
                <a:lnTo>
                  <a:pt x="2425700" y="665167"/>
                </a:lnTo>
                <a:lnTo>
                  <a:pt x="2021417" y="665167"/>
                </a:lnTo>
                <a:lnTo>
                  <a:pt x="1414992" y="665167"/>
                </a:lnTo>
                <a:lnTo>
                  <a:pt x="1414992" y="665167"/>
                </a:lnTo>
                <a:lnTo>
                  <a:pt x="0" y="665167"/>
                </a:lnTo>
                <a:lnTo>
                  <a:pt x="0" y="391059"/>
                </a:lnTo>
                <a:lnTo>
                  <a:pt x="0" y="273584"/>
                </a:lnTo>
                <a:lnTo>
                  <a:pt x="0" y="273584"/>
                </a:lnTo>
                <a:lnTo>
                  <a:pt x="0" y="195267"/>
                </a:lnTo>
                <a:close/>
              </a:path>
            </a:pathLst>
          </a:custGeom>
          <a:solidFill>
            <a:schemeClr val="accent4">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grpSp>
        <p:nvGrpSpPr>
          <p:cNvPr id="1406" name="グループ化 19"/>
          <p:cNvGrpSpPr/>
          <p:nvPr/>
        </p:nvGrpSpPr>
        <p:grpSpPr>
          <a:xfrm>
            <a:off x="0" y="-38100"/>
            <a:ext cx="9144000" cy="548500"/>
            <a:chOff x="381000" y="135500"/>
            <a:chExt cx="9144000" cy="548500"/>
          </a:xfrm>
        </p:grpSpPr>
        <p:grpSp>
          <p:nvGrpSpPr>
            <p:cNvPr id="1407" name="グループ化 20"/>
            <p:cNvGrpSpPr/>
            <p:nvPr/>
          </p:nvGrpSpPr>
          <p:grpSpPr>
            <a:xfrm>
              <a:off x="381000" y="612000"/>
              <a:ext cx="9144000" cy="72000"/>
              <a:chOff x="0" y="288000"/>
              <a:chExt cx="9144000" cy="72000"/>
            </a:xfrm>
          </p:grpSpPr>
          <p:cxnSp>
            <p:nvCxnSpPr>
              <p:cNvPr id="1408" name="直線コネクタ 27"/>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409" name="直線コネクタ 28"/>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410" name="直線コネクタ 29"/>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411" name="正方形/長方形 26"/>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原料原産地表示制度の具体的な改正点⑥（製造地表示）</a:t>
              </a:r>
              <a:endParaRPr lang="en-US" altLang="ja-JP" b="1" dirty="0">
                <a:solidFill>
                  <a:schemeClr val="tx1"/>
                </a:solidFill>
              </a:endParaRPr>
            </a:p>
          </p:txBody>
        </p:sp>
      </p:grpSp>
      <p:sp>
        <p:nvSpPr>
          <p:cNvPr id="1412" name="Text Box 5"/>
          <p:cNvSpPr txBox="1">
            <a:spLocks noChangeArrowheads="1"/>
          </p:cNvSpPr>
          <p:nvPr/>
        </p:nvSpPr>
        <p:spPr>
          <a:xfrm>
            <a:off x="4474841" y="3213506"/>
            <a:ext cx="4572000"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00000" indent="-900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a:p>
            <a:pPr marL="900000" indent="-900000" eaLnBrk="1" hangingPunct="1">
              <a:defRPr/>
            </a:pPr>
            <a:r>
              <a:rPr lang="ja-JP" altLang="en-US" sz="1000" dirty="0">
                <a:latin typeface="ＭＳ ゴシック" panose="020B0609070205080204" pitchFamily="49" charset="-128"/>
                <a:ea typeface="ＭＳ ゴシック" panose="020B0609070205080204" pitchFamily="49" charset="-128"/>
              </a:rPr>
              <a:t>原料原産地名　</a:t>
            </a:r>
            <a:r>
              <a:rPr lang="ja-JP" altLang="en-US" sz="1000" dirty="0">
                <a:solidFill>
                  <a:srgbClr val="FF0000"/>
                </a:solidFill>
                <a:latin typeface="ＭＳ ゴシック" panose="020B0609070205080204" pitchFamily="49" charset="-128"/>
                <a:ea typeface="ＭＳ ゴシック" panose="020B0609070205080204" pitchFamily="49" charset="-128"/>
              </a:rPr>
              <a:t>ドイツ製造又は国内製造（りんご果汁）</a:t>
            </a:r>
            <a:endParaRPr lang="en-US" altLang="ja-JP" sz="1000" strike="sngStrike" dirty="0">
              <a:solidFill>
                <a:srgbClr val="00B050"/>
              </a:solidFill>
              <a:latin typeface="ＭＳ ゴシック" panose="020B0609070205080204" pitchFamily="49" charset="-128"/>
              <a:ea typeface="ＭＳ ゴシック" panose="020B0609070205080204" pitchFamily="49" charset="-128"/>
            </a:endParaRPr>
          </a:p>
        </p:txBody>
      </p:sp>
      <p:sp>
        <p:nvSpPr>
          <p:cNvPr id="1413" name="テキスト ボックス 37"/>
          <p:cNvSpPr txBox="1"/>
          <p:nvPr/>
        </p:nvSpPr>
        <p:spPr>
          <a:xfrm>
            <a:off x="4386240" y="3754829"/>
            <a:ext cx="3348060" cy="245328"/>
          </a:xfrm>
          <a:prstGeom prst="rect">
            <a:avLst/>
          </a:prstGeom>
          <a:noFill/>
        </p:spPr>
        <p:txBody>
          <a:bodyPr wrap="square" rtlCol="0">
            <a:spAutoFit/>
          </a:bodyPr>
          <a:lstStyle/>
          <a:p>
            <a:r>
              <a:rPr kumimoji="1" lang="en-US" altLang="ja-JP" sz="1000" dirty="0">
                <a:solidFill>
                  <a:srgbClr val="FF0000"/>
                </a:solidFill>
                <a:latin typeface="+mn-ea"/>
              </a:rPr>
              <a:t>※</a:t>
            </a:r>
            <a:r>
              <a:rPr kumimoji="1" lang="ja-JP" altLang="en-US" sz="1000" dirty="0">
                <a:solidFill>
                  <a:srgbClr val="FF0000"/>
                </a:solidFill>
                <a:latin typeface="+mn-ea"/>
              </a:rPr>
              <a:t>　りんご果汁の製造地</a:t>
            </a:r>
            <a:r>
              <a:rPr lang="ja-JP" altLang="en-US" sz="1000" dirty="0">
                <a:solidFill>
                  <a:srgbClr val="FF0000"/>
                </a:solidFill>
                <a:latin typeface="+mn-ea"/>
              </a:rPr>
              <a:t>は、令和○年の使用実績順</a:t>
            </a:r>
          </a:p>
        </p:txBody>
      </p:sp>
      <p:sp>
        <p:nvSpPr>
          <p:cNvPr id="1414" name="テキスト ボックス 24"/>
          <p:cNvSpPr txBox="1"/>
          <p:nvPr/>
        </p:nvSpPr>
        <p:spPr>
          <a:xfrm>
            <a:off x="4281776" y="2989817"/>
            <a:ext cx="1953924" cy="253023"/>
          </a:xfrm>
          <a:prstGeom prst="rect">
            <a:avLst/>
          </a:prstGeom>
          <a:noFill/>
        </p:spPr>
        <p:txBody>
          <a:bodyPr wrap="square" rtlCol="0">
            <a:spAutoFit/>
          </a:bodyPr>
          <a:lstStyle/>
          <a:p>
            <a:pPr marL="108000" indent="-457200"/>
            <a:r>
              <a:rPr lang="ja-JP" altLang="en-US" sz="1050" b="1" dirty="0"/>
              <a:t>＜製造地の「又は表示」＞</a:t>
            </a:r>
            <a:endParaRPr lang="ja-JP" altLang="ja-JP" sz="1050" b="1" dirty="0"/>
          </a:p>
        </p:txBody>
      </p:sp>
      <p:sp>
        <p:nvSpPr>
          <p:cNvPr id="1415" name="Text Box 5"/>
          <p:cNvSpPr txBox="1">
            <a:spLocks noChangeArrowheads="1"/>
          </p:cNvSpPr>
          <p:nvPr/>
        </p:nvSpPr>
        <p:spPr>
          <a:xfrm>
            <a:off x="4474841" y="4318764"/>
            <a:ext cx="4572000"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00000" indent="-900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a:p>
            <a:pPr marL="900000" indent="-900000" eaLnBrk="1" hangingPunct="1">
              <a:defRPr/>
            </a:pPr>
            <a:r>
              <a:rPr lang="ja-JP" altLang="en-US" sz="1000" dirty="0">
                <a:latin typeface="ＭＳ ゴシック" panose="020B0609070205080204" pitchFamily="49" charset="-128"/>
                <a:ea typeface="ＭＳ ゴシック" panose="020B0609070205080204" pitchFamily="49" charset="-128"/>
              </a:rPr>
              <a:t>原料原産地名　</a:t>
            </a:r>
            <a:r>
              <a:rPr lang="ja-JP" altLang="en-US" sz="1000" dirty="0">
                <a:solidFill>
                  <a:srgbClr val="FF0000"/>
                </a:solidFill>
                <a:latin typeface="ＭＳ ゴシック" panose="020B0609070205080204" pitchFamily="49" charset="-128"/>
                <a:ea typeface="ＭＳ ゴシック" panose="020B0609070205080204" pitchFamily="49" charset="-128"/>
              </a:rPr>
              <a:t>外国製造（りんご果汁）</a:t>
            </a:r>
            <a:endParaRPr lang="en-US" altLang="ja-JP" sz="1000" strike="sngStrike" dirty="0">
              <a:solidFill>
                <a:srgbClr val="00B050"/>
              </a:solidFill>
              <a:latin typeface="ＭＳ ゴシック" panose="020B0609070205080204" pitchFamily="49" charset="-128"/>
              <a:ea typeface="ＭＳ ゴシック" panose="020B0609070205080204" pitchFamily="49" charset="-128"/>
            </a:endParaRPr>
          </a:p>
        </p:txBody>
      </p:sp>
      <p:sp>
        <p:nvSpPr>
          <p:cNvPr id="1416" name="テキスト ボックス 35"/>
          <p:cNvSpPr txBox="1"/>
          <p:nvPr/>
        </p:nvSpPr>
        <p:spPr>
          <a:xfrm>
            <a:off x="4294476" y="4082196"/>
            <a:ext cx="1953924" cy="253023"/>
          </a:xfrm>
          <a:prstGeom prst="rect">
            <a:avLst/>
          </a:prstGeom>
          <a:noFill/>
        </p:spPr>
        <p:txBody>
          <a:bodyPr wrap="square" rtlCol="0">
            <a:spAutoFit/>
          </a:bodyPr>
          <a:lstStyle/>
          <a:p>
            <a:pPr marL="108000" indent="-457200"/>
            <a:r>
              <a:rPr lang="ja-JP" altLang="en-US" sz="1050" b="1" dirty="0"/>
              <a:t>＜製造地の「大括り表示」＞</a:t>
            </a:r>
            <a:endParaRPr lang="ja-JP" altLang="ja-JP" sz="1050" b="1" dirty="0"/>
          </a:p>
        </p:txBody>
      </p:sp>
      <p:sp>
        <p:nvSpPr>
          <p:cNvPr id="1417" name="テキスト ボックス 10"/>
          <p:cNvSpPr txBox="1"/>
          <p:nvPr/>
        </p:nvSpPr>
        <p:spPr>
          <a:xfrm>
            <a:off x="50800" y="5008847"/>
            <a:ext cx="3403600" cy="253023"/>
          </a:xfrm>
          <a:prstGeom prst="rect">
            <a:avLst/>
          </a:prstGeom>
          <a:noFill/>
        </p:spPr>
        <p:txBody>
          <a:bodyPr wrap="square" rtlCol="0">
            <a:spAutoFit/>
          </a:bodyPr>
          <a:lstStyle/>
          <a:p>
            <a:pPr marL="108000" indent="-457200"/>
            <a:r>
              <a:rPr lang="ja-JP" altLang="en-US" sz="1050" b="1" dirty="0"/>
              <a:t>＜中間加工原材料の原料の産地を遡って表示＞</a:t>
            </a:r>
            <a:endParaRPr lang="ja-JP" altLang="ja-JP" sz="1050" b="1" dirty="0"/>
          </a:p>
        </p:txBody>
      </p:sp>
      <p:sp>
        <p:nvSpPr>
          <p:cNvPr id="1418" name="テキスト ボックス 38"/>
          <p:cNvSpPr txBox="1"/>
          <p:nvPr/>
        </p:nvSpPr>
        <p:spPr>
          <a:xfrm>
            <a:off x="50800" y="4082196"/>
            <a:ext cx="4239924" cy="253023"/>
          </a:xfrm>
          <a:prstGeom prst="rect">
            <a:avLst/>
          </a:prstGeom>
          <a:noFill/>
        </p:spPr>
        <p:txBody>
          <a:bodyPr wrap="square" rtlCol="0">
            <a:spAutoFit/>
          </a:bodyPr>
          <a:lstStyle/>
          <a:p>
            <a:pPr marL="108000" indent="-457200"/>
            <a:r>
              <a:rPr lang="ja-JP" altLang="en-US" sz="1050" b="1" dirty="0"/>
              <a:t>＜製造地を表示＞</a:t>
            </a:r>
            <a:r>
              <a:rPr lang="ja-JP" altLang="en-US" sz="1050" dirty="0"/>
              <a:t>（原材料名の次に括弧を付して表示）</a:t>
            </a:r>
            <a:endParaRPr lang="ja-JP" altLang="ja-JP" sz="1050" dirty="0"/>
          </a:p>
        </p:txBody>
      </p:sp>
      <p:sp>
        <p:nvSpPr>
          <p:cNvPr id="1419" name="Text Box 5"/>
          <p:cNvSpPr txBox="1">
            <a:spLocks noChangeArrowheads="1"/>
          </p:cNvSpPr>
          <p:nvPr/>
        </p:nvSpPr>
        <p:spPr>
          <a:xfrm>
            <a:off x="260133" y="4318764"/>
            <a:ext cx="3924000"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00000" indent="-900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りんご果汁（ドイツ製造）</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p:txBody>
      </p:sp>
      <p:sp>
        <p:nvSpPr>
          <p:cNvPr id="1420" name="テキスト ボックス 25"/>
          <p:cNvSpPr txBox="1"/>
          <p:nvPr/>
        </p:nvSpPr>
        <p:spPr>
          <a:xfrm>
            <a:off x="103476" y="2338033"/>
            <a:ext cx="2823453" cy="306884"/>
          </a:xfrm>
          <a:prstGeom prst="rect">
            <a:avLst/>
          </a:prstGeom>
          <a:noFill/>
        </p:spPr>
        <p:txBody>
          <a:bodyPr wrap="square" rtlCol="0">
            <a:spAutoFit/>
          </a:bodyPr>
          <a:lstStyle/>
          <a:p>
            <a:pPr marL="108000" indent="-457200"/>
            <a:r>
              <a:rPr lang="ja-JP" altLang="en-US" sz="1400" b="1" dirty="0"/>
              <a:t>＜表示例＞</a:t>
            </a:r>
          </a:p>
        </p:txBody>
      </p:sp>
      <p:sp>
        <p:nvSpPr>
          <p:cNvPr id="1421" name="テキスト ボックス 30"/>
          <p:cNvSpPr txBox="1"/>
          <p:nvPr/>
        </p:nvSpPr>
        <p:spPr>
          <a:xfrm>
            <a:off x="1627476" y="2621696"/>
            <a:ext cx="1928524" cy="229939"/>
          </a:xfrm>
          <a:prstGeom prst="rect">
            <a:avLst/>
          </a:prstGeom>
          <a:noFill/>
        </p:spPr>
        <p:txBody>
          <a:bodyPr wrap="square" rtlCol="0">
            <a:spAutoFit/>
          </a:bodyPr>
          <a:lstStyle/>
          <a:p>
            <a:pPr marL="108000" indent="-457200"/>
            <a:r>
              <a:rPr lang="ja-JP" altLang="en-US" sz="900" dirty="0"/>
              <a:t>当該原材料の製造地を表示</a:t>
            </a:r>
            <a:endParaRPr lang="ja-JP" altLang="ja-JP" sz="900" dirty="0"/>
          </a:p>
        </p:txBody>
      </p:sp>
      <p:sp>
        <p:nvSpPr>
          <p:cNvPr id="1422" name="テキスト ボックス 31"/>
          <p:cNvSpPr txBox="1"/>
          <p:nvPr/>
        </p:nvSpPr>
        <p:spPr>
          <a:xfrm>
            <a:off x="128876" y="6203096"/>
            <a:ext cx="2385724" cy="229939"/>
          </a:xfrm>
          <a:prstGeom prst="rect">
            <a:avLst/>
          </a:prstGeom>
          <a:noFill/>
        </p:spPr>
        <p:txBody>
          <a:bodyPr wrap="square" rtlCol="0">
            <a:spAutoFit/>
          </a:bodyPr>
          <a:lstStyle/>
          <a:p>
            <a:pPr marL="108000" indent="-457200"/>
            <a:r>
              <a:rPr lang="ja-JP" altLang="en-US" sz="900" dirty="0"/>
              <a:t>当該生鮮原材料名と共にその原産地を表示</a:t>
            </a:r>
            <a:endParaRPr lang="ja-JP" altLang="ja-JP" sz="900" dirty="0"/>
          </a:p>
        </p:txBody>
      </p:sp>
    </p:spTree>
    <p:extLst>
      <p:ext uri="{BB962C8B-B14F-4D97-AF65-F5344CB8AC3E}">
        <p14:creationId xmlns:p14="http://schemas.microsoft.com/office/powerpoint/2010/main" val="2736005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8" name="テキスト ボックス 2"/>
          <p:cNvSpPr txBox="1"/>
          <p:nvPr/>
        </p:nvSpPr>
        <p:spPr>
          <a:xfrm>
            <a:off x="139701" y="1217461"/>
            <a:ext cx="8864599" cy="1014770"/>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r>
              <a:rPr lang="ja-JP" altLang="en-US" dirty="0">
                <a:solidFill>
                  <a:srgbClr val="00B050"/>
                </a:solidFill>
              </a:rPr>
              <a:t>　</a:t>
            </a:r>
            <a:r>
              <a:rPr lang="ja-JP" altLang="en-US" sz="1400" dirty="0"/>
              <a:t>「又は表示」を行う場合、</a:t>
            </a:r>
            <a:r>
              <a:rPr lang="ja-JP" altLang="ja-JP" sz="1400" dirty="0">
                <a:latin typeface="+mn-ea"/>
              </a:rPr>
              <a:t>使用割合が極めて少ない対象原材料の原産地についての誤認を防止するための措置として、一定期間における使用割合が</a:t>
            </a:r>
            <a:r>
              <a:rPr lang="ja-JP" altLang="en-US" sz="1400" dirty="0">
                <a:latin typeface="+mn-ea"/>
              </a:rPr>
              <a:t>５</a:t>
            </a:r>
            <a:r>
              <a:rPr lang="ja-JP" altLang="ja-JP" sz="1400" dirty="0">
                <a:latin typeface="+mn-ea"/>
              </a:rPr>
              <a:t>％</a:t>
            </a:r>
            <a:r>
              <a:rPr lang="ja-JP" altLang="en-US" sz="1400" dirty="0">
                <a:latin typeface="+mn-ea"/>
              </a:rPr>
              <a:t>未満</a:t>
            </a:r>
            <a:r>
              <a:rPr lang="ja-JP" altLang="ja-JP" sz="1400" dirty="0">
                <a:latin typeface="+mn-ea"/>
              </a:rPr>
              <a:t>である対象原材料の原産地について、当該原産地の後に括弧を付して、一定期間における使用割合が５％未満である旨表示する。</a:t>
            </a:r>
            <a:endParaRPr lang="en-US" altLang="ja-JP" sz="1400" dirty="0">
              <a:latin typeface="+mn-ea"/>
            </a:endParaRPr>
          </a:p>
        </p:txBody>
      </p:sp>
      <p:sp>
        <p:nvSpPr>
          <p:cNvPr id="1429" name="角丸四角形 4"/>
          <p:cNvSpPr/>
          <p:nvPr/>
        </p:nvSpPr>
        <p:spPr>
          <a:xfrm>
            <a:off x="273336" y="927100"/>
            <a:ext cx="8019765"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対象</a:t>
            </a:r>
            <a:r>
              <a:rPr lang="ja-JP" altLang="ja-JP" sz="1400" b="1" dirty="0">
                <a:solidFill>
                  <a:schemeClr val="tx1"/>
                </a:solidFill>
              </a:rPr>
              <a:t>原材料に占める重量割合が低い原産地の表示</a:t>
            </a:r>
            <a:r>
              <a:rPr lang="ja-JP" altLang="en-US" sz="1400" b="1" dirty="0">
                <a:solidFill>
                  <a:schemeClr val="tx1"/>
                </a:solidFill>
              </a:rPr>
              <a:t>（誤認防止策）</a:t>
            </a:r>
            <a:r>
              <a:rPr lang="ja-JP" altLang="en-US" sz="1400" dirty="0">
                <a:solidFill>
                  <a:schemeClr val="tx1"/>
                </a:solidFill>
              </a:rPr>
              <a:t> ［</a:t>
            </a:r>
            <a:r>
              <a:rPr lang="ja-JP" altLang="en-US" sz="1400" dirty="0">
                <a:solidFill>
                  <a:schemeClr val="tx1"/>
                </a:solidFill>
                <a:latin typeface="+mn-ea"/>
              </a:rPr>
              <a:t>基準第３条第２項表１の五のイ、ハ］ </a:t>
            </a:r>
            <a:endParaRPr kumimoji="1" lang="ja-JP" altLang="en-US" sz="1400" b="1" dirty="0">
              <a:solidFill>
                <a:schemeClr val="tx1"/>
              </a:solidFill>
            </a:endParaRPr>
          </a:p>
        </p:txBody>
      </p:sp>
      <p:grpSp>
        <p:nvGrpSpPr>
          <p:cNvPr id="1430" name="グループ化 6"/>
          <p:cNvGrpSpPr/>
          <p:nvPr/>
        </p:nvGrpSpPr>
        <p:grpSpPr>
          <a:xfrm>
            <a:off x="0" y="63500"/>
            <a:ext cx="9144000" cy="548500"/>
            <a:chOff x="381000" y="135500"/>
            <a:chExt cx="9144000" cy="548500"/>
          </a:xfrm>
        </p:grpSpPr>
        <p:grpSp>
          <p:nvGrpSpPr>
            <p:cNvPr id="1431" name="グループ化 7"/>
            <p:cNvGrpSpPr/>
            <p:nvPr/>
          </p:nvGrpSpPr>
          <p:grpSpPr>
            <a:xfrm>
              <a:off x="381000" y="612000"/>
              <a:ext cx="9144000" cy="72000"/>
              <a:chOff x="0" y="288000"/>
              <a:chExt cx="9144000" cy="72000"/>
            </a:xfrm>
          </p:grpSpPr>
          <p:cxnSp>
            <p:nvCxnSpPr>
              <p:cNvPr id="1432" name="直線コネクタ 10"/>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433" name="直線コネクタ 11"/>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434" name="直線コネクタ 12"/>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435" name="正方形/長方形 9"/>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原料原産地表示制度の具体的な改正点⑦（誤認防止策）</a:t>
              </a:r>
            </a:p>
          </p:txBody>
        </p:sp>
      </p:grpSp>
      <p:sp>
        <p:nvSpPr>
          <p:cNvPr id="1436" name="Text Box 5"/>
          <p:cNvSpPr txBox="1">
            <a:spLocks noChangeArrowheads="1"/>
          </p:cNvSpPr>
          <p:nvPr/>
        </p:nvSpPr>
        <p:spPr>
          <a:xfrm>
            <a:off x="1528740" y="3366807"/>
            <a:ext cx="3932259"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小麦粉</a:t>
            </a:r>
          </a:p>
          <a:p>
            <a:pPr marL="534933" indent="-534933"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小麦</a:t>
            </a:r>
            <a:endParaRPr lang="en-US" altLang="ja-JP" sz="1000" dirty="0">
              <a:solidFill>
                <a:srgbClr val="FF0000"/>
              </a:solidFill>
              <a:latin typeface="ＭＳ ゴシック" pitchFamily="49" charset="-128"/>
              <a:ea typeface="ＭＳ ゴシック" pitchFamily="49" charset="-128"/>
            </a:endParaRPr>
          </a:p>
          <a:p>
            <a:pPr marL="900000" indent="-900000" eaLnBrk="1" hangingPunct="1">
              <a:buClr>
                <a:schemeClr val="folHlink"/>
              </a:buClr>
            </a:pPr>
            <a:r>
              <a:rPr lang="ja-JP" altLang="en-US" sz="1000" dirty="0">
                <a:latin typeface="ＭＳ ゴシック" pitchFamily="49" charset="-128"/>
                <a:ea typeface="ＭＳ ゴシック" pitchFamily="49" charset="-128"/>
              </a:rPr>
              <a:t>原料原産地名　</a:t>
            </a:r>
            <a:r>
              <a:rPr lang="ja-JP" altLang="en-US" sz="1000" dirty="0">
                <a:solidFill>
                  <a:srgbClr val="FF0000"/>
                </a:solidFill>
                <a:latin typeface="ＭＳ ゴシック" pitchFamily="49" charset="-128"/>
                <a:ea typeface="ＭＳ ゴシック" pitchFamily="49" charset="-128"/>
              </a:rPr>
              <a:t>アメリカ産、カナダ産、国産、オーストラリア産 </a:t>
            </a:r>
            <a:endParaRPr lang="ja-JP" altLang="en-US" sz="1000" dirty="0">
              <a:latin typeface="ＭＳ ゴシック" pitchFamily="49" charset="-128"/>
              <a:ea typeface="ＭＳ ゴシック" pitchFamily="49" charset="-128"/>
            </a:endParaRPr>
          </a:p>
        </p:txBody>
      </p:sp>
      <p:sp>
        <p:nvSpPr>
          <p:cNvPr id="1437" name="テキスト ボックス 29"/>
          <p:cNvSpPr txBox="1"/>
          <p:nvPr/>
        </p:nvSpPr>
        <p:spPr>
          <a:xfrm>
            <a:off x="1422400" y="3151629"/>
            <a:ext cx="1828800" cy="253023"/>
          </a:xfrm>
          <a:prstGeom prst="rect">
            <a:avLst/>
          </a:prstGeom>
          <a:noFill/>
        </p:spPr>
        <p:txBody>
          <a:bodyPr wrap="square" rtlCol="0">
            <a:spAutoFit/>
          </a:bodyPr>
          <a:lstStyle/>
          <a:p>
            <a:pPr marL="108000" indent="-457200"/>
            <a:r>
              <a:rPr lang="ja-JP" altLang="en-US" sz="1050" b="1" dirty="0"/>
              <a:t>＜国別重量順表示＞</a:t>
            </a:r>
            <a:endParaRPr lang="ja-JP" altLang="ja-JP" sz="1050" dirty="0"/>
          </a:p>
        </p:txBody>
      </p:sp>
      <p:sp>
        <p:nvSpPr>
          <p:cNvPr id="1438" name="テキスト ボックス 15"/>
          <p:cNvSpPr txBox="1"/>
          <p:nvPr/>
        </p:nvSpPr>
        <p:spPr>
          <a:xfrm>
            <a:off x="1516040" y="6307529"/>
            <a:ext cx="3627460"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小麦の産地順・割合は、令和○年の使用実績</a:t>
            </a:r>
          </a:p>
        </p:txBody>
      </p:sp>
      <p:sp>
        <p:nvSpPr>
          <p:cNvPr id="1439" name="Text Box 5"/>
          <p:cNvSpPr txBox="1">
            <a:spLocks noChangeArrowheads="1"/>
          </p:cNvSpPr>
          <p:nvPr/>
        </p:nvSpPr>
        <p:spPr>
          <a:xfrm>
            <a:off x="1566840" y="4459006"/>
            <a:ext cx="3932259"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小麦粉</a:t>
            </a:r>
          </a:p>
          <a:p>
            <a:pPr marL="534933" indent="-534933"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小麦</a:t>
            </a:r>
            <a:endParaRPr lang="en-US" altLang="ja-JP" sz="1000" dirty="0">
              <a:solidFill>
                <a:srgbClr val="FF0000"/>
              </a:solidFill>
              <a:latin typeface="ＭＳ ゴシック" pitchFamily="49" charset="-128"/>
              <a:ea typeface="ＭＳ ゴシック" pitchFamily="49" charset="-128"/>
            </a:endParaRPr>
          </a:p>
          <a:p>
            <a:pPr marL="900000" indent="-900000" eaLnBrk="1" hangingPunct="1">
              <a:buClr>
                <a:schemeClr val="folHlink"/>
              </a:buClr>
            </a:pPr>
            <a:r>
              <a:rPr lang="ja-JP" altLang="en-US" sz="1000" dirty="0">
                <a:latin typeface="ＭＳ ゴシック" pitchFamily="49" charset="-128"/>
                <a:ea typeface="ＭＳ ゴシック" pitchFamily="49" charset="-128"/>
              </a:rPr>
              <a:t>原料原産地名　</a:t>
            </a:r>
            <a:r>
              <a:rPr lang="ja-JP" altLang="en-US" sz="1000" dirty="0">
                <a:solidFill>
                  <a:srgbClr val="FF0000"/>
                </a:solidFill>
                <a:latin typeface="ＭＳ ゴシック" pitchFamily="49" charset="-128"/>
                <a:ea typeface="ＭＳ ゴシック" pitchFamily="49" charset="-128"/>
              </a:rPr>
              <a:t>アメリカ産又はカナダ産又は国産（５％未満）又はオーストラリア産（５％未満）</a:t>
            </a:r>
            <a:endParaRPr lang="ja-JP" altLang="en-US" sz="1000" dirty="0">
              <a:latin typeface="ＭＳ ゴシック" pitchFamily="49" charset="-128"/>
              <a:ea typeface="ＭＳ ゴシック" pitchFamily="49" charset="-128"/>
            </a:endParaRPr>
          </a:p>
        </p:txBody>
      </p:sp>
      <p:sp>
        <p:nvSpPr>
          <p:cNvPr id="1440" name="テキスト ボックス 26"/>
          <p:cNvSpPr txBox="1"/>
          <p:nvPr/>
        </p:nvSpPr>
        <p:spPr>
          <a:xfrm>
            <a:off x="1516040" y="5126429"/>
            <a:ext cx="3703660"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小麦の産地順・割合は、令和○年の使用実績</a:t>
            </a:r>
          </a:p>
        </p:txBody>
      </p:sp>
      <p:sp>
        <p:nvSpPr>
          <p:cNvPr id="1441" name="テキスト ボックス 27"/>
          <p:cNvSpPr txBox="1"/>
          <p:nvPr/>
        </p:nvSpPr>
        <p:spPr>
          <a:xfrm>
            <a:off x="1447800" y="4231129"/>
            <a:ext cx="5765800" cy="253023"/>
          </a:xfrm>
          <a:prstGeom prst="rect">
            <a:avLst/>
          </a:prstGeom>
          <a:noFill/>
        </p:spPr>
        <p:txBody>
          <a:bodyPr wrap="square" rtlCol="0">
            <a:spAutoFit/>
          </a:bodyPr>
          <a:lstStyle/>
          <a:p>
            <a:pPr marL="108000" indent="-457200"/>
            <a:r>
              <a:rPr lang="ja-JP" altLang="en-US" sz="1050" b="1" dirty="0"/>
              <a:t>＜又は表示＞</a:t>
            </a:r>
            <a:r>
              <a:rPr lang="ja-JP" altLang="en-US" sz="1050" dirty="0"/>
              <a:t>（使用実績から算出したときに、国産、オーストラリア産が５％未満の場合）</a:t>
            </a:r>
            <a:endParaRPr lang="ja-JP" altLang="ja-JP" sz="1050" b="1" dirty="0"/>
          </a:p>
        </p:txBody>
      </p:sp>
      <p:sp>
        <p:nvSpPr>
          <p:cNvPr id="1442" name="Text Box 5"/>
          <p:cNvSpPr txBox="1">
            <a:spLocks noChangeArrowheads="1"/>
          </p:cNvSpPr>
          <p:nvPr/>
        </p:nvSpPr>
        <p:spPr>
          <a:xfrm>
            <a:off x="1579540" y="5767107"/>
            <a:ext cx="3932259"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小麦粉</a:t>
            </a:r>
          </a:p>
          <a:p>
            <a:pPr marL="534933" indent="-534933"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小麦</a:t>
            </a:r>
            <a:endParaRPr lang="en-US" altLang="ja-JP" sz="1000" dirty="0">
              <a:solidFill>
                <a:srgbClr val="FF0000"/>
              </a:solidFill>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　</a:t>
            </a:r>
            <a:r>
              <a:rPr lang="ja-JP" altLang="en-US" sz="1000" dirty="0">
                <a:solidFill>
                  <a:srgbClr val="FF0000"/>
                </a:solidFill>
                <a:latin typeface="ＭＳ ゴシック" pitchFamily="49" charset="-128"/>
                <a:ea typeface="ＭＳ ゴシック" pitchFamily="49" charset="-128"/>
              </a:rPr>
              <a:t>輸入又は国産（５％未満）</a:t>
            </a:r>
            <a:endParaRPr lang="ja-JP" altLang="en-US" sz="1000" dirty="0">
              <a:latin typeface="ＭＳ ゴシック" pitchFamily="49" charset="-128"/>
              <a:ea typeface="ＭＳ ゴシック" pitchFamily="49" charset="-128"/>
            </a:endParaRPr>
          </a:p>
        </p:txBody>
      </p:sp>
      <p:sp>
        <p:nvSpPr>
          <p:cNvPr id="1443" name="テキスト ボックス 24"/>
          <p:cNvSpPr txBox="1"/>
          <p:nvPr/>
        </p:nvSpPr>
        <p:spPr>
          <a:xfrm>
            <a:off x="1485900" y="5551929"/>
            <a:ext cx="2209799" cy="253023"/>
          </a:xfrm>
          <a:prstGeom prst="rect">
            <a:avLst/>
          </a:prstGeom>
          <a:noFill/>
        </p:spPr>
        <p:txBody>
          <a:bodyPr wrap="square" rtlCol="0">
            <a:spAutoFit/>
          </a:bodyPr>
          <a:lstStyle/>
          <a:p>
            <a:pPr marL="108000" indent="-457200"/>
            <a:r>
              <a:rPr lang="ja-JP" altLang="en-US" sz="1050" b="1" dirty="0"/>
              <a:t>＜大括り表示＋又は表示＞</a:t>
            </a:r>
            <a:endParaRPr lang="ja-JP" altLang="ja-JP" sz="1050" b="1" dirty="0"/>
          </a:p>
        </p:txBody>
      </p:sp>
      <p:sp>
        <p:nvSpPr>
          <p:cNvPr id="1444" name="テキスト ボックス 21"/>
          <p:cNvSpPr txBox="1"/>
          <p:nvPr/>
        </p:nvSpPr>
        <p:spPr>
          <a:xfrm>
            <a:off x="-23524" y="2769834"/>
            <a:ext cx="2823453" cy="306884"/>
          </a:xfrm>
          <a:prstGeom prst="rect">
            <a:avLst/>
          </a:prstGeom>
          <a:noFill/>
        </p:spPr>
        <p:txBody>
          <a:bodyPr wrap="square" rtlCol="0">
            <a:spAutoFit/>
          </a:bodyPr>
          <a:lstStyle/>
          <a:p>
            <a:pPr marL="108000" indent="-457200"/>
            <a:r>
              <a:rPr lang="ja-JP" altLang="en-US" sz="1400" b="1" dirty="0"/>
              <a:t>＜表示例＞</a:t>
            </a:r>
          </a:p>
        </p:txBody>
      </p:sp>
    </p:spTree>
    <p:extLst>
      <p:ext uri="{BB962C8B-B14F-4D97-AF65-F5344CB8AC3E}">
        <p14:creationId xmlns:p14="http://schemas.microsoft.com/office/powerpoint/2010/main" val="288510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0" name="テキスト ボックス 5"/>
          <p:cNvSpPr txBox="1"/>
          <p:nvPr/>
        </p:nvSpPr>
        <p:spPr>
          <a:xfrm>
            <a:off x="156817" y="1033598"/>
            <a:ext cx="8852453" cy="953214"/>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r>
              <a:rPr lang="ja-JP" altLang="en-US" sz="1400" dirty="0"/>
              <a:t>　おにぎりを別表第</a:t>
            </a:r>
            <a:r>
              <a:rPr lang="en-US" altLang="ja-JP" sz="1400" dirty="0">
                <a:latin typeface="+mn-ea"/>
              </a:rPr>
              <a:t>15</a:t>
            </a:r>
            <a:r>
              <a:rPr lang="ja-JP" altLang="en-US" sz="1400" dirty="0">
                <a:latin typeface="+mn-ea"/>
              </a:rPr>
              <a:t>に</a:t>
            </a:r>
            <a:r>
              <a:rPr lang="ja-JP" altLang="en-US" sz="1400" dirty="0"/>
              <a:t>追加する。</a:t>
            </a:r>
            <a:endParaRPr lang="en-US" altLang="ja-JP" sz="1400" dirty="0"/>
          </a:p>
          <a:p>
            <a:r>
              <a:rPr lang="ja-JP" altLang="en-US" sz="1400" dirty="0"/>
              <a:t>　</a:t>
            </a:r>
            <a:r>
              <a:rPr lang="ja-JP" altLang="ja-JP" sz="1400" dirty="0"/>
              <a:t>おにぎり</a:t>
            </a:r>
            <a:r>
              <a:rPr lang="ja-JP" altLang="en-US" sz="1400" dirty="0"/>
              <a:t>に使用したのりの名称の次に括弧を付して、当該のりの原料となる原そうの原産地について国別重量順に表示する。</a:t>
            </a:r>
            <a:endParaRPr lang="ja-JP" altLang="ja-JP" sz="1400" dirty="0"/>
          </a:p>
        </p:txBody>
      </p:sp>
      <p:sp>
        <p:nvSpPr>
          <p:cNvPr id="1451" name="角丸四角形 6"/>
          <p:cNvSpPr/>
          <p:nvPr/>
        </p:nvSpPr>
        <p:spPr>
          <a:xfrm>
            <a:off x="292100" y="727692"/>
            <a:ext cx="4798515"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おにぎりののり</a:t>
            </a:r>
            <a:r>
              <a:rPr lang="ja-JP" altLang="en-US" sz="1400" dirty="0">
                <a:solidFill>
                  <a:schemeClr val="tx1"/>
                </a:solidFill>
              </a:rPr>
              <a:t>［</a:t>
            </a:r>
            <a:r>
              <a:rPr lang="ja-JP" altLang="en-US" sz="1400" dirty="0">
                <a:solidFill>
                  <a:schemeClr val="tx1"/>
                </a:solidFill>
                <a:latin typeface="+mn-ea"/>
              </a:rPr>
              <a:t>基準第３条第２項表６］［別表第</a:t>
            </a:r>
            <a:r>
              <a:rPr lang="en-US" altLang="ja-JP" sz="1400" dirty="0">
                <a:solidFill>
                  <a:schemeClr val="tx1"/>
                </a:solidFill>
                <a:latin typeface="+mn-ea"/>
              </a:rPr>
              <a:t>15</a:t>
            </a:r>
            <a:r>
              <a:rPr lang="ja-JP" altLang="en-US" sz="1400" dirty="0">
                <a:solidFill>
                  <a:schemeClr val="tx1"/>
                </a:solidFill>
                <a:latin typeface="+mn-ea"/>
              </a:rPr>
              <a:t>の６］</a:t>
            </a:r>
            <a:endParaRPr kumimoji="1" lang="ja-JP" altLang="en-US" sz="1400" dirty="0">
              <a:solidFill>
                <a:schemeClr val="tx1"/>
              </a:solidFill>
              <a:latin typeface="+mn-ea"/>
            </a:endParaRPr>
          </a:p>
        </p:txBody>
      </p:sp>
      <p:sp>
        <p:nvSpPr>
          <p:cNvPr id="1452" name="テキスト ボックス 9"/>
          <p:cNvSpPr txBox="1"/>
          <p:nvPr/>
        </p:nvSpPr>
        <p:spPr>
          <a:xfrm>
            <a:off x="509876" y="2507396"/>
            <a:ext cx="1839624" cy="253023"/>
          </a:xfrm>
          <a:prstGeom prst="rect">
            <a:avLst/>
          </a:prstGeom>
          <a:noFill/>
        </p:spPr>
        <p:txBody>
          <a:bodyPr wrap="square" rtlCol="0">
            <a:spAutoFit/>
          </a:bodyPr>
          <a:lstStyle/>
          <a:p>
            <a:pPr marL="108000" indent="-457200"/>
            <a:r>
              <a:rPr lang="ja-JP" altLang="en-US" sz="1050" b="1" dirty="0"/>
              <a:t>＜おにぎりののりの表示例＞</a:t>
            </a:r>
            <a:endParaRPr lang="ja-JP" altLang="ja-JP" sz="1050" b="1" dirty="0"/>
          </a:p>
        </p:txBody>
      </p:sp>
      <p:sp>
        <p:nvSpPr>
          <p:cNvPr id="1453" name="Text Box 5"/>
          <p:cNvSpPr txBox="1">
            <a:spLocks noChangeArrowheads="1"/>
          </p:cNvSpPr>
          <p:nvPr/>
        </p:nvSpPr>
        <p:spPr>
          <a:xfrm>
            <a:off x="614041" y="2705505"/>
            <a:ext cx="3945260" cy="399207"/>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おにぎり</a:t>
            </a:r>
          </a:p>
          <a:p>
            <a:pPr marL="630000" indent="-630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ご飯（米（国産））、鮭、</a:t>
            </a:r>
            <a:r>
              <a:rPr lang="ja-JP" altLang="en-US" sz="1000" dirty="0">
                <a:solidFill>
                  <a:srgbClr val="FF0000"/>
                </a:solidFill>
                <a:latin typeface="ＭＳ ゴシック" panose="020B0609070205080204" pitchFamily="49" charset="-128"/>
                <a:ea typeface="ＭＳ ゴシック" panose="020B0609070205080204" pitchFamily="49" charset="-128"/>
              </a:rPr>
              <a:t>のり（国産）</a:t>
            </a:r>
            <a:r>
              <a:rPr lang="ja-JP" altLang="en-US" sz="1000" dirty="0">
                <a:latin typeface="ＭＳ ゴシック" panose="020B0609070205080204" pitchFamily="49" charset="-128"/>
                <a:ea typeface="ＭＳ ゴシック" panose="020B0609070205080204" pitchFamily="49" charset="-128"/>
              </a:rPr>
              <a:t>、食塩</a:t>
            </a:r>
            <a:endParaRPr lang="en-US" altLang="ja-JP" sz="1000" dirty="0">
              <a:latin typeface="ＭＳ ゴシック" panose="020B0609070205080204" pitchFamily="49" charset="-128"/>
              <a:ea typeface="ＭＳ ゴシック" panose="020B0609070205080204" pitchFamily="49" charset="-128"/>
            </a:endParaRPr>
          </a:p>
        </p:txBody>
      </p:sp>
      <p:grpSp>
        <p:nvGrpSpPr>
          <p:cNvPr id="1454" name="グループ化 11"/>
          <p:cNvGrpSpPr/>
          <p:nvPr/>
        </p:nvGrpSpPr>
        <p:grpSpPr>
          <a:xfrm>
            <a:off x="0" y="-63500"/>
            <a:ext cx="9144000" cy="548500"/>
            <a:chOff x="381000" y="135500"/>
            <a:chExt cx="9144000" cy="548500"/>
          </a:xfrm>
        </p:grpSpPr>
        <p:grpSp>
          <p:nvGrpSpPr>
            <p:cNvPr id="1455" name="グループ化 12"/>
            <p:cNvGrpSpPr/>
            <p:nvPr/>
          </p:nvGrpSpPr>
          <p:grpSpPr>
            <a:xfrm>
              <a:off x="381000" y="612000"/>
              <a:ext cx="9144000" cy="72000"/>
              <a:chOff x="0" y="288000"/>
              <a:chExt cx="9144000" cy="72000"/>
            </a:xfrm>
          </p:grpSpPr>
          <p:cxnSp>
            <p:nvCxnSpPr>
              <p:cNvPr id="1456" name="直線コネクタ 1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457" name="直線コネクタ 16"/>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458" name="直線コネクタ 17"/>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459" name="正方形/長方形 1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原料原産地表示制度の具体的な改正点⑧（おにぎりののり）</a:t>
              </a:r>
            </a:p>
          </p:txBody>
        </p:sp>
      </p:grpSp>
      <p:sp>
        <p:nvSpPr>
          <p:cNvPr id="1460" name="テキスト ボックス 15"/>
          <p:cNvSpPr txBox="1"/>
          <p:nvPr/>
        </p:nvSpPr>
        <p:spPr>
          <a:xfrm>
            <a:off x="151847" y="3738699"/>
            <a:ext cx="8839753" cy="1814989"/>
          </a:xfrm>
          <a:prstGeom prst="rect">
            <a:avLst/>
          </a:prstGeom>
          <a:noFill/>
          <a:ln>
            <a:solidFill>
              <a:schemeClr val="tx1"/>
            </a:solidFill>
          </a:ln>
        </p:spPr>
        <p:txBody>
          <a:bodyPr wrap="square" rtlCol="0">
            <a:spAutoFit/>
          </a:bodyPr>
          <a:lstStyle/>
          <a:p>
            <a:r>
              <a:rPr lang="ja-JP" altLang="en-US" sz="1400" dirty="0">
                <a:latin typeface="+mn-ea"/>
              </a:rPr>
              <a:t>おにぎりの範囲［通知等に規定］</a:t>
            </a:r>
            <a:endParaRPr lang="en-US" altLang="ja-JP" sz="1400" dirty="0">
              <a:latin typeface="+mn-ea"/>
            </a:endParaRPr>
          </a:p>
          <a:p>
            <a:pPr marL="108000" indent="-457200"/>
            <a:r>
              <a:rPr lang="ja-JP" altLang="en-US" sz="1400" dirty="0"/>
              <a:t>１　個別に原料原産地表示の義務付けがある「おにぎりののり」の「おにぎり」は、コンビニエンスストア等で、「のりが販売時には既に巻かれているもの」や、「食べる前にのりを自ら巻くような形態で売られているもの」など、消費者が一般的におにぎりと認識するものを対象範囲とする。</a:t>
            </a:r>
          </a:p>
          <a:p>
            <a:endParaRPr lang="ja-JP" altLang="en-US" sz="1400" dirty="0"/>
          </a:p>
          <a:p>
            <a:r>
              <a:rPr lang="ja-JP" altLang="en-US" sz="1400" dirty="0"/>
              <a:t>２　また、以下のものは対象範囲外とする。</a:t>
            </a:r>
          </a:p>
          <a:p>
            <a:r>
              <a:rPr lang="ja-JP" altLang="en-US" sz="1400" dirty="0"/>
              <a:t>　①　唐揚げ、たくあんなどの「おかず」と一緒に容器包装に入れたもの。</a:t>
            </a:r>
          </a:p>
          <a:p>
            <a:r>
              <a:rPr lang="ja-JP" altLang="en-US" sz="1400" dirty="0"/>
              <a:t>　②　巻き寿司、軍艦巻き、手巻き寿司等、いわゆるお寿司に該当するもの。</a:t>
            </a:r>
            <a:endParaRPr lang="en-US" altLang="ja-JP" sz="1400" strike="sngStrike" dirty="0">
              <a:latin typeface="+mn-ea"/>
            </a:endParaRPr>
          </a:p>
        </p:txBody>
      </p:sp>
      <p:sp>
        <p:nvSpPr>
          <p:cNvPr id="1461" name="テキスト ボックス 20"/>
          <p:cNvSpPr txBox="1"/>
          <p:nvPr/>
        </p:nvSpPr>
        <p:spPr>
          <a:xfrm>
            <a:off x="0" y="2249133"/>
            <a:ext cx="2823453" cy="306884"/>
          </a:xfrm>
          <a:prstGeom prst="rect">
            <a:avLst/>
          </a:prstGeom>
          <a:noFill/>
        </p:spPr>
        <p:txBody>
          <a:bodyPr wrap="square" rtlCol="0">
            <a:spAutoFit/>
          </a:bodyPr>
          <a:lstStyle/>
          <a:p>
            <a:pPr marL="108000" indent="-457200"/>
            <a:r>
              <a:rPr lang="ja-JP" altLang="en-US" sz="1400" b="1" dirty="0"/>
              <a:t>＜表示例＞</a:t>
            </a:r>
          </a:p>
        </p:txBody>
      </p:sp>
    </p:spTree>
    <p:extLst>
      <p:ext uri="{BB962C8B-B14F-4D97-AF65-F5344CB8AC3E}">
        <p14:creationId xmlns:p14="http://schemas.microsoft.com/office/powerpoint/2010/main" val="2726671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7" name="テキスト ボックス 2"/>
          <p:cNvSpPr txBox="1"/>
          <p:nvPr/>
        </p:nvSpPr>
        <p:spPr>
          <a:xfrm>
            <a:off x="131416" y="830399"/>
            <a:ext cx="8852453" cy="4215646"/>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100" dirty="0"/>
          </a:p>
          <a:p>
            <a:pPr>
              <a:spcBef>
                <a:spcPts val="600"/>
              </a:spcBef>
            </a:pPr>
            <a:r>
              <a:rPr lang="ja-JP" altLang="en-US" sz="1200" dirty="0"/>
              <a:t>　 </a:t>
            </a:r>
            <a:r>
              <a:rPr lang="ja-JP" altLang="ja-JP" sz="1200" dirty="0"/>
              <a:t>従前から、最終製品で原料原産地名の表示が義務付けられているものについては、その表示根拠となる情報が消費者向けの表示を行う</a:t>
            </a:r>
            <a:r>
              <a:rPr lang="ja-JP" altLang="en-US" sz="1200" dirty="0"/>
              <a:t>食品関連事業者</a:t>
            </a:r>
            <a:r>
              <a:rPr lang="ja-JP" altLang="ja-JP" sz="1200" dirty="0"/>
              <a:t>に伝達される必要があることから、これら最終製品の原材料となる業務用加工食品にあっては、原料原産地表示対象の一般用加工食品の原材料として用いられる場合のみ原料原産地の情報を伝達する義務を課していた。この考え方に変更はな</a:t>
            </a:r>
            <a:r>
              <a:rPr lang="ja-JP" altLang="en-US" sz="1200" dirty="0"/>
              <a:t>く、改正後の基準においても、最終製品に原料原産地名の表示が義務付けられているものの原材料となる業務用加工食品にのみ、原料原産地の情報を伝達する義務が課されるように規定。</a:t>
            </a:r>
            <a:endParaRPr lang="en-US" altLang="ja-JP" sz="1200" dirty="0"/>
          </a:p>
          <a:p>
            <a:r>
              <a:rPr lang="ja-JP" altLang="en-US" sz="1200" dirty="0"/>
              <a:t>　業者間取引では、容器包装に限らず、送り状、納品書等又は規格書等に表示可能。</a:t>
            </a:r>
            <a:endParaRPr lang="en-US" altLang="ja-JP" sz="1200" dirty="0"/>
          </a:p>
          <a:p>
            <a:endParaRPr lang="en-US" altLang="ja-JP" sz="1200" dirty="0">
              <a:latin typeface="+mn-ea"/>
            </a:endParaRPr>
          </a:p>
          <a:p>
            <a:pPr marL="144000" indent="144000"/>
            <a:endParaRPr lang="en-US" altLang="ja-JP" sz="1200" dirty="0">
              <a:latin typeface="+mn-ea"/>
            </a:endParaRPr>
          </a:p>
          <a:p>
            <a:pPr indent="144000"/>
            <a:r>
              <a:rPr lang="ja-JP" altLang="en-US" sz="1200" dirty="0">
                <a:latin typeface="+mn-ea"/>
              </a:rPr>
              <a:t>輸入品を除く別表第</a:t>
            </a:r>
            <a:r>
              <a:rPr lang="en-US" altLang="ja-JP" sz="1200" dirty="0">
                <a:latin typeface="+mn-ea"/>
              </a:rPr>
              <a:t>15</a:t>
            </a:r>
            <a:r>
              <a:rPr lang="ja-JP" altLang="en-US" sz="1200" dirty="0">
                <a:latin typeface="+mn-ea"/>
              </a:rPr>
              <a:t>に掲げる加工食品の用に供する業務用加工食品であって、当該対象加工食品の原材料及び添加物に占める重量の割合が最も高い生鮮食品で、かつ、当該割合が</a:t>
            </a:r>
            <a:r>
              <a:rPr lang="en-US" altLang="ja-JP" sz="1200" dirty="0">
                <a:latin typeface="+mn-ea"/>
              </a:rPr>
              <a:t>50</a:t>
            </a:r>
            <a:r>
              <a:rPr lang="ja-JP" altLang="en-US" sz="1200" dirty="0">
                <a:latin typeface="+mn-ea"/>
              </a:rPr>
              <a:t>％以上であるものを含む</a:t>
            </a:r>
            <a:r>
              <a:rPr lang="ja-JP" altLang="ja-JP" sz="1200" dirty="0">
                <a:latin typeface="+mn-ea"/>
              </a:rPr>
              <a:t>もの</a:t>
            </a:r>
            <a:r>
              <a:rPr lang="ja-JP" altLang="en-US" sz="1200" dirty="0">
                <a:latin typeface="+mn-ea"/>
              </a:rPr>
              <a:t>に表示義務。</a:t>
            </a:r>
            <a:endParaRPr lang="en-US" altLang="ja-JP" sz="1200" dirty="0">
              <a:latin typeface="+mn-ea"/>
            </a:endParaRPr>
          </a:p>
          <a:p>
            <a:pPr indent="144000"/>
            <a:r>
              <a:rPr lang="ja-JP" altLang="ja-JP" sz="1200" dirty="0">
                <a:latin typeface="+mn-ea"/>
              </a:rPr>
              <a:t>（</a:t>
            </a:r>
            <a:r>
              <a:rPr lang="ja-JP" altLang="en-US" sz="1200" dirty="0">
                <a:latin typeface="+mn-ea"/>
              </a:rPr>
              <a:t>農産物漬物にあっては原材料及び添加物の重量に占める割合の高い農産物又は水産物の上位４位（内容重量が</a:t>
            </a:r>
            <a:r>
              <a:rPr lang="en-US" altLang="ja-JP" sz="1200" dirty="0">
                <a:latin typeface="+mn-ea"/>
              </a:rPr>
              <a:t>300</a:t>
            </a:r>
            <a:r>
              <a:rPr lang="ja-JP" altLang="en-US" sz="1200" dirty="0" err="1">
                <a:latin typeface="+mn-ea"/>
              </a:rPr>
              <a:t>ｇ</a:t>
            </a:r>
            <a:r>
              <a:rPr lang="ja-JP" altLang="en-US" sz="1200" dirty="0">
                <a:latin typeface="+mn-ea"/>
              </a:rPr>
              <a:t>以下のものにあっては、上位３位）までのもので、かつ、原材料及び添加物の重量に占める割合が５％以上のもの、野菜冷凍食品にあっては、原材料及び添加物の重量に占める割合が高い野菜上位３位までのもの、かつ、原材料及び添加物の重量に占める割合が５％以上のもの、うなぎ加工品にあってはうなぎ、かつお削りぶしにあってはかつおのふし。）</a:t>
            </a:r>
            <a:endParaRPr lang="en-US" altLang="ja-JP" sz="1200" dirty="0">
              <a:latin typeface="+mn-ea"/>
            </a:endParaRPr>
          </a:p>
          <a:p>
            <a:pPr indent="144000"/>
            <a:r>
              <a:rPr lang="ja-JP" altLang="en-US" sz="1200" dirty="0">
                <a:latin typeface="+mn-ea"/>
              </a:rPr>
              <a:t>対象加工食品：</a:t>
            </a:r>
            <a:r>
              <a:rPr lang="en-US" altLang="ja-JP" sz="1200" dirty="0">
                <a:latin typeface="+mn-ea"/>
              </a:rPr>
              <a:t>22</a:t>
            </a:r>
            <a:r>
              <a:rPr lang="ja-JP" altLang="ja-JP" sz="1200" dirty="0">
                <a:latin typeface="+mn-ea"/>
              </a:rPr>
              <a:t>食品</a:t>
            </a:r>
            <a:r>
              <a:rPr lang="ja-JP" altLang="en-US" sz="1200" dirty="0">
                <a:latin typeface="+mn-ea"/>
              </a:rPr>
              <a:t>群、</a:t>
            </a:r>
            <a:r>
              <a:rPr lang="ja-JP" altLang="ja-JP" sz="1200" dirty="0">
                <a:latin typeface="+mn-ea"/>
              </a:rPr>
              <a:t>農産物漬物、野菜冷凍食品、</a:t>
            </a:r>
            <a:r>
              <a:rPr lang="ja-JP" altLang="en-US" sz="1200" dirty="0">
                <a:latin typeface="+mn-ea"/>
              </a:rPr>
              <a:t>うなぎ加工品、かつお削りぶし</a:t>
            </a:r>
            <a:endParaRPr lang="en-US" altLang="ja-JP" sz="1200" dirty="0">
              <a:latin typeface="+mn-ea"/>
            </a:endParaRPr>
          </a:p>
          <a:p>
            <a:endParaRPr lang="en-US" altLang="ja-JP" sz="1200" dirty="0">
              <a:latin typeface="+mn-ea"/>
            </a:endParaRPr>
          </a:p>
          <a:p>
            <a:endParaRPr lang="en-US" altLang="ja-JP" sz="1200" dirty="0">
              <a:latin typeface="+mn-ea"/>
            </a:endParaRPr>
          </a:p>
          <a:p>
            <a:pPr indent="144000"/>
            <a:r>
              <a:rPr lang="ja-JP" altLang="en-US" sz="1200" dirty="0">
                <a:latin typeface="+mn-ea"/>
              </a:rPr>
              <a:t>改正前の基準に加え、一般用加工食品の用に供する業務用加工食品であって、当該一般用加工食品の対象原材料となるものに表示義務。</a:t>
            </a:r>
            <a:endParaRPr lang="en-US" altLang="ja-JP" sz="1200" dirty="0">
              <a:latin typeface="+mn-ea"/>
            </a:endParaRPr>
          </a:p>
          <a:p>
            <a:pPr indent="144000"/>
            <a:r>
              <a:rPr lang="ja-JP" altLang="en-US" sz="1200" dirty="0">
                <a:latin typeface="+mn-ea"/>
              </a:rPr>
              <a:t>具体的には、改正前の基準で表示義務がある加工食品に、 おにぎりののり、一般加工食品用の</a:t>
            </a:r>
            <a:r>
              <a:rPr lang="ja-JP" altLang="ja-JP" sz="1200" dirty="0">
                <a:latin typeface="+mn-ea"/>
              </a:rPr>
              <a:t>小分け</a:t>
            </a:r>
            <a:r>
              <a:rPr lang="ja-JP" altLang="en-US" sz="1200" dirty="0">
                <a:latin typeface="+mn-ea"/>
              </a:rPr>
              <a:t>原料となる加工</a:t>
            </a:r>
            <a:r>
              <a:rPr lang="ja-JP" altLang="ja-JP" sz="1200" dirty="0">
                <a:latin typeface="+mn-ea"/>
              </a:rPr>
              <a:t>食品</a:t>
            </a:r>
            <a:r>
              <a:rPr lang="ja-JP" altLang="en-US" sz="1200" dirty="0">
                <a:latin typeface="+mn-ea"/>
              </a:rPr>
              <a:t>などを追加。</a:t>
            </a:r>
            <a:endParaRPr lang="en-US" altLang="ja-JP" sz="1200" dirty="0">
              <a:latin typeface="+mn-ea"/>
            </a:endParaRPr>
          </a:p>
        </p:txBody>
      </p:sp>
      <p:sp>
        <p:nvSpPr>
          <p:cNvPr id="1468" name="角丸四角形 4"/>
          <p:cNvSpPr/>
          <p:nvPr/>
        </p:nvSpPr>
        <p:spPr>
          <a:xfrm>
            <a:off x="268595" y="558800"/>
            <a:ext cx="36703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業務用加工食品</a:t>
            </a:r>
            <a:r>
              <a:rPr lang="ja-JP" altLang="en-US" sz="1400" dirty="0">
                <a:solidFill>
                  <a:schemeClr val="tx1"/>
                </a:solidFill>
              </a:rPr>
              <a:t>［</a:t>
            </a:r>
            <a:r>
              <a:rPr lang="ja-JP" altLang="en-US" sz="1400" dirty="0">
                <a:solidFill>
                  <a:schemeClr val="tx1"/>
                </a:solidFill>
                <a:latin typeface="+mn-ea"/>
              </a:rPr>
              <a:t>基準第</a:t>
            </a:r>
            <a:r>
              <a:rPr lang="en-US" altLang="ja-JP" sz="1400" dirty="0">
                <a:solidFill>
                  <a:schemeClr val="tx1"/>
                </a:solidFill>
                <a:latin typeface="+mn-ea"/>
              </a:rPr>
              <a:t>10</a:t>
            </a:r>
            <a:r>
              <a:rPr lang="ja-JP" altLang="en-US" sz="1400" dirty="0">
                <a:solidFill>
                  <a:schemeClr val="tx1"/>
                </a:solidFill>
                <a:latin typeface="+mn-ea"/>
              </a:rPr>
              <a:t>条第１項第</a:t>
            </a:r>
            <a:r>
              <a:rPr lang="en-US" altLang="ja-JP" sz="1400" dirty="0">
                <a:solidFill>
                  <a:schemeClr val="tx1"/>
                </a:solidFill>
                <a:latin typeface="+mn-ea"/>
              </a:rPr>
              <a:t>11</a:t>
            </a:r>
            <a:r>
              <a:rPr lang="ja-JP" altLang="en-US" sz="1400" dirty="0">
                <a:solidFill>
                  <a:schemeClr val="tx1"/>
                </a:solidFill>
                <a:latin typeface="+mn-ea"/>
              </a:rPr>
              <a:t>号］</a:t>
            </a:r>
            <a:endParaRPr lang="en-US" altLang="ja-JP" sz="1400" dirty="0">
              <a:solidFill>
                <a:schemeClr val="tx1"/>
              </a:solidFill>
              <a:latin typeface="+mn-ea"/>
            </a:endParaRPr>
          </a:p>
        </p:txBody>
      </p:sp>
      <p:sp>
        <p:nvSpPr>
          <p:cNvPr id="1469" name="角丸四角形 1"/>
          <p:cNvSpPr/>
          <p:nvPr/>
        </p:nvSpPr>
        <p:spPr>
          <a:xfrm>
            <a:off x="1784350" y="5461537"/>
            <a:ext cx="571500" cy="13680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製造業者</a:t>
            </a:r>
            <a:r>
              <a:rPr lang="ja-JP" altLang="en-US" sz="1600" dirty="0">
                <a:solidFill>
                  <a:schemeClr val="bg1"/>
                </a:solidFill>
              </a:rPr>
              <a:t>等</a:t>
            </a:r>
            <a:endParaRPr kumimoji="1" lang="ja-JP" altLang="en-US" sz="1600" dirty="0">
              <a:solidFill>
                <a:schemeClr val="bg1"/>
              </a:solidFill>
            </a:endParaRPr>
          </a:p>
        </p:txBody>
      </p:sp>
      <p:sp>
        <p:nvSpPr>
          <p:cNvPr id="1470" name="正方形/長方形 5"/>
          <p:cNvSpPr/>
          <p:nvPr/>
        </p:nvSpPr>
        <p:spPr>
          <a:xfrm>
            <a:off x="1384300" y="5093774"/>
            <a:ext cx="1371600"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業務用加工食品</a:t>
            </a:r>
          </a:p>
        </p:txBody>
      </p:sp>
      <p:sp>
        <p:nvSpPr>
          <p:cNvPr id="1471" name="右矢印 7"/>
          <p:cNvSpPr/>
          <p:nvPr/>
        </p:nvSpPr>
        <p:spPr>
          <a:xfrm>
            <a:off x="2641600" y="5562600"/>
            <a:ext cx="2387600" cy="342900"/>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2" name="右矢印 8"/>
          <p:cNvSpPr/>
          <p:nvPr/>
        </p:nvSpPr>
        <p:spPr>
          <a:xfrm>
            <a:off x="2628900" y="6146800"/>
            <a:ext cx="2387600" cy="342900"/>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3" name="角丸四角形 12"/>
          <p:cNvSpPr/>
          <p:nvPr/>
        </p:nvSpPr>
        <p:spPr>
          <a:xfrm>
            <a:off x="5207000" y="5308600"/>
            <a:ext cx="2882900" cy="64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製造業者（全ての一般用加工食品（重量割合上位１位の原材料）用）</a:t>
            </a:r>
          </a:p>
        </p:txBody>
      </p:sp>
      <p:sp>
        <p:nvSpPr>
          <p:cNvPr id="1474" name="角丸四角形 13"/>
          <p:cNvSpPr/>
          <p:nvPr/>
        </p:nvSpPr>
        <p:spPr>
          <a:xfrm>
            <a:off x="5219700" y="6159500"/>
            <a:ext cx="2870200" cy="469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外食事業者</a:t>
            </a:r>
            <a:endParaRPr kumimoji="1" lang="ja-JP" altLang="en-US" sz="1400" dirty="0"/>
          </a:p>
        </p:txBody>
      </p:sp>
      <p:sp>
        <p:nvSpPr>
          <p:cNvPr id="1475" name="正方形/長方形 14"/>
          <p:cNvSpPr/>
          <p:nvPr/>
        </p:nvSpPr>
        <p:spPr>
          <a:xfrm>
            <a:off x="3125096" y="5258695"/>
            <a:ext cx="1206500"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表示義務あり</a:t>
            </a:r>
          </a:p>
        </p:txBody>
      </p:sp>
      <p:sp>
        <p:nvSpPr>
          <p:cNvPr id="1476" name="正方形/長方形 15"/>
          <p:cNvSpPr/>
          <p:nvPr/>
        </p:nvSpPr>
        <p:spPr>
          <a:xfrm>
            <a:off x="3125096" y="6476821"/>
            <a:ext cx="1206500"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表示義務なし</a:t>
            </a:r>
          </a:p>
        </p:txBody>
      </p:sp>
      <p:grpSp>
        <p:nvGrpSpPr>
          <p:cNvPr id="1477" name="グループ化 22"/>
          <p:cNvGrpSpPr/>
          <p:nvPr/>
        </p:nvGrpSpPr>
        <p:grpSpPr>
          <a:xfrm>
            <a:off x="0" y="-63500"/>
            <a:ext cx="9144000" cy="548500"/>
            <a:chOff x="381000" y="135500"/>
            <a:chExt cx="9144000" cy="548500"/>
          </a:xfrm>
        </p:grpSpPr>
        <p:grpSp>
          <p:nvGrpSpPr>
            <p:cNvPr id="1478" name="グループ化 23"/>
            <p:cNvGrpSpPr/>
            <p:nvPr/>
          </p:nvGrpSpPr>
          <p:grpSpPr>
            <a:xfrm>
              <a:off x="381000" y="612000"/>
              <a:ext cx="9144000" cy="72000"/>
              <a:chOff x="0" y="288000"/>
              <a:chExt cx="9144000" cy="72000"/>
            </a:xfrm>
          </p:grpSpPr>
          <p:cxnSp>
            <p:nvCxnSpPr>
              <p:cNvPr id="1479" name="直線コネクタ 25"/>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480" name="直線コネクタ 26"/>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481" name="直線コネクタ 27"/>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482" name="正方形/長方形 24"/>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原料原産地表示制度の具体的な改正点⑨（業務用加工食品、原料原産地名）</a:t>
              </a:r>
            </a:p>
          </p:txBody>
        </p:sp>
      </p:grpSp>
      <p:sp>
        <p:nvSpPr>
          <p:cNvPr id="1483" name="正方形/長方形 28"/>
          <p:cNvSpPr/>
          <p:nvPr/>
        </p:nvSpPr>
        <p:spPr>
          <a:xfrm>
            <a:off x="179696" y="2286000"/>
            <a:ext cx="1090305" cy="279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改正前</a:t>
            </a:r>
            <a:r>
              <a:rPr kumimoji="1" lang="ja-JP" altLang="en-US" sz="1200" dirty="0">
                <a:solidFill>
                  <a:schemeClr val="tx1"/>
                </a:solidFill>
              </a:rPr>
              <a:t>基準</a:t>
            </a:r>
          </a:p>
        </p:txBody>
      </p:sp>
      <p:sp>
        <p:nvSpPr>
          <p:cNvPr id="1484" name="正方形/長方形 29"/>
          <p:cNvSpPr/>
          <p:nvPr/>
        </p:nvSpPr>
        <p:spPr>
          <a:xfrm>
            <a:off x="179696" y="3924300"/>
            <a:ext cx="863600" cy="2667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新基準</a:t>
            </a:r>
          </a:p>
        </p:txBody>
      </p:sp>
    </p:spTree>
    <p:extLst>
      <p:ext uri="{BB962C8B-B14F-4D97-AF65-F5344CB8AC3E}">
        <p14:creationId xmlns:p14="http://schemas.microsoft.com/office/powerpoint/2010/main" val="3047162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0" name="テキスト ボックス 2"/>
          <p:cNvSpPr txBox="1"/>
          <p:nvPr/>
        </p:nvSpPr>
        <p:spPr>
          <a:xfrm>
            <a:off x="131416" y="830399"/>
            <a:ext cx="8852453" cy="4431090"/>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100" dirty="0"/>
          </a:p>
          <a:p>
            <a:pPr>
              <a:spcBef>
                <a:spcPts val="600"/>
              </a:spcBef>
            </a:pPr>
            <a:r>
              <a:rPr lang="ja-JP" altLang="en-US" sz="1200" dirty="0"/>
              <a:t>　</a:t>
            </a:r>
            <a:r>
              <a:rPr lang="ja-JP" altLang="ja-JP" sz="1400" dirty="0"/>
              <a:t>従前から、輸入品として販売する最終製品に対して適切な原産国名を表示するため、輸入品として販売する最終製品となる業務用加工食品には、原産国名の表示を義務付けていた。今般、最終製品の表示対象（重量</a:t>
            </a:r>
            <a:r>
              <a:rPr lang="ja-JP" altLang="en-US" sz="1400" dirty="0"/>
              <a:t>割合上位</a:t>
            </a:r>
            <a:r>
              <a:rPr lang="ja-JP" altLang="ja-JP" sz="1400" dirty="0"/>
              <a:t>１位）となる原材料が輸入された業務用加工食品である場合、当該業務用加工食品の製造地（原産国名）を表示することが必要となるため、輸入品として販売する最終製品となる業務用加工食品に加え、最終製品の重量</a:t>
            </a:r>
            <a:r>
              <a:rPr lang="ja-JP" altLang="en-US" sz="1400" dirty="0"/>
              <a:t>割合上位</a:t>
            </a:r>
            <a:r>
              <a:rPr lang="ja-JP" altLang="ja-JP" sz="1400" dirty="0"/>
              <a:t>１位の原材料となる輸入</a:t>
            </a:r>
            <a:r>
              <a:rPr lang="ja-JP" altLang="en-US" sz="1400" dirty="0"/>
              <a:t>された</a:t>
            </a:r>
            <a:r>
              <a:rPr lang="ja-JP" altLang="ja-JP" sz="1400" dirty="0"/>
              <a:t>業務用加工食品にも原産国名の表示義務を課すこととする。また、国産品においても、最終製品において原料原産地表示</a:t>
            </a:r>
            <a:r>
              <a:rPr lang="ja-JP" altLang="en-US" sz="1400" dirty="0"/>
              <a:t>の</a:t>
            </a:r>
            <a:r>
              <a:rPr lang="ja-JP" altLang="ja-JP" sz="1400" dirty="0"/>
              <a:t>義務対象原材料となる業務用加工食品について、国内製造品の原産国の表示を要しないこととしていたが、</a:t>
            </a:r>
            <a:r>
              <a:rPr lang="ja-JP" altLang="en-US" sz="1400" dirty="0"/>
              <a:t>消費者向けの表示を行う</a:t>
            </a:r>
            <a:r>
              <a:rPr lang="ja-JP" altLang="ja-JP" sz="1400" dirty="0"/>
              <a:t>者が「必要な情報は伝達されてくる」という前提で</a:t>
            </a:r>
            <a:r>
              <a:rPr lang="ja-JP" altLang="en-US" sz="1400" dirty="0"/>
              <a:t>い</a:t>
            </a:r>
            <a:r>
              <a:rPr lang="ja-JP" altLang="ja-JP" sz="1400" dirty="0"/>
              <a:t>ることを踏まえ、また、</a:t>
            </a:r>
            <a:r>
              <a:rPr lang="ja-JP" altLang="en-US" sz="1400" dirty="0"/>
              <a:t>業務用加工食品を販売する</a:t>
            </a:r>
            <a:r>
              <a:rPr lang="ja-JP" altLang="ja-JP" sz="1400" dirty="0"/>
              <a:t>業者にとって過剰な負荷ではないため、表示義務を課すこととする（</a:t>
            </a:r>
            <a:r>
              <a:rPr lang="ja-JP" altLang="en-US" sz="1400" dirty="0"/>
              <a:t>改正前基準</a:t>
            </a:r>
            <a:r>
              <a:rPr lang="ja-JP" altLang="ja-JP" sz="1400" dirty="0"/>
              <a:t>の業務用生鮮食品の規定においても、国産品</a:t>
            </a:r>
            <a:r>
              <a:rPr lang="ja-JP" altLang="en-US" sz="1400" dirty="0"/>
              <a:t>について</a:t>
            </a:r>
            <a:r>
              <a:rPr lang="ja-JP" altLang="ja-JP" sz="1400" dirty="0"/>
              <a:t>原産国の表示は必要。）。</a:t>
            </a:r>
            <a:endParaRPr lang="en-US" altLang="ja-JP" sz="1400" dirty="0"/>
          </a:p>
          <a:p>
            <a:r>
              <a:rPr lang="ja-JP" altLang="en-US" sz="1400" dirty="0"/>
              <a:t>　業者間取引では、容器包装に限らず、送り状、納品書等又は規格書等に表示可能。</a:t>
            </a:r>
            <a:endParaRPr lang="en-US" altLang="ja-JP" sz="1400" dirty="0"/>
          </a:p>
          <a:p>
            <a:endParaRPr lang="en-US" altLang="ja-JP" sz="1400" dirty="0">
              <a:latin typeface="+mn-ea"/>
            </a:endParaRPr>
          </a:p>
          <a:p>
            <a:pPr marL="144000" indent="144000"/>
            <a:endParaRPr lang="en-US" altLang="ja-JP" sz="1400" dirty="0">
              <a:latin typeface="+mn-ea"/>
            </a:endParaRPr>
          </a:p>
          <a:p>
            <a:pPr indent="144000"/>
            <a:r>
              <a:rPr lang="ja-JP" altLang="en-US" sz="1400" dirty="0">
                <a:latin typeface="+mn-ea"/>
              </a:rPr>
              <a:t>輸入品として販売する最終製品に適切に原産国名を表示するためには、「輸入品」である最終製品となる業務用加工食品に原産国名を表示する必要があるため、そのような業務用加工食品には原産国名の表示を義務付けている。</a:t>
            </a:r>
            <a:endParaRPr lang="en-US" altLang="ja-JP" sz="1400" dirty="0">
              <a:latin typeface="+mn-ea"/>
            </a:endParaRPr>
          </a:p>
          <a:p>
            <a:pPr indent="144000"/>
            <a:endParaRPr lang="en-US" altLang="ja-JP" sz="1400" dirty="0">
              <a:latin typeface="+mn-ea"/>
            </a:endParaRPr>
          </a:p>
          <a:p>
            <a:pPr indent="144000"/>
            <a:endParaRPr lang="en-US" altLang="ja-JP" sz="1400" dirty="0">
              <a:latin typeface="+mn-ea"/>
            </a:endParaRPr>
          </a:p>
          <a:p>
            <a:pPr indent="144000"/>
            <a:r>
              <a:rPr lang="ja-JP" altLang="en-US" sz="1400" dirty="0">
                <a:latin typeface="+mn-ea"/>
              </a:rPr>
              <a:t>改正前の基準に加え、一般用加工食品の用に供する業務用加工食品であって、当該一般用加工食品の対象原材料となるものに表示を義務付けている</a:t>
            </a:r>
            <a:r>
              <a:rPr lang="ja-JP" altLang="ja-JP" sz="1400" dirty="0">
                <a:latin typeface="+mn-ea"/>
              </a:rPr>
              <a:t>（</a:t>
            </a:r>
            <a:r>
              <a:rPr lang="ja-JP" altLang="en-US" sz="1400" dirty="0">
                <a:latin typeface="+mn-ea"/>
              </a:rPr>
              <a:t>一般用加工食品の製造業者が、対象原材料の原料の原産地を表示する場合に、業務用加工食品の製造業者等が当該原料の産地の情報を提供した場合には、この限りではない。）。</a:t>
            </a:r>
            <a:endParaRPr lang="en-US" altLang="ja-JP" sz="1400" dirty="0">
              <a:latin typeface="+mn-ea"/>
            </a:endParaRPr>
          </a:p>
        </p:txBody>
      </p:sp>
      <p:sp>
        <p:nvSpPr>
          <p:cNvPr id="1491" name="角丸四角形 4"/>
          <p:cNvSpPr/>
          <p:nvPr/>
        </p:nvSpPr>
        <p:spPr>
          <a:xfrm>
            <a:off x="268595" y="558800"/>
            <a:ext cx="36703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業務用加工食品</a:t>
            </a:r>
            <a:r>
              <a:rPr lang="ja-JP" altLang="en-US" sz="1400" dirty="0">
                <a:solidFill>
                  <a:schemeClr val="tx1"/>
                </a:solidFill>
              </a:rPr>
              <a:t>［</a:t>
            </a:r>
            <a:r>
              <a:rPr lang="ja-JP" altLang="en-US" sz="1400" dirty="0">
                <a:solidFill>
                  <a:schemeClr val="tx1"/>
                </a:solidFill>
                <a:latin typeface="+mn-ea"/>
              </a:rPr>
              <a:t>基準第</a:t>
            </a:r>
            <a:r>
              <a:rPr lang="en-US" altLang="ja-JP" sz="1400" dirty="0">
                <a:solidFill>
                  <a:schemeClr val="tx1"/>
                </a:solidFill>
                <a:latin typeface="+mn-ea"/>
              </a:rPr>
              <a:t>10</a:t>
            </a:r>
            <a:r>
              <a:rPr lang="ja-JP" altLang="en-US" sz="1400" dirty="0">
                <a:solidFill>
                  <a:schemeClr val="tx1"/>
                </a:solidFill>
                <a:latin typeface="+mn-ea"/>
              </a:rPr>
              <a:t>条第１項第</a:t>
            </a:r>
            <a:r>
              <a:rPr lang="en-US" altLang="ja-JP" sz="1400" dirty="0">
                <a:solidFill>
                  <a:schemeClr val="tx1"/>
                </a:solidFill>
                <a:latin typeface="+mn-ea"/>
              </a:rPr>
              <a:t>12</a:t>
            </a:r>
            <a:r>
              <a:rPr lang="ja-JP" altLang="en-US" sz="1400" dirty="0">
                <a:solidFill>
                  <a:schemeClr val="tx1"/>
                </a:solidFill>
                <a:latin typeface="+mn-ea"/>
              </a:rPr>
              <a:t>号］</a:t>
            </a:r>
            <a:endParaRPr lang="en-US" altLang="ja-JP" sz="1400" dirty="0">
              <a:solidFill>
                <a:schemeClr val="tx1"/>
              </a:solidFill>
              <a:latin typeface="+mn-ea"/>
            </a:endParaRPr>
          </a:p>
        </p:txBody>
      </p:sp>
      <p:grpSp>
        <p:nvGrpSpPr>
          <p:cNvPr id="1492" name="グループ化 22"/>
          <p:cNvGrpSpPr/>
          <p:nvPr/>
        </p:nvGrpSpPr>
        <p:grpSpPr>
          <a:xfrm>
            <a:off x="0" y="-63500"/>
            <a:ext cx="9144000" cy="548500"/>
            <a:chOff x="381000" y="135500"/>
            <a:chExt cx="9144000" cy="548500"/>
          </a:xfrm>
        </p:grpSpPr>
        <p:grpSp>
          <p:nvGrpSpPr>
            <p:cNvPr id="1493" name="グループ化 23"/>
            <p:cNvGrpSpPr/>
            <p:nvPr/>
          </p:nvGrpSpPr>
          <p:grpSpPr>
            <a:xfrm>
              <a:off x="381000" y="612000"/>
              <a:ext cx="9144000" cy="72000"/>
              <a:chOff x="0" y="288000"/>
              <a:chExt cx="9144000" cy="72000"/>
            </a:xfrm>
          </p:grpSpPr>
          <p:cxnSp>
            <p:nvCxnSpPr>
              <p:cNvPr id="1494" name="直線コネクタ 25"/>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495" name="直線コネクタ 26"/>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496" name="直線コネクタ 27"/>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497" name="正方形/長方形 24"/>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原料原産地表示制度の具体的な改正点⑩（業務用加工食品、原産国名）</a:t>
              </a:r>
            </a:p>
          </p:txBody>
        </p:sp>
      </p:grpSp>
      <p:sp>
        <p:nvSpPr>
          <p:cNvPr id="1498" name="正方形/長方形 28"/>
          <p:cNvSpPr/>
          <p:nvPr/>
        </p:nvSpPr>
        <p:spPr>
          <a:xfrm>
            <a:off x="141596" y="3341964"/>
            <a:ext cx="1090305" cy="279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改正前</a:t>
            </a:r>
            <a:r>
              <a:rPr kumimoji="1" lang="ja-JP" altLang="en-US" sz="1400" dirty="0">
                <a:solidFill>
                  <a:schemeClr val="tx1"/>
                </a:solidFill>
              </a:rPr>
              <a:t>基準</a:t>
            </a:r>
          </a:p>
        </p:txBody>
      </p:sp>
      <p:sp>
        <p:nvSpPr>
          <p:cNvPr id="1499" name="正方形/長方形 29"/>
          <p:cNvSpPr/>
          <p:nvPr/>
        </p:nvSpPr>
        <p:spPr>
          <a:xfrm>
            <a:off x="141596" y="4194984"/>
            <a:ext cx="863600" cy="2667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新基準</a:t>
            </a:r>
          </a:p>
        </p:txBody>
      </p:sp>
    </p:spTree>
    <p:extLst>
      <p:ext uri="{BB962C8B-B14F-4D97-AF65-F5344CB8AC3E}">
        <p14:creationId xmlns:p14="http://schemas.microsoft.com/office/powerpoint/2010/main" val="1901225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 name="テキスト ボックス 19"/>
          <p:cNvSpPr txBox="1"/>
          <p:nvPr/>
        </p:nvSpPr>
        <p:spPr>
          <a:xfrm>
            <a:off x="230809" y="1071699"/>
            <a:ext cx="8682383" cy="4615755"/>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r>
              <a:rPr lang="ja-JP" altLang="en-US" sz="1200" dirty="0"/>
              <a:t>　</a:t>
            </a:r>
            <a:r>
              <a:rPr lang="ja-JP" altLang="ja-JP" sz="1400" dirty="0"/>
              <a:t>従前</a:t>
            </a:r>
            <a:r>
              <a:rPr lang="ja-JP" altLang="en-US" sz="1400" dirty="0"/>
              <a:t>から</a:t>
            </a:r>
            <a:r>
              <a:rPr lang="ja-JP" altLang="ja-JP" sz="1400" dirty="0"/>
              <a:t>、原料原産地表示の対象となる加工食品の原材料として用いられる場合のみ原産地の</a:t>
            </a:r>
            <a:r>
              <a:rPr lang="ja-JP" altLang="en-US" sz="1400" dirty="0"/>
              <a:t>伝達</a:t>
            </a:r>
            <a:r>
              <a:rPr lang="ja-JP" altLang="ja-JP" sz="1400" dirty="0"/>
              <a:t>義務があったため、改正</a:t>
            </a:r>
            <a:r>
              <a:rPr lang="ja-JP" altLang="en-US" sz="1400" dirty="0"/>
              <a:t>後の基準</a:t>
            </a:r>
            <a:r>
              <a:rPr lang="ja-JP" altLang="ja-JP" sz="1400" dirty="0"/>
              <a:t>においても、表示義務は最終製品に表示する必要があるものにだけ</a:t>
            </a:r>
            <a:r>
              <a:rPr lang="ja-JP" altLang="en-US" sz="1400" dirty="0"/>
              <a:t>、原産地の情報を伝達する義務が課され</a:t>
            </a:r>
            <a:r>
              <a:rPr lang="ja-JP" altLang="ja-JP" sz="1400" dirty="0"/>
              <a:t>るように規定。</a:t>
            </a:r>
            <a:endParaRPr lang="en-US" altLang="ja-JP" sz="1400" dirty="0"/>
          </a:p>
          <a:p>
            <a:r>
              <a:rPr lang="ja-JP" altLang="en-US" sz="1400" dirty="0"/>
              <a:t>　業者間で取引される業務用生鮮食品の義務表示事項を表示する場所は、容器包装に限らず、送り状、納品書等又は規格書等も可能。</a:t>
            </a:r>
            <a:endParaRPr lang="en-US" altLang="ja-JP" sz="1400" dirty="0"/>
          </a:p>
          <a:p>
            <a:endParaRPr lang="en-US" altLang="ja-JP" sz="1400" dirty="0"/>
          </a:p>
          <a:p>
            <a:r>
              <a:rPr lang="ja-JP" altLang="en-US" sz="1400" dirty="0"/>
              <a:t>　</a:t>
            </a:r>
            <a:endParaRPr lang="en-US" altLang="ja-JP" sz="1400" dirty="0"/>
          </a:p>
          <a:p>
            <a:r>
              <a:rPr lang="ja-JP" altLang="en-US" sz="1400" dirty="0"/>
              <a:t>　対象加工食品の用に供する業務用生鮮食品であって、当該対象加工食品の原材料及び添加物に占める重量の割合が最も高い生鮮食品で、かつ、当該割合が</a:t>
            </a:r>
            <a:r>
              <a:rPr lang="en-US" altLang="ja-JP" sz="1400" dirty="0">
                <a:latin typeface="+mn-ea"/>
              </a:rPr>
              <a:t>50</a:t>
            </a:r>
            <a:r>
              <a:rPr lang="ja-JP" altLang="en-US" sz="1400" dirty="0"/>
              <a:t>％以上であるものに</a:t>
            </a:r>
            <a:r>
              <a:rPr lang="ja-JP" altLang="ja-JP" sz="1400" dirty="0"/>
              <a:t>表示義務</a:t>
            </a:r>
            <a:r>
              <a:rPr lang="ja-JP" altLang="en-US" sz="1400" dirty="0"/>
              <a:t>。</a:t>
            </a:r>
            <a:endParaRPr lang="en-US" altLang="ja-JP" sz="1400" dirty="0"/>
          </a:p>
          <a:p>
            <a:r>
              <a:rPr lang="ja-JP" altLang="en-US" sz="1400" dirty="0">
                <a:latin typeface="+mn-ea"/>
              </a:rPr>
              <a:t>　</a:t>
            </a:r>
            <a:r>
              <a:rPr lang="ja-JP" altLang="ja-JP" sz="1400" dirty="0">
                <a:latin typeface="+mn-ea"/>
              </a:rPr>
              <a:t>（</a:t>
            </a:r>
            <a:r>
              <a:rPr lang="ja-JP" altLang="en-US" sz="1400" dirty="0">
                <a:latin typeface="+mn-ea"/>
              </a:rPr>
              <a:t>農産物漬物にあっては原材料及び添加物の重量に占める割合の高い農産物又は水産物の上位４位（内容重量が</a:t>
            </a:r>
            <a:r>
              <a:rPr lang="en-US" altLang="ja-JP" sz="1400" dirty="0">
                <a:latin typeface="+mn-ea"/>
              </a:rPr>
              <a:t>300</a:t>
            </a:r>
            <a:r>
              <a:rPr lang="ja-JP" altLang="en-US" sz="1400" dirty="0" err="1">
                <a:latin typeface="+mn-ea"/>
              </a:rPr>
              <a:t>ｇ</a:t>
            </a:r>
            <a:r>
              <a:rPr lang="ja-JP" altLang="en-US" sz="1400" dirty="0">
                <a:latin typeface="+mn-ea"/>
              </a:rPr>
              <a:t>以下のものにあっては、上位３位）までのもので、かつ、原材料及び添加物の重量に占める割合が５％以上のもの、野菜冷凍食品にあっては、原材料及び添加物の重量に占める割合が高い野菜上位３位までのもの、かつ、原材料及び添加物の重量に占める割合が５％以上のもの、うなぎ加工品にあってはうなぎ、かつお削りぶしにあってはかつおのふし。）</a:t>
            </a:r>
            <a:endParaRPr lang="en-US" altLang="ja-JP" sz="1400" dirty="0">
              <a:latin typeface="+mn-ea"/>
            </a:endParaRPr>
          </a:p>
          <a:p>
            <a:endParaRPr lang="en-US" altLang="ja-JP" sz="1400" dirty="0"/>
          </a:p>
          <a:p>
            <a:endParaRPr lang="en-US" altLang="ja-JP" sz="1400" dirty="0"/>
          </a:p>
          <a:p>
            <a:r>
              <a:rPr lang="ja-JP" altLang="en-US" sz="1400" dirty="0"/>
              <a:t>　改正前の基準に加え、一般用加工食品の用に供する業務用生鮮食品であって、当該一般用加工食品の対象原材料となるものに表示義務。</a:t>
            </a:r>
            <a:endParaRPr lang="en-US" altLang="ja-JP" sz="1400" dirty="0"/>
          </a:p>
          <a:p>
            <a:r>
              <a:rPr lang="ja-JP" altLang="en-US" sz="1400" dirty="0"/>
              <a:t>　具体的には、改正前の制度で表示義務のあった業務用生鮮食品に、一般用加工食品の重量割合上位１位となる業務用生鮮食品を追加</a:t>
            </a:r>
            <a:r>
              <a:rPr lang="ja-JP" altLang="ja-JP" sz="1400" dirty="0"/>
              <a:t>。</a:t>
            </a:r>
          </a:p>
        </p:txBody>
      </p:sp>
      <p:sp>
        <p:nvSpPr>
          <p:cNvPr id="1506" name="角丸四角形 20"/>
          <p:cNvSpPr/>
          <p:nvPr/>
        </p:nvSpPr>
        <p:spPr>
          <a:xfrm>
            <a:off x="385740" y="788348"/>
            <a:ext cx="33274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業務用生鮮食品</a:t>
            </a:r>
            <a:r>
              <a:rPr lang="ja-JP" altLang="en-US" sz="1400" dirty="0">
                <a:solidFill>
                  <a:schemeClr val="tx1"/>
                </a:solidFill>
              </a:rPr>
              <a:t>［</a:t>
            </a:r>
            <a:r>
              <a:rPr lang="ja-JP" altLang="en-US" sz="1400" dirty="0">
                <a:solidFill>
                  <a:schemeClr val="tx1"/>
                </a:solidFill>
                <a:latin typeface="+mn-ea"/>
              </a:rPr>
              <a:t>基準第</a:t>
            </a:r>
            <a:r>
              <a:rPr lang="en-US" altLang="ja-JP" sz="1400" dirty="0">
                <a:solidFill>
                  <a:schemeClr val="tx1"/>
                </a:solidFill>
                <a:latin typeface="+mn-ea"/>
              </a:rPr>
              <a:t>24</a:t>
            </a:r>
            <a:r>
              <a:rPr lang="ja-JP" altLang="en-US" sz="1400" dirty="0">
                <a:solidFill>
                  <a:schemeClr val="tx1"/>
                </a:solidFill>
                <a:latin typeface="+mn-ea"/>
              </a:rPr>
              <a:t>条第３項］</a:t>
            </a:r>
            <a:endParaRPr lang="en-US" altLang="ja-JP" sz="1400" dirty="0">
              <a:solidFill>
                <a:schemeClr val="tx1"/>
              </a:solidFill>
              <a:latin typeface="+mn-ea"/>
            </a:endParaRPr>
          </a:p>
        </p:txBody>
      </p:sp>
      <p:grpSp>
        <p:nvGrpSpPr>
          <p:cNvPr id="1507" name="グループ化 22"/>
          <p:cNvGrpSpPr/>
          <p:nvPr/>
        </p:nvGrpSpPr>
        <p:grpSpPr>
          <a:xfrm>
            <a:off x="0" y="-63500"/>
            <a:ext cx="9144000" cy="548500"/>
            <a:chOff x="381000" y="135500"/>
            <a:chExt cx="9144000" cy="548500"/>
          </a:xfrm>
        </p:grpSpPr>
        <p:grpSp>
          <p:nvGrpSpPr>
            <p:cNvPr id="1508" name="グループ化 23"/>
            <p:cNvGrpSpPr/>
            <p:nvPr/>
          </p:nvGrpSpPr>
          <p:grpSpPr>
            <a:xfrm>
              <a:off x="381000" y="612000"/>
              <a:ext cx="9144000" cy="72000"/>
              <a:chOff x="0" y="288000"/>
              <a:chExt cx="9144000" cy="72000"/>
            </a:xfrm>
          </p:grpSpPr>
          <p:cxnSp>
            <p:nvCxnSpPr>
              <p:cNvPr id="1509" name="直線コネクタ 25"/>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510" name="直線コネクタ 26"/>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511" name="直線コネクタ 27"/>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512" name="正方形/長方形 24"/>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原料原産地表示制度の具体的な改正点⑪（業務用生鮮食品）</a:t>
              </a:r>
            </a:p>
          </p:txBody>
        </p:sp>
      </p:grpSp>
      <p:sp>
        <p:nvSpPr>
          <p:cNvPr id="1513" name="正方形/長方形 28"/>
          <p:cNvSpPr/>
          <p:nvPr/>
        </p:nvSpPr>
        <p:spPr>
          <a:xfrm>
            <a:off x="273335" y="2488230"/>
            <a:ext cx="1158649" cy="279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改正前</a:t>
            </a:r>
            <a:r>
              <a:rPr kumimoji="1" lang="ja-JP" altLang="en-US" sz="1400" dirty="0">
                <a:solidFill>
                  <a:schemeClr val="tx1"/>
                </a:solidFill>
              </a:rPr>
              <a:t>基準</a:t>
            </a:r>
          </a:p>
        </p:txBody>
      </p:sp>
      <p:sp>
        <p:nvSpPr>
          <p:cNvPr id="1514" name="正方形/長方形 29"/>
          <p:cNvSpPr/>
          <p:nvPr/>
        </p:nvSpPr>
        <p:spPr>
          <a:xfrm>
            <a:off x="273335" y="4394919"/>
            <a:ext cx="863600" cy="2667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新基準</a:t>
            </a:r>
          </a:p>
        </p:txBody>
      </p:sp>
    </p:spTree>
    <p:extLst>
      <p:ext uri="{BB962C8B-B14F-4D97-AF65-F5344CB8AC3E}">
        <p14:creationId xmlns:p14="http://schemas.microsoft.com/office/powerpoint/2010/main" val="324194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テキスト ボックス 5"/>
          <p:cNvSpPr txBox="1"/>
          <p:nvPr/>
        </p:nvSpPr>
        <p:spPr>
          <a:xfrm>
            <a:off x="117613" y="734660"/>
            <a:ext cx="8924787" cy="5862251"/>
          </a:xfrm>
          <a:prstGeom prst="rect">
            <a:avLst/>
          </a:prstGeom>
          <a:noFill/>
          <a:ln w="12700">
            <a:solidFill>
              <a:schemeClr val="tx1"/>
            </a:solidFill>
          </a:ln>
        </p:spPr>
        <p:txBody>
          <a:bodyPr wrap="square" rtlCol="0">
            <a:spAutoFit/>
          </a:bodyPr>
          <a:lstStyle/>
          <a:p>
            <a:pPr>
              <a:lnSpc>
                <a:spcPts val="2500"/>
              </a:lnSpc>
            </a:pPr>
            <a:r>
              <a:rPr lang="ja-JP" altLang="en-US" sz="1600" dirty="0">
                <a:latin typeface="+mn-ea"/>
              </a:rPr>
              <a:t>　　</a:t>
            </a:r>
            <a:endParaRPr lang="en-US" altLang="ja-JP" sz="1600" dirty="0">
              <a:latin typeface="+mn-ea"/>
            </a:endParaRPr>
          </a:p>
          <a:p>
            <a:pPr>
              <a:lnSpc>
                <a:spcPts val="2500"/>
              </a:lnSpc>
            </a:pPr>
            <a:r>
              <a:rPr lang="ja-JP" altLang="en-US" sz="1600" dirty="0">
                <a:latin typeface="+mn-ea"/>
              </a:rPr>
              <a:t>　平成</a:t>
            </a:r>
            <a:r>
              <a:rPr lang="en-US" altLang="ja-JP" sz="1600" dirty="0">
                <a:latin typeface="+mn-ea"/>
              </a:rPr>
              <a:t>28</a:t>
            </a:r>
            <a:r>
              <a:rPr lang="ja-JP" altLang="en-US" sz="1600" dirty="0">
                <a:latin typeface="+mn-ea"/>
              </a:rPr>
              <a:t>年１月から同年</a:t>
            </a:r>
            <a:r>
              <a:rPr lang="en-US" altLang="ja-JP" sz="1600" dirty="0">
                <a:latin typeface="+mn-ea"/>
              </a:rPr>
              <a:t>11</a:t>
            </a:r>
            <a:r>
              <a:rPr lang="ja-JP" altLang="en-US" sz="1600" dirty="0">
                <a:latin typeface="+mn-ea"/>
              </a:rPr>
              <a:t>月までの全</a:t>
            </a:r>
            <a:r>
              <a:rPr lang="en-US" altLang="ja-JP" sz="1600" dirty="0">
                <a:latin typeface="+mn-ea"/>
              </a:rPr>
              <a:t>10</a:t>
            </a:r>
            <a:r>
              <a:rPr lang="ja-JP" altLang="en-US" sz="1600" dirty="0">
                <a:latin typeface="+mn-ea"/>
              </a:rPr>
              <a:t>回にわたり、農林水産省及び消費者庁の共催による「加工食品の原料原産地表示制度に関する検討会」（以下「検討会」という。）を開催。</a:t>
            </a:r>
            <a:endParaRPr lang="en-US" altLang="ja-JP" sz="1600" dirty="0">
              <a:latin typeface="+mn-ea"/>
            </a:endParaRPr>
          </a:p>
          <a:p>
            <a:pPr>
              <a:lnSpc>
                <a:spcPts val="2500"/>
              </a:lnSpc>
            </a:pPr>
            <a:r>
              <a:rPr lang="ja-JP" altLang="en-US" sz="1600" dirty="0">
                <a:latin typeface="+mn-ea"/>
              </a:rPr>
              <a:t>　同年</a:t>
            </a:r>
            <a:r>
              <a:rPr lang="en-US" altLang="ja-JP" sz="1600" dirty="0">
                <a:latin typeface="+mn-ea"/>
              </a:rPr>
              <a:t>11</a:t>
            </a:r>
            <a:r>
              <a:rPr lang="ja-JP" altLang="en-US" sz="1600" dirty="0">
                <a:latin typeface="+mn-ea"/>
              </a:rPr>
              <a:t>月</a:t>
            </a:r>
            <a:r>
              <a:rPr lang="en-US" altLang="ja-JP" sz="1600" dirty="0">
                <a:latin typeface="+mn-ea"/>
              </a:rPr>
              <a:t>29</a:t>
            </a:r>
            <a:r>
              <a:rPr lang="ja-JP" altLang="en-US" sz="1600" dirty="0">
                <a:latin typeface="+mn-ea"/>
              </a:rPr>
              <a:t>日、検討会において、取りまとめた主な内容は以下のとおり。</a:t>
            </a:r>
            <a:endParaRPr lang="en-US" altLang="ja-JP" sz="1600" dirty="0">
              <a:latin typeface="+mn-ea"/>
            </a:endParaRPr>
          </a:p>
          <a:p>
            <a:pPr marL="72000" indent="-288000">
              <a:lnSpc>
                <a:spcPts val="2500"/>
              </a:lnSpc>
            </a:pPr>
            <a:r>
              <a:rPr lang="ja-JP" altLang="en-US" sz="1600" dirty="0">
                <a:latin typeface="+mn-ea"/>
              </a:rPr>
              <a:t>　○全ての加工食品について、重量割合上位１位の原材料の原産地を義務表示の対象とすること。</a:t>
            </a:r>
            <a:endParaRPr lang="en-US" altLang="ja-JP" sz="1600" dirty="0">
              <a:latin typeface="+mn-ea"/>
            </a:endParaRPr>
          </a:p>
          <a:p>
            <a:pPr marL="288000" indent="-144000">
              <a:lnSpc>
                <a:spcPts val="2500"/>
              </a:lnSpc>
            </a:pPr>
            <a:r>
              <a:rPr lang="ja-JP" altLang="en-US" sz="1600" dirty="0">
                <a:latin typeface="+mn-ea"/>
              </a:rPr>
              <a:t>○一定の条件を満たす場合には、過去の実績等を踏まえた「又は表示」、「大括り表示」を認めるとともに、中間加工原材料は、「製造地表示」を認めること。</a:t>
            </a:r>
            <a:endParaRPr lang="en-US" altLang="ja-JP" sz="1600" dirty="0">
              <a:latin typeface="+mn-ea"/>
            </a:endParaRPr>
          </a:p>
          <a:p>
            <a:pPr marL="72000" indent="144000">
              <a:lnSpc>
                <a:spcPts val="2500"/>
              </a:lnSpc>
            </a:pPr>
            <a:endParaRPr lang="en-US" altLang="ja-JP" sz="1600" dirty="0">
              <a:latin typeface="+mn-ea"/>
            </a:endParaRPr>
          </a:p>
          <a:p>
            <a:pPr marL="72000" indent="144000">
              <a:lnSpc>
                <a:spcPts val="2500"/>
              </a:lnSpc>
            </a:pPr>
            <a:endParaRPr lang="en-US" altLang="ja-JP" sz="1600" dirty="0">
              <a:latin typeface="+mn-ea"/>
            </a:endParaRPr>
          </a:p>
          <a:p>
            <a:pPr indent="144000">
              <a:lnSpc>
                <a:spcPts val="2500"/>
              </a:lnSpc>
            </a:pPr>
            <a:r>
              <a:rPr lang="ja-JP" altLang="en-US" sz="1600" dirty="0">
                <a:latin typeface="+mn-ea"/>
              </a:rPr>
              <a:t>○検討会の取りまとめを踏まえ、食品表示基準（内閣府令）の一部改正案を作成。</a:t>
            </a:r>
            <a:endParaRPr lang="en-US" altLang="ja-JP" sz="1600" dirty="0">
              <a:latin typeface="+mn-ea"/>
            </a:endParaRPr>
          </a:p>
          <a:p>
            <a:pPr marL="144000">
              <a:lnSpc>
                <a:spcPts val="2500"/>
              </a:lnSpc>
            </a:pPr>
            <a:r>
              <a:rPr lang="ja-JP" altLang="en-US" sz="1600" dirty="0">
                <a:latin typeface="+mn-ea"/>
              </a:rPr>
              <a:t>○平成</a:t>
            </a:r>
            <a:r>
              <a:rPr lang="en-US" altLang="ja-JP" sz="1600" dirty="0">
                <a:latin typeface="+mn-ea"/>
              </a:rPr>
              <a:t>29</a:t>
            </a:r>
            <a:r>
              <a:rPr lang="ja-JP" altLang="en-US" sz="1600" dirty="0">
                <a:latin typeface="+mn-ea"/>
              </a:rPr>
              <a:t>年３月</a:t>
            </a:r>
            <a:r>
              <a:rPr lang="en-US" altLang="ja-JP" sz="1600" dirty="0">
                <a:latin typeface="+mn-ea"/>
              </a:rPr>
              <a:t>27</a:t>
            </a:r>
            <a:r>
              <a:rPr lang="ja-JP" altLang="en-US" sz="1600" dirty="0">
                <a:latin typeface="+mn-ea"/>
              </a:rPr>
              <a:t>日から同年４月</a:t>
            </a:r>
            <a:r>
              <a:rPr lang="en-US" altLang="ja-JP" sz="1600" dirty="0">
                <a:latin typeface="+mn-ea"/>
              </a:rPr>
              <a:t>25</a:t>
            </a:r>
            <a:r>
              <a:rPr lang="ja-JP" altLang="en-US" sz="1600" dirty="0">
                <a:latin typeface="+mn-ea"/>
              </a:rPr>
              <a:t>日まで改正案についてパブリックコメントを実施。</a:t>
            </a:r>
            <a:endParaRPr lang="en-US" altLang="ja-JP" sz="1600" dirty="0">
              <a:latin typeface="+mn-ea"/>
            </a:endParaRPr>
          </a:p>
          <a:p>
            <a:pPr marL="288000" indent="-144000">
              <a:lnSpc>
                <a:spcPts val="2500"/>
              </a:lnSpc>
            </a:pPr>
            <a:r>
              <a:rPr lang="ja-JP" altLang="en-US" sz="1600" dirty="0">
                <a:latin typeface="+mn-ea"/>
              </a:rPr>
              <a:t>○平成</a:t>
            </a:r>
            <a:r>
              <a:rPr lang="en-US" altLang="ja-JP" sz="1600" dirty="0">
                <a:latin typeface="+mn-ea"/>
              </a:rPr>
              <a:t>29</a:t>
            </a:r>
            <a:r>
              <a:rPr lang="ja-JP" altLang="en-US" sz="1600" dirty="0">
                <a:latin typeface="+mn-ea"/>
              </a:rPr>
              <a:t>年３月</a:t>
            </a:r>
            <a:r>
              <a:rPr lang="en-US" altLang="ja-JP" sz="1600" dirty="0">
                <a:latin typeface="+mn-ea"/>
              </a:rPr>
              <a:t>22</a:t>
            </a:r>
            <a:r>
              <a:rPr lang="ja-JP" altLang="en-US" sz="1600" dirty="0">
                <a:latin typeface="+mn-ea"/>
              </a:rPr>
              <a:t>日付で消費者庁から消費者委員会へ諮問を行い、同月</a:t>
            </a:r>
            <a:r>
              <a:rPr lang="en-US" altLang="ja-JP" sz="1600" dirty="0">
                <a:latin typeface="+mn-ea"/>
              </a:rPr>
              <a:t>29</a:t>
            </a:r>
            <a:r>
              <a:rPr lang="ja-JP" altLang="en-US" sz="1600" dirty="0">
                <a:latin typeface="+mn-ea"/>
              </a:rPr>
              <a:t>日から同年７月</a:t>
            </a:r>
            <a:r>
              <a:rPr lang="en-US" altLang="ja-JP" sz="1600" dirty="0">
                <a:latin typeface="+mn-ea"/>
              </a:rPr>
              <a:t>28</a:t>
            </a:r>
            <a:r>
              <a:rPr lang="ja-JP" altLang="en-US" sz="1600" dirty="0">
                <a:latin typeface="+mn-ea"/>
              </a:rPr>
              <a:t>日までの全５回にわたり消費者委員会食品表示部会での議論を実施。</a:t>
            </a:r>
            <a:endParaRPr lang="en-US" altLang="ja-JP" sz="1600" dirty="0">
              <a:latin typeface="+mn-ea"/>
            </a:endParaRPr>
          </a:p>
          <a:p>
            <a:pPr marL="288000" indent="-144000">
              <a:lnSpc>
                <a:spcPts val="2500"/>
              </a:lnSpc>
            </a:pPr>
            <a:r>
              <a:rPr lang="ja-JP" altLang="en-US" sz="1600" dirty="0">
                <a:latin typeface="+mn-ea"/>
              </a:rPr>
              <a:t>○平成</a:t>
            </a:r>
            <a:r>
              <a:rPr lang="en-US" altLang="ja-JP" sz="1600" dirty="0">
                <a:latin typeface="+mn-ea"/>
              </a:rPr>
              <a:t>29</a:t>
            </a:r>
            <a:r>
              <a:rPr lang="ja-JP" altLang="en-US" sz="1600" dirty="0">
                <a:latin typeface="+mn-ea"/>
              </a:rPr>
              <a:t>年８月</a:t>
            </a:r>
            <a:r>
              <a:rPr lang="en-US" altLang="ja-JP" sz="1600" dirty="0">
                <a:latin typeface="+mn-ea"/>
              </a:rPr>
              <a:t>10</a:t>
            </a:r>
            <a:r>
              <a:rPr lang="ja-JP" altLang="en-US" sz="1600" dirty="0">
                <a:latin typeface="+mn-ea"/>
              </a:rPr>
              <a:t>日に消費者委員会から消費者庁の諮問内容を一定の前提条件の下で「適当」とする旨の答申。</a:t>
            </a:r>
            <a:endParaRPr lang="en-US" altLang="ja-JP" sz="1600" dirty="0">
              <a:latin typeface="+mn-ea"/>
            </a:endParaRPr>
          </a:p>
          <a:p>
            <a:pPr marL="72000" indent="144000">
              <a:lnSpc>
                <a:spcPts val="2500"/>
              </a:lnSpc>
            </a:pPr>
            <a:endParaRPr lang="en-US" altLang="ja-JP" sz="1600" dirty="0">
              <a:latin typeface="+mn-ea"/>
            </a:endParaRPr>
          </a:p>
          <a:p>
            <a:pPr marL="72000" indent="144000">
              <a:lnSpc>
                <a:spcPts val="2500"/>
              </a:lnSpc>
            </a:pPr>
            <a:endParaRPr lang="en-US" altLang="ja-JP" sz="1600" dirty="0">
              <a:latin typeface="+mn-ea"/>
            </a:endParaRPr>
          </a:p>
          <a:p>
            <a:pPr marL="72000" indent="144000">
              <a:lnSpc>
                <a:spcPts val="2500"/>
              </a:lnSpc>
            </a:pPr>
            <a:r>
              <a:rPr lang="ja-JP" altLang="en-US" sz="1600" dirty="0">
                <a:latin typeface="+mn-ea"/>
              </a:rPr>
              <a:t>○答申を踏まえ、平成</a:t>
            </a:r>
            <a:r>
              <a:rPr lang="en-US" altLang="ja-JP" sz="1600" dirty="0">
                <a:latin typeface="+mn-ea"/>
              </a:rPr>
              <a:t>29</a:t>
            </a:r>
            <a:r>
              <a:rPr lang="ja-JP" altLang="en-US" sz="1600" dirty="0">
                <a:latin typeface="+mn-ea"/>
              </a:rPr>
              <a:t>年９月１日に食品表示基準の一部を改正する内閣府令を公布・施行。</a:t>
            </a:r>
            <a:endParaRPr lang="en-US" altLang="ja-JP" sz="1600" dirty="0">
              <a:latin typeface="+mn-ea"/>
            </a:endParaRPr>
          </a:p>
        </p:txBody>
      </p:sp>
      <p:grpSp>
        <p:nvGrpSpPr>
          <p:cNvPr id="1116" name="グループ化 21"/>
          <p:cNvGrpSpPr/>
          <p:nvPr/>
        </p:nvGrpSpPr>
        <p:grpSpPr>
          <a:xfrm>
            <a:off x="0" y="-50800"/>
            <a:ext cx="9144000" cy="548500"/>
            <a:chOff x="381000" y="135500"/>
            <a:chExt cx="9144000" cy="548500"/>
          </a:xfrm>
        </p:grpSpPr>
        <p:grpSp>
          <p:nvGrpSpPr>
            <p:cNvPr id="1117" name="グループ化 22"/>
            <p:cNvGrpSpPr/>
            <p:nvPr/>
          </p:nvGrpSpPr>
          <p:grpSpPr>
            <a:xfrm>
              <a:off x="381000" y="612000"/>
              <a:ext cx="9144000" cy="72000"/>
              <a:chOff x="0" y="288000"/>
              <a:chExt cx="9144000" cy="72000"/>
            </a:xfrm>
          </p:grpSpPr>
          <p:cxnSp>
            <p:nvCxnSpPr>
              <p:cNvPr id="1118" name="直線コネクタ 2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119" name="直線コネクタ 25"/>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120" name="直線コネクタ 26"/>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121" name="正方形/長方形 2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原料原産地表示制度の改正経緯</a:t>
              </a:r>
              <a:endParaRPr lang="en-US" altLang="ja-JP" b="1" dirty="0">
                <a:solidFill>
                  <a:schemeClr val="tx1"/>
                </a:solidFill>
              </a:endParaRPr>
            </a:p>
          </p:txBody>
        </p:sp>
      </p:grpSp>
      <p:sp>
        <p:nvSpPr>
          <p:cNvPr id="1122" name="正方形/長方形 13"/>
          <p:cNvSpPr/>
          <p:nvPr/>
        </p:nvSpPr>
        <p:spPr>
          <a:xfrm>
            <a:off x="190500" y="788296"/>
            <a:ext cx="4965700" cy="317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１　加工食品の原料原産地表示制度に関する検討会</a:t>
            </a:r>
          </a:p>
        </p:txBody>
      </p:sp>
      <p:sp>
        <p:nvSpPr>
          <p:cNvPr id="1123" name="正方形/長方形 14"/>
          <p:cNvSpPr/>
          <p:nvPr/>
        </p:nvSpPr>
        <p:spPr>
          <a:xfrm>
            <a:off x="190500" y="3302896"/>
            <a:ext cx="4965700" cy="317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２　消費者委員会への諮問</a:t>
            </a:r>
          </a:p>
        </p:txBody>
      </p:sp>
      <p:sp>
        <p:nvSpPr>
          <p:cNvPr id="1124" name="正方形/長方形 15"/>
          <p:cNvSpPr/>
          <p:nvPr/>
        </p:nvSpPr>
        <p:spPr>
          <a:xfrm>
            <a:off x="203200" y="5804795"/>
            <a:ext cx="4965700" cy="317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３　食品表示基準の一部を改正する内閣府令の施行</a:t>
            </a:r>
          </a:p>
        </p:txBody>
      </p:sp>
    </p:spTree>
    <p:extLst>
      <p:ext uri="{BB962C8B-B14F-4D97-AF65-F5344CB8AC3E}">
        <p14:creationId xmlns:p14="http://schemas.microsoft.com/office/powerpoint/2010/main" val="3675907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0" name="グループ化 11"/>
          <p:cNvGrpSpPr/>
          <p:nvPr/>
        </p:nvGrpSpPr>
        <p:grpSpPr>
          <a:xfrm>
            <a:off x="0" y="18388"/>
            <a:ext cx="9144000" cy="548500"/>
            <a:chOff x="381000" y="135500"/>
            <a:chExt cx="9144000" cy="548500"/>
          </a:xfrm>
        </p:grpSpPr>
        <p:grpSp>
          <p:nvGrpSpPr>
            <p:cNvPr id="1521" name="グループ化 12"/>
            <p:cNvGrpSpPr/>
            <p:nvPr/>
          </p:nvGrpSpPr>
          <p:grpSpPr>
            <a:xfrm>
              <a:off x="381000" y="612000"/>
              <a:ext cx="9144000" cy="72000"/>
              <a:chOff x="0" y="288000"/>
              <a:chExt cx="9144000" cy="72000"/>
            </a:xfrm>
          </p:grpSpPr>
          <p:cxnSp>
            <p:nvCxnSpPr>
              <p:cNvPr id="1522" name="直線コネクタ 1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523" name="直線コネクタ 16"/>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524" name="直線コネクタ 17"/>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525" name="正方形/長方形 1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原料原産地表示制度の具体的な改正点⑫（経過措置期間）</a:t>
              </a:r>
            </a:p>
          </p:txBody>
        </p:sp>
      </p:grpSp>
      <p:sp>
        <p:nvSpPr>
          <p:cNvPr id="1526" name="テキスト ボックス 18"/>
          <p:cNvSpPr txBox="1"/>
          <p:nvPr/>
        </p:nvSpPr>
        <p:spPr>
          <a:xfrm>
            <a:off x="145774" y="1147899"/>
            <a:ext cx="8852453" cy="737771"/>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pPr marL="180000" indent="-216000"/>
            <a:r>
              <a:rPr lang="ja-JP" altLang="en-US" sz="1400" dirty="0">
                <a:latin typeface="+mn-ea"/>
                <a:cs typeface="ＭＳ Ｐゴシック" pitchFamily="50" charset="-128"/>
              </a:rPr>
              <a:t>○　施行日から令和４年３月</a:t>
            </a:r>
            <a:r>
              <a:rPr lang="en-US" altLang="ja-JP" sz="1400" dirty="0">
                <a:latin typeface="+mn-ea"/>
                <a:cs typeface="ＭＳ Ｐゴシック" pitchFamily="50" charset="-128"/>
              </a:rPr>
              <a:t>31</a:t>
            </a:r>
            <a:r>
              <a:rPr lang="ja-JP" altLang="en-US" sz="1400" dirty="0">
                <a:latin typeface="+mn-ea"/>
                <a:cs typeface="ＭＳ Ｐゴシック" pitchFamily="50" charset="-128"/>
              </a:rPr>
              <a:t>日までに製造され、又は加工される加工食品（業務用加工食品を除く。）並びに同日までに販売される業務用生鮮食品及び業務用加工食品については、改正前の基準による表示が可能。</a:t>
            </a:r>
            <a:endParaRPr lang="en-US" altLang="ja-JP" sz="1400" dirty="0">
              <a:latin typeface="+mn-ea"/>
              <a:cs typeface="ＭＳ Ｐゴシック" pitchFamily="50" charset="-128"/>
            </a:endParaRPr>
          </a:p>
        </p:txBody>
      </p:sp>
      <p:sp>
        <p:nvSpPr>
          <p:cNvPr id="1527" name="角丸四角形 19"/>
          <p:cNvSpPr/>
          <p:nvPr/>
        </p:nvSpPr>
        <p:spPr>
          <a:xfrm>
            <a:off x="292100" y="841992"/>
            <a:ext cx="30607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経過措置期間</a:t>
            </a:r>
            <a:r>
              <a:rPr lang="ja-JP" altLang="en-US" sz="1400" dirty="0">
                <a:solidFill>
                  <a:schemeClr val="tx1"/>
                </a:solidFill>
                <a:latin typeface="+mn-ea"/>
                <a:cs typeface="ＭＳ Ｐゴシック" pitchFamily="50" charset="-128"/>
              </a:rPr>
              <a:t>［</a:t>
            </a:r>
            <a:r>
              <a:rPr lang="ja-JP" altLang="en-US" sz="1400" dirty="0">
                <a:solidFill>
                  <a:schemeClr val="tx1"/>
                </a:solidFill>
                <a:latin typeface="+mn-ea"/>
              </a:rPr>
              <a:t>基準附則第２条 </a:t>
            </a:r>
            <a:r>
              <a:rPr lang="ja-JP" altLang="en-US" sz="1400" dirty="0">
                <a:solidFill>
                  <a:schemeClr val="tx1"/>
                </a:solidFill>
                <a:latin typeface="+mn-ea"/>
                <a:cs typeface="ＭＳ Ｐゴシック" pitchFamily="50" charset="-128"/>
              </a:rPr>
              <a:t>］</a:t>
            </a:r>
            <a:endParaRPr lang="en-US" altLang="ja-JP" sz="1400" dirty="0">
              <a:solidFill>
                <a:schemeClr val="tx1"/>
              </a:solidFill>
              <a:latin typeface="+mn-ea"/>
              <a:cs typeface="ＭＳ Ｐゴシック" pitchFamily="50" charset="-128"/>
            </a:endParaRPr>
          </a:p>
        </p:txBody>
      </p:sp>
      <p:sp>
        <p:nvSpPr>
          <p:cNvPr id="1528" name="テキスト ボックス 10"/>
          <p:cNvSpPr txBox="1"/>
          <p:nvPr/>
        </p:nvSpPr>
        <p:spPr>
          <a:xfrm>
            <a:off x="158474" y="2392499"/>
            <a:ext cx="8852453" cy="737771"/>
          </a:xfrm>
          <a:prstGeom prst="rect">
            <a:avLst/>
          </a:prstGeom>
          <a:solidFill>
            <a:schemeClr val="accent3">
              <a:lumMod val="20000"/>
              <a:lumOff val="80000"/>
            </a:schemeClr>
          </a:solidFill>
          <a:ln>
            <a:solidFill>
              <a:schemeClr val="tx1"/>
            </a:solidFill>
          </a:ln>
        </p:spPr>
        <p:txBody>
          <a:bodyPr wrap="square" rtlCol="0">
            <a:spAutoFit/>
          </a:bodyPr>
          <a:lstStyle/>
          <a:p>
            <a:endParaRPr lang="en-US" altLang="ja-JP" sz="1400" dirty="0"/>
          </a:p>
          <a:p>
            <a:pPr marL="180000" indent="-216000"/>
            <a:r>
              <a:rPr lang="ja-JP" altLang="en-US" sz="1400" dirty="0">
                <a:latin typeface="+mn-ea"/>
                <a:cs typeface="ＭＳ Ｐゴシック" pitchFamily="50" charset="-128"/>
              </a:rPr>
              <a:t>○　施行の際に加工食品の製造所又は加工所で製造過程にある加工食品（長期醸造の酒類、果実酢等）については、</a:t>
            </a:r>
            <a:endParaRPr lang="en-US" altLang="ja-JP" sz="1400" dirty="0">
              <a:latin typeface="+mn-ea"/>
              <a:cs typeface="ＭＳ Ｐゴシック" pitchFamily="50" charset="-128"/>
            </a:endParaRPr>
          </a:p>
          <a:p>
            <a:pPr marL="180000" indent="-216000"/>
            <a:r>
              <a:rPr lang="ja-JP" altLang="en-US" sz="1400" dirty="0">
                <a:latin typeface="+mn-ea"/>
                <a:cs typeface="ＭＳ Ｐゴシック" pitchFamily="50" charset="-128"/>
              </a:rPr>
              <a:t>　令和４年４月１日以降も表示を要しない。</a:t>
            </a:r>
            <a:endParaRPr lang="en-US" altLang="ja-JP" sz="1400" dirty="0">
              <a:latin typeface="+mn-ea"/>
              <a:cs typeface="ＭＳ Ｐゴシック" pitchFamily="50" charset="-128"/>
            </a:endParaRPr>
          </a:p>
        </p:txBody>
      </p:sp>
      <p:sp>
        <p:nvSpPr>
          <p:cNvPr id="1529" name="角丸四角形 15"/>
          <p:cNvSpPr/>
          <p:nvPr/>
        </p:nvSpPr>
        <p:spPr>
          <a:xfrm>
            <a:off x="304800" y="2086592"/>
            <a:ext cx="30607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経過措置期間</a:t>
            </a:r>
            <a:r>
              <a:rPr lang="ja-JP" altLang="en-US" sz="1400" dirty="0">
                <a:solidFill>
                  <a:schemeClr val="tx1"/>
                </a:solidFill>
                <a:latin typeface="+mn-ea"/>
                <a:cs typeface="ＭＳ Ｐゴシック" pitchFamily="50" charset="-128"/>
              </a:rPr>
              <a:t>［</a:t>
            </a:r>
            <a:r>
              <a:rPr lang="ja-JP" altLang="en-US" sz="1400" dirty="0">
                <a:solidFill>
                  <a:schemeClr val="tx1"/>
                </a:solidFill>
                <a:latin typeface="+mn-ea"/>
              </a:rPr>
              <a:t>基準附則第３条 </a:t>
            </a:r>
            <a:r>
              <a:rPr lang="ja-JP" altLang="en-US" sz="1400" dirty="0">
                <a:solidFill>
                  <a:schemeClr val="tx1"/>
                </a:solidFill>
                <a:latin typeface="+mn-ea"/>
                <a:cs typeface="ＭＳ Ｐゴシック" pitchFamily="50" charset="-128"/>
              </a:rPr>
              <a:t>］</a:t>
            </a:r>
            <a:endParaRPr lang="en-US" altLang="ja-JP" sz="1400" dirty="0">
              <a:solidFill>
                <a:schemeClr val="tx1"/>
              </a:solidFill>
              <a:latin typeface="+mn-ea"/>
              <a:cs typeface="ＭＳ Ｐゴシック" pitchFamily="50" charset="-128"/>
            </a:endParaRPr>
          </a:p>
        </p:txBody>
      </p:sp>
    </p:spTree>
    <p:extLst>
      <p:ext uri="{BB962C8B-B14F-4D97-AF65-F5344CB8AC3E}">
        <p14:creationId xmlns:p14="http://schemas.microsoft.com/office/powerpoint/2010/main" val="2139117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テキスト ボックス 5"/>
          <p:cNvSpPr txBox="1"/>
          <p:nvPr/>
        </p:nvSpPr>
        <p:spPr>
          <a:xfrm>
            <a:off x="117613" y="810860"/>
            <a:ext cx="8924787" cy="4913273"/>
          </a:xfrm>
          <a:prstGeom prst="rect">
            <a:avLst/>
          </a:prstGeom>
          <a:noFill/>
          <a:ln w="12700">
            <a:solidFill>
              <a:schemeClr val="tx1"/>
            </a:solidFill>
          </a:ln>
        </p:spPr>
        <p:txBody>
          <a:bodyPr wrap="square" rtlCol="0">
            <a:spAutoFit/>
          </a:bodyPr>
          <a:lstStyle/>
          <a:p>
            <a:pPr>
              <a:lnSpc>
                <a:spcPts val="2500"/>
              </a:lnSpc>
            </a:pPr>
            <a:r>
              <a:rPr lang="ja-JP" altLang="en-US" sz="1600" dirty="0">
                <a:latin typeface="+mn-ea"/>
              </a:rPr>
              <a:t>　</a:t>
            </a:r>
            <a:endParaRPr lang="en-US" altLang="ja-JP" sz="1600" dirty="0">
              <a:latin typeface="+mn-ea"/>
            </a:endParaRPr>
          </a:p>
          <a:p>
            <a:pPr>
              <a:lnSpc>
                <a:spcPts val="2500"/>
              </a:lnSpc>
            </a:pPr>
            <a:r>
              <a:rPr lang="ja-JP" altLang="en-US" sz="1600" dirty="0">
                <a:latin typeface="+mn-ea"/>
              </a:rPr>
              <a:t>　</a:t>
            </a:r>
            <a:endParaRPr lang="en-US" altLang="ja-JP" sz="1600" dirty="0">
              <a:latin typeface="+mn-ea"/>
            </a:endParaRPr>
          </a:p>
          <a:p>
            <a:pPr marL="288000" indent="-144000">
              <a:lnSpc>
                <a:spcPts val="2500"/>
              </a:lnSpc>
            </a:pPr>
            <a:r>
              <a:rPr lang="ja-JP" altLang="en-US" sz="1600" dirty="0">
                <a:latin typeface="+mn-ea"/>
              </a:rPr>
              <a:t>①　改正前の別表第</a:t>
            </a:r>
            <a:r>
              <a:rPr lang="en-US" altLang="ja-JP" sz="1600" dirty="0">
                <a:latin typeface="+mn-ea"/>
              </a:rPr>
              <a:t>15</a:t>
            </a:r>
            <a:r>
              <a:rPr lang="ja-JP" altLang="en-US" sz="1600" dirty="0">
                <a:latin typeface="+mn-ea"/>
              </a:rPr>
              <a:t>の１から</a:t>
            </a:r>
            <a:r>
              <a:rPr lang="en-US" altLang="ja-JP" sz="1600" dirty="0">
                <a:latin typeface="+mn-ea"/>
              </a:rPr>
              <a:t>22</a:t>
            </a:r>
            <a:r>
              <a:rPr lang="ja-JP" altLang="en-US" sz="1600" dirty="0" err="1">
                <a:latin typeface="+mn-ea"/>
              </a:rPr>
              <a:t>までに</a:t>
            </a:r>
            <a:r>
              <a:rPr lang="ja-JP" altLang="en-US" sz="1600" dirty="0">
                <a:latin typeface="+mn-ea"/>
              </a:rPr>
              <a:t>掲げる加工食品（例：牛豚合挽肉）にあっては、製品</a:t>
            </a:r>
            <a:r>
              <a:rPr lang="ja-JP" altLang="ja-JP" sz="1600" dirty="0">
                <a:latin typeface="+mn-ea"/>
              </a:rPr>
              <a:t>に占める重量の割合が</a:t>
            </a:r>
            <a:r>
              <a:rPr lang="en-US" altLang="ja-JP" sz="1600" dirty="0">
                <a:latin typeface="+mn-ea"/>
              </a:rPr>
              <a:t>50</a:t>
            </a:r>
            <a:r>
              <a:rPr lang="ja-JP" altLang="ja-JP" sz="1600" dirty="0">
                <a:latin typeface="+mn-ea"/>
              </a:rPr>
              <a:t>％以上である</a:t>
            </a:r>
            <a:r>
              <a:rPr lang="ja-JP" altLang="en-US" sz="1600" dirty="0">
                <a:latin typeface="+mn-ea"/>
              </a:rPr>
              <a:t>原材料</a:t>
            </a:r>
            <a:endParaRPr lang="en-US" altLang="ja-JP" sz="1600" dirty="0">
              <a:latin typeface="+mn-ea"/>
            </a:endParaRPr>
          </a:p>
          <a:p>
            <a:pPr marL="288000" indent="-144000">
              <a:lnSpc>
                <a:spcPts val="2500"/>
              </a:lnSpc>
            </a:pPr>
            <a:r>
              <a:rPr lang="ja-JP" altLang="en-US" sz="1600" dirty="0">
                <a:latin typeface="+mn-ea"/>
              </a:rPr>
              <a:t>②　改正前の別表第</a:t>
            </a:r>
            <a:r>
              <a:rPr lang="en-US" altLang="ja-JP" sz="1600" dirty="0">
                <a:latin typeface="+mn-ea"/>
              </a:rPr>
              <a:t>15</a:t>
            </a:r>
            <a:r>
              <a:rPr lang="ja-JP" altLang="en-US" sz="1600" dirty="0">
                <a:latin typeface="+mn-ea"/>
              </a:rPr>
              <a:t>の</a:t>
            </a:r>
            <a:r>
              <a:rPr lang="en-US" altLang="ja-JP" sz="1600" dirty="0">
                <a:latin typeface="+mn-ea"/>
              </a:rPr>
              <a:t>23</a:t>
            </a:r>
            <a:r>
              <a:rPr lang="ja-JP" altLang="en-US" sz="1600" dirty="0">
                <a:latin typeface="+mn-ea"/>
              </a:rPr>
              <a:t>から</a:t>
            </a:r>
            <a:r>
              <a:rPr lang="en-US" altLang="ja-JP" sz="1600" dirty="0">
                <a:latin typeface="+mn-ea"/>
              </a:rPr>
              <a:t>26</a:t>
            </a:r>
            <a:r>
              <a:rPr lang="ja-JP" altLang="en-US" sz="1600" dirty="0" err="1">
                <a:latin typeface="+mn-ea"/>
              </a:rPr>
              <a:t>までに</a:t>
            </a:r>
            <a:r>
              <a:rPr lang="ja-JP" altLang="en-US" sz="1600" dirty="0">
                <a:latin typeface="+mn-ea"/>
              </a:rPr>
              <a:t>掲げる加工食品（例：農産物漬物）にあっては、原産地表示対象の原材料</a:t>
            </a:r>
            <a:endParaRPr lang="en-US" altLang="ja-JP" sz="1600" dirty="0">
              <a:latin typeface="+mn-ea"/>
            </a:endParaRPr>
          </a:p>
          <a:p>
            <a:pPr>
              <a:lnSpc>
                <a:spcPts val="2500"/>
              </a:lnSpc>
            </a:pPr>
            <a:r>
              <a:rPr lang="ja-JP" altLang="en-US" sz="1600" dirty="0">
                <a:latin typeface="+mn-ea"/>
              </a:rPr>
              <a:t>（注）　①及び②のいずれも輸入品となる加工食品を除く。</a:t>
            </a:r>
            <a:endParaRPr lang="en-US" altLang="ja-JP" sz="1600" dirty="0">
              <a:latin typeface="+mn-ea"/>
            </a:endParaRPr>
          </a:p>
          <a:p>
            <a:pPr marL="72000" indent="144000">
              <a:lnSpc>
                <a:spcPts val="2500"/>
              </a:lnSpc>
            </a:pPr>
            <a:endParaRPr lang="en-US" altLang="ja-JP" sz="1600" dirty="0">
              <a:latin typeface="+mn-ea"/>
            </a:endParaRPr>
          </a:p>
          <a:p>
            <a:pPr marL="144000" indent="72000">
              <a:lnSpc>
                <a:spcPts val="2500"/>
              </a:lnSpc>
              <a:spcBef>
                <a:spcPts val="1200"/>
              </a:spcBef>
            </a:pPr>
            <a:r>
              <a:rPr lang="ja-JP" altLang="en-US" sz="1600" dirty="0">
                <a:latin typeface="+mn-ea"/>
              </a:rPr>
              <a:t> 表示対象となる原材料が国産品である場合は「国産である旨」を、輸入品である場合は「原産国名」を表示する。</a:t>
            </a:r>
            <a:endParaRPr lang="en-US" altLang="ja-JP" sz="1600" dirty="0">
              <a:latin typeface="+mn-ea"/>
            </a:endParaRPr>
          </a:p>
          <a:p>
            <a:pPr>
              <a:spcBef>
                <a:spcPts val="1800"/>
              </a:spcBef>
            </a:pPr>
            <a:endParaRPr lang="en-US" altLang="ja-JP" sz="1600" dirty="0">
              <a:latin typeface="+mn-ea"/>
            </a:endParaRPr>
          </a:p>
          <a:p>
            <a:pPr marL="288000" indent="-288000"/>
            <a:r>
              <a:rPr lang="ja-JP" altLang="en-US" sz="1600" dirty="0">
                <a:latin typeface="+mn-ea"/>
              </a:rPr>
              <a:t>　①　表示する原産地が２以上ある場合には、製品に占める重量の割合の高いものから順に国名を表示する。　</a:t>
            </a:r>
            <a:endParaRPr lang="en-US" altLang="ja-JP" sz="1600" dirty="0">
              <a:latin typeface="+mn-ea"/>
            </a:endParaRPr>
          </a:p>
          <a:p>
            <a:pPr marL="288000" indent="-288000"/>
            <a:r>
              <a:rPr lang="ja-JP" altLang="en-US" sz="1600" dirty="0">
                <a:latin typeface="+mn-ea"/>
              </a:rPr>
              <a:t>　②　表示する原産地が３以上ある場合には、製品に占める重量の割合の高いものから順に２以上を表示し、その他の原産地を「その他」と表示することができる。　</a:t>
            </a:r>
            <a:endParaRPr lang="ja-JP" altLang="ja-JP" sz="1600" strike="sngStrike" dirty="0">
              <a:latin typeface="+mn-ea"/>
            </a:endParaRPr>
          </a:p>
        </p:txBody>
      </p:sp>
      <p:sp>
        <p:nvSpPr>
          <p:cNvPr id="1131" name="角丸四角形 7"/>
          <p:cNvSpPr/>
          <p:nvPr/>
        </p:nvSpPr>
        <p:spPr>
          <a:xfrm>
            <a:off x="165100" y="635000"/>
            <a:ext cx="4826000" cy="4826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一定の要件を満たす加工食品を対象に国別重量順で表示（改正前の</a:t>
            </a:r>
            <a:r>
              <a:rPr lang="ja-JP" altLang="en-US" sz="1400" b="1" dirty="0">
                <a:solidFill>
                  <a:schemeClr val="tx1"/>
                </a:solidFill>
                <a:latin typeface="+mn-ea"/>
              </a:rPr>
              <a:t>食品表示基準第３条第２項参照）</a:t>
            </a:r>
            <a:endParaRPr kumimoji="1" lang="ja-JP" altLang="en-US" sz="1400" b="1" dirty="0">
              <a:solidFill>
                <a:schemeClr val="tx1"/>
              </a:solidFill>
            </a:endParaRPr>
          </a:p>
        </p:txBody>
      </p:sp>
      <p:grpSp>
        <p:nvGrpSpPr>
          <p:cNvPr id="1132" name="グループ化 21"/>
          <p:cNvGrpSpPr/>
          <p:nvPr/>
        </p:nvGrpSpPr>
        <p:grpSpPr>
          <a:xfrm>
            <a:off x="0" y="-50800"/>
            <a:ext cx="9144000" cy="548500"/>
            <a:chOff x="381000" y="135500"/>
            <a:chExt cx="9144000" cy="548500"/>
          </a:xfrm>
        </p:grpSpPr>
        <p:grpSp>
          <p:nvGrpSpPr>
            <p:cNvPr id="1133" name="グループ化 22"/>
            <p:cNvGrpSpPr/>
            <p:nvPr/>
          </p:nvGrpSpPr>
          <p:grpSpPr>
            <a:xfrm>
              <a:off x="381000" y="612000"/>
              <a:ext cx="9144000" cy="72000"/>
              <a:chOff x="0" y="288000"/>
              <a:chExt cx="9144000" cy="72000"/>
            </a:xfrm>
          </p:grpSpPr>
          <p:cxnSp>
            <p:nvCxnSpPr>
              <p:cNvPr id="1134" name="直線コネクタ 2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135" name="直線コネクタ 25"/>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136" name="直線コネクタ 26"/>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137" name="正方形/長方形 2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改正前の原料原産地表示制度の概要</a:t>
              </a:r>
            </a:p>
          </p:txBody>
        </p:sp>
      </p:grpSp>
      <p:sp>
        <p:nvSpPr>
          <p:cNvPr id="1138" name="正方形/長方形 10"/>
          <p:cNvSpPr/>
          <p:nvPr/>
        </p:nvSpPr>
        <p:spPr>
          <a:xfrm>
            <a:off x="152400" y="1181995"/>
            <a:ext cx="1332000" cy="317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１　対象原料</a:t>
            </a:r>
          </a:p>
        </p:txBody>
      </p:sp>
      <p:sp>
        <p:nvSpPr>
          <p:cNvPr id="1139" name="正方形/長方形 11"/>
          <p:cNvSpPr/>
          <p:nvPr/>
        </p:nvSpPr>
        <p:spPr>
          <a:xfrm>
            <a:off x="152400" y="4309789"/>
            <a:ext cx="1332000" cy="317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３　表示方法</a:t>
            </a:r>
          </a:p>
        </p:txBody>
      </p:sp>
      <p:sp>
        <p:nvSpPr>
          <p:cNvPr id="1140" name="正方形/長方形 12"/>
          <p:cNvSpPr/>
          <p:nvPr/>
        </p:nvSpPr>
        <p:spPr>
          <a:xfrm>
            <a:off x="152400" y="3239215"/>
            <a:ext cx="1332000" cy="317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２　表示内容</a:t>
            </a:r>
          </a:p>
        </p:txBody>
      </p:sp>
    </p:spTree>
    <p:extLst>
      <p:ext uri="{BB962C8B-B14F-4D97-AF65-F5344CB8AC3E}">
        <p14:creationId xmlns:p14="http://schemas.microsoft.com/office/powerpoint/2010/main" val="4181097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テキスト ボックス 8"/>
          <p:cNvSpPr txBox="1"/>
          <p:nvPr/>
        </p:nvSpPr>
        <p:spPr>
          <a:xfrm>
            <a:off x="4699001" y="804999"/>
            <a:ext cx="4229099" cy="4861977"/>
          </a:xfrm>
          <a:prstGeom prst="rect">
            <a:avLst/>
          </a:prstGeom>
          <a:noFill/>
          <a:ln>
            <a:solidFill>
              <a:schemeClr val="tx1"/>
            </a:solidFill>
          </a:ln>
        </p:spPr>
        <p:txBody>
          <a:bodyPr wrap="square" rtlCol="0">
            <a:spAutoFit/>
          </a:bodyPr>
          <a:lstStyle/>
          <a:p>
            <a:r>
              <a:rPr lang="ja-JP" altLang="en-US" sz="1000" dirty="0">
                <a:latin typeface="+mn-ea"/>
              </a:rPr>
              <a:t>　表示例</a:t>
            </a:r>
            <a:endParaRPr lang="en-US" altLang="ja-JP" sz="1000" dirty="0">
              <a:latin typeface="+mn-ea"/>
            </a:endParaRPr>
          </a:p>
          <a:p>
            <a:endParaRPr kumimoji="1" lang="en-US" altLang="ja-JP" sz="1000" dirty="0">
              <a:latin typeface="+mn-ea"/>
            </a:endParaRPr>
          </a:p>
          <a:p>
            <a:endParaRPr kumimoji="1" lang="en-US" altLang="ja-JP" sz="1000" dirty="0">
              <a:latin typeface="+mn-ea"/>
            </a:endParaRPr>
          </a:p>
          <a:p>
            <a:endParaRPr kumimoji="1"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a:p>
            <a:endParaRPr lang="en-US" altLang="ja-JP" sz="1000" dirty="0">
              <a:latin typeface="+mn-ea"/>
            </a:endParaRPr>
          </a:p>
          <a:p>
            <a:endParaRPr kumimoji="1" lang="en-US" altLang="ja-JP" sz="1000" dirty="0">
              <a:latin typeface="+mn-ea"/>
            </a:endParaRPr>
          </a:p>
        </p:txBody>
      </p:sp>
      <p:sp>
        <p:nvSpPr>
          <p:cNvPr id="1147" name="Text Box 5"/>
          <p:cNvSpPr txBox="1">
            <a:spLocks noChangeArrowheads="1"/>
          </p:cNvSpPr>
          <p:nvPr/>
        </p:nvSpPr>
        <p:spPr>
          <a:xfrm>
            <a:off x="4869201" y="1315217"/>
            <a:ext cx="3843358" cy="399207"/>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mn-ea"/>
                <a:ea typeface="+mn-ea"/>
              </a:rPr>
              <a:t>名　　　称　牛豚合挽肉</a:t>
            </a:r>
            <a:endParaRPr lang="en-US" altLang="ja-JP" sz="1000" strike="sngStrike" dirty="0">
              <a:latin typeface="+mn-ea"/>
              <a:ea typeface="+mn-ea"/>
            </a:endParaRPr>
          </a:p>
          <a:p>
            <a:pPr marL="630238" indent="-630238" eaLnBrk="1" hangingPunct="1">
              <a:buClr>
                <a:schemeClr val="folHlink"/>
              </a:buClr>
            </a:pPr>
            <a:r>
              <a:rPr lang="ja-JP" altLang="en-US" sz="1000" dirty="0">
                <a:latin typeface="+mn-ea"/>
                <a:ea typeface="+mn-ea"/>
              </a:rPr>
              <a:t>原材料名　牛肉</a:t>
            </a:r>
            <a:r>
              <a:rPr lang="ja-JP" altLang="en-US" sz="1000" dirty="0">
                <a:solidFill>
                  <a:srgbClr val="FF0000"/>
                </a:solidFill>
                <a:latin typeface="+mn-ea"/>
                <a:ea typeface="+mn-ea"/>
              </a:rPr>
              <a:t>（</a:t>
            </a:r>
            <a:r>
              <a:rPr lang="ja-JP" altLang="en-US" sz="1000" dirty="0">
                <a:solidFill>
                  <a:srgbClr val="FF0000"/>
                </a:solidFill>
                <a:latin typeface="+mn-ea"/>
              </a:rPr>
              <a:t>国産）</a:t>
            </a:r>
            <a:r>
              <a:rPr lang="ja-JP" altLang="en-US" sz="1000" dirty="0">
                <a:latin typeface="+mn-ea"/>
                <a:ea typeface="+mn-ea"/>
              </a:rPr>
              <a:t>、豚肉</a:t>
            </a:r>
            <a:endParaRPr lang="en-US" altLang="ja-JP" sz="1000" strike="sngStrike" dirty="0">
              <a:latin typeface="+mn-ea"/>
              <a:ea typeface="+mn-ea"/>
            </a:endParaRPr>
          </a:p>
        </p:txBody>
      </p:sp>
      <p:sp>
        <p:nvSpPr>
          <p:cNvPr id="1148" name="テキスト ボックス 11"/>
          <p:cNvSpPr txBox="1"/>
          <p:nvPr/>
        </p:nvSpPr>
        <p:spPr>
          <a:xfrm>
            <a:off x="4764733" y="1106312"/>
            <a:ext cx="2823453" cy="245328"/>
          </a:xfrm>
          <a:prstGeom prst="rect">
            <a:avLst/>
          </a:prstGeom>
          <a:noFill/>
        </p:spPr>
        <p:txBody>
          <a:bodyPr wrap="square" rtlCol="0">
            <a:spAutoFit/>
          </a:bodyPr>
          <a:lstStyle/>
          <a:p>
            <a:pPr marL="108000" indent="-457200"/>
            <a:r>
              <a:rPr lang="ja-JP" altLang="en-US" sz="1000" dirty="0"/>
              <a:t>（表示例１）原産地が１か国の場合</a:t>
            </a:r>
          </a:p>
        </p:txBody>
      </p:sp>
      <p:sp>
        <p:nvSpPr>
          <p:cNvPr id="1149" name="テキスト ボックス 14"/>
          <p:cNvSpPr txBox="1"/>
          <p:nvPr/>
        </p:nvSpPr>
        <p:spPr>
          <a:xfrm>
            <a:off x="4764733" y="2192873"/>
            <a:ext cx="4100224" cy="245328"/>
          </a:xfrm>
          <a:prstGeom prst="rect">
            <a:avLst/>
          </a:prstGeom>
          <a:noFill/>
        </p:spPr>
        <p:txBody>
          <a:bodyPr wrap="square" rtlCol="0">
            <a:spAutoFit/>
          </a:bodyPr>
          <a:lstStyle/>
          <a:p>
            <a:pPr marL="108000" indent="-457200"/>
            <a:r>
              <a:rPr lang="ja-JP" altLang="en-US" sz="1000" dirty="0"/>
              <a:t>（表示例２）原産地が２か国の場合</a:t>
            </a:r>
          </a:p>
        </p:txBody>
      </p:sp>
      <p:sp>
        <p:nvSpPr>
          <p:cNvPr id="1150" name="Text Box 5"/>
          <p:cNvSpPr txBox="1">
            <a:spLocks noChangeArrowheads="1"/>
          </p:cNvSpPr>
          <p:nvPr/>
        </p:nvSpPr>
        <p:spPr>
          <a:xfrm>
            <a:off x="4869201" y="2406601"/>
            <a:ext cx="3843358" cy="399207"/>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pPr>
            <a:r>
              <a:rPr lang="ja-JP" altLang="en-US" sz="1000" dirty="0">
                <a:latin typeface="+mn-ea"/>
                <a:ea typeface="+mn-ea"/>
              </a:rPr>
              <a:t>名    　称　</a:t>
            </a:r>
            <a:r>
              <a:rPr lang="ja-JP" altLang="en-US" sz="1000" dirty="0">
                <a:latin typeface="+mn-ea"/>
              </a:rPr>
              <a:t>牛豚合挽肉</a:t>
            </a:r>
            <a:endParaRPr lang="en-US" altLang="ja-JP" sz="1000" strike="sngStrike" dirty="0">
              <a:latin typeface="+mn-ea"/>
            </a:endParaRPr>
          </a:p>
          <a:p>
            <a:pPr marL="534933" indent="-534933" eaLnBrk="1" hangingPunct="1">
              <a:buClr>
                <a:schemeClr val="folHlink"/>
              </a:buClr>
            </a:pPr>
            <a:r>
              <a:rPr lang="ja-JP" altLang="en-US" sz="1000" dirty="0">
                <a:latin typeface="+mn-ea"/>
                <a:ea typeface="+mn-ea"/>
              </a:rPr>
              <a:t>原材料名</a:t>
            </a:r>
            <a:r>
              <a:rPr lang="ja-JP" altLang="en-US" sz="1000" dirty="0">
                <a:solidFill>
                  <a:srgbClr val="FF0000"/>
                </a:solidFill>
                <a:latin typeface="+mn-ea"/>
                <a:ea typeface="+mn-ea"/>
              </a:rPr>
              <a:t>　</a:t>
            </a:r>
            <a:r>
              <a:rPr lang="ja-JP" altLang="en-US" sz="1000" dirty="0">
                <a:latin typeface="+mn-ea"/>
                <a:ea typeface="+mn-ea"/>
              </a:rPr>
              <a:t>牛肉</a:t>
            </a:r>
            <a:r>
              <a:rPr lang="ja-JP" altLang="en-US" sz="1000" dirty="0">
                <a:solidFill>
                  <a:srgbClr val="FF0000"/>
                </a:solidFill>
                <a:latin typeface="+mn-ea"/>
                <a:ea typeface="+mn-ea"/>
              </a:rPr>
              <a:t>（アメリカ産、オーストラリア産）</a:t>
            </a:r>
            <a:r>
              <a:rPr lang="ja-JP" altLang="en-US" sz="1000" dirty="0">
                <a:latin typeface="+mn-ea"/>
                <a:ea typeface="+mn-ea"/>
              </a:rPr>
              <a:t>、豚肉</a:t>
            </a:r>
            <a:endParaRPr lang="ja-JP" altLang="en-US" sz="1000" strike="sngStrike" dirty="0">
              <a:latin typeface="+mn-ea"/>
              <a:ea typeface="+mn-ea"/>
            </a:endParaRPr>
          </a:p>
        </p:txBody>
      </p:sp>
      <p:sp>
        <p:nvSpPr>
          <p:cNvPr id="1151" name="テキスト ボックス 12"/>
          <p:cNvSpPr txBox="1"/>
          <p:nvPr/>
        </p:nvSpPr>
        <p:spPr>
          <a:xfrm>
            <a:off x="4764733" y="3322994"/>
            <a:ext cx="3206580" cy="245328"/>
          </a:xfrm>
          <a:prstGeom prst="rect">
            <a:avLst/>
          </a:prstGeom>
          <a:noFill/>
        </p:spPr>
        <p:txBody>
          <a:bodyPr wrap="square" rtlCol="0">
            <a:spAutoFit/>
          </a:bodyPr>
          <a:lstStyle/>
          <a:p>
            <a:pPr marL="108000" indent="-457200"/>
            <a:r>
              <a:rPr lang="ja-JP" altLang="en-US" sz="1000" dirty="0"/>
              <a:t>（表示例３） 原産地が３か国以上の場合</a:t>
            </a:r>
          </a:p>
        </p:txBody>
      </p:sp>
      <p:sp>
        <p:nvSpPr>
          <p:cNvPr id="1152" name="Text Box 5"/>
          <p:cNvSpPr txBox="1">
            <a:spLocks noChangeArrowheads="1"/>
          </p:cNvSpPr>
          <p:nvPr/>
        </p:nvSpPr>
        <p:spPr>
          <a:xfrm>
            <a:off x="4869201" y="3536901"/>
            <a:ext cx="3843358" cy="399207"/>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pPr>
            <a:r>
              <a:rPr lang="ja-JP" altLang="en-US" sz="1000" dirty="0">
                <a:latin typeface="+mn-ea"/>
                <a:ea typeface="+mn-ea"/>
              </a:rPr>
              <a:t>名　　　称　</a:t>
            </a:r>
            <a:r>
              <a:rPr lang="ja-JP" altLang="en-US" sz="1000" dirty="0">
                <a:latin typeface="+mn-ea"/>
              </a:rPr>
              <a:t>牛豚合挽肉</a:t>
            </a:r>
            <a:endParaRPr lang="en-US" altLang="ja-JP" sz="1000" strike="sngStrike" dirty="0">
              <a:latin typeface="+mn-ea"/>
            </a:endParaRPr>
          </a:p>
          <a:p>
            <a:pPr marL="534933" indent="-534933" eaLnBrk="1" hangingPunct="1">
              <a:buClr>
                <a:schemeClr val="folHlink"/>
              </a:buClr>
            </a:pPr>
            <a:r>
              <a:rPr lang="ja-JP" altLang="en-US" sz="1000" dirty="0">
                <a:latin typeface="+mn-ea"/>
                <a:ea typeface="+mn-ea"/>
              </a:rPr>
              <a:t>原材料名</a:t>
            </a:r>
            <a:r>
              <a:rPr lang="ja-JP" altLang="en-US" sz="1000" dirty="0">
                <a:solidFill>
                  <a:srgbClr val="FF0000"/>
                </a:solidFill>
                <a:latin typeface="+mn-ea"/>
                <a:ea typeface="+mn-ea"/>
              </a:rPr>
              <a:t>　</a:t>
            </a:r>
            <a:r>
              <a:rPr lang="ja-JP" altLang="en-US" sz="1000" dirty="0">
                <a:latin typeface="+mn-ea"/>
                <a:ea typeface="+mn-ea"/>
              </a:rPr>
              <a:t>牛肉</a:t>
            </a:r>
            <a:r>
              <a:rPr lang="ja-JP" altLang="en-US" sz="1000" dirty="0">
                <a:solidFill>
                  <a:srgbClr val="FF0000"/>
                </a:solidFill>
                <a:latin typeface="+mn-ea"/>
              </a:rPr>
              <a:t>（アメリカ産、オーストラリア産、その他） </a:t>
            </a:r>
            <a:r>
              <a:rPr lang="ja-JP" altLang="en-US" sz="1000" dirty="0">
                <a:latin typeface="+mn-ea"/>
                <a:ea typeface="+mn-ea"/>
              </a:rPr>
              <a:t>、豚肉</a:t>
            </a:r>
            <a:endParaRPr lang="en-US" altLang="ja-JP" sz="1000" strike="sngStrike" dirty="0">
              <a:latin typeface="+mn-ea"/>
              <a:ea typeface="+mn-ea"/>
            </a:endParaRPr>
          </a:p>
        </p:txBody>
      </p:sp>
      <p:sp>
        <p:nvSpPr>
          <p:cNvPr id="1153" name="テキスト ボックス 20"/>
          <p:cNvSpPr txBox="1"/>
          <p:nvPr/>
        </p:nvSpPr>
        <p:spPr>
          <a:xfrm>
            <a:off x="191576" y="818039"/>
            <a:ext cx="4330699" cy="4861977"/>
          </a:xfrm>
          <a:prstGeom prst="rect">
            <a:avLst/>
          </a:prstGeom>
          <a:noFill/>
          <a:ln>
            <a:solidFill>
              <a:schemeClr val="tx1"/>
            </a:solidFill>
          </a:ln>
        </p:spPr>
        <p:txBody>
          <a:bodyPr wrap="square" rtlCol="0">
            <a:spAutoFit/>
          </a:bodyPr>
          <a:lstStyle/>
          <a:p>
            <a:pPr>
              <a:defRPr/>
            </a:pPr>
            <a:r>
              <a:rPr lang="ja-JP" altLang="en-US" sz="1000" dirty="0">
                <a:latin typeface="ＭＳ Ｐゴシック" pitchFamily="50" charset="-128"/>
              </a:rPr>
              <a:t>対象品目（別表第</a:t>
            </a:r>
            <a:r>
              <a:rPr lang="en-US" altLang="ja-JP" sz="1000" dirty="0">
                <a:latin typeface="ＭＳ Ｐゴシック" pitchFamily="50" charset="-128"/>
              </a:rPr>
              <a:t>15</a:t>
            </a:r>
            <a:r>
              <a:rPr lang="ja-JP" altLang="en-US" sz="1000" dirty="0">
                <a:latin typeface="ＭＳ Ｐゴシック" pitchFamily="50" charset="-128"/>
              </a:rPr>
              <a:t>）</a:t>
            </a:r>
            <a:endParaRPr lang="en-US" altLang="ja-JP" sz="1000" dirty="0">
              <a:latin typeface="ＭＳ Ｐゴシック" pitchFamily="50" charset="-128"/>
            </a:endParaRPr>
          </a:p>
          <a:p>
            <a:pPr>
              <a:defRPr/>
            </a:pPr>
            <a:endParaRPr lang="en-US" altLang="ja-JP" sz="1000" dirty="0">
              <a:latin typeface="ＭＳ Ｐゴシック" pitchFamily="50" charset="-128"/>
            </a:endParaRPr>
          </a:p>
          <a:p>
            <a:pPr>
              <a:defRPr/>
            </a:pPr>
            <a:r>
              <a:rPr lang="ja-JP" altLang="en-US" sz="1000" dirty="0">
                <a:latin typeface="ＭＳ Ｐゴシック" pitchFamily="50" charset="-128"/>
              </a:rPr>
              <a:t>１　乾燥きのこ類、乾燥野菜及び乾燥果実</a:t>
            </a:r>
          </a:p>
          <a:p>
            <a:pPr>
              <a:defRPr/>
            </a:pPr>
            <a:r>
              <a:rPr lang="ja-JP" altLang="en-US" sz="1000" dirty="0">
                <a:latin typeface="ＭＳ Ｐゴシック" pitchFamily="50" charset="-128"/>
              </a:rPr>
              <a:t>２　塩蔵したきのこ類、塩蔵野菜及び塩蔵果実</a:t>
            </a:r>
          </a:p>
          <a:p>
            <a:pPr marL="216000" indent="-457200">
              <a:defRPr/>
            </a:pPr>
            <a:r>
              <a:rPr lang="ja-JP" altLang="en-US" sz="1000" dirty="0">
                <a:latin typeface="ＭＳ Ｐゴシック" pitchFamily="50" charset="-128"/>
              </a:rPr>
              <a:t>３　ゆで、又は蒸したきのこ類、野菜及び豆類並びに</a:t>
            </a:r>
            <a:r>
              <a:rPr lang="ja-JP" altLang="en-US" sz="1000" dirty="0" err="1">
                <a:latin typeface="ＭＳ Ｐゴシック" pitchFamily="50" charset="-128"/>
              </a:rPr>
              <a:t>あん</a:t>
            </a:r>
            <a:endParaRPr lang="en-US" altLang="ja-JP" sz="1000" dirty="0">
              <a:latin typeface="ＭＳ Ｐゴシック" pitchFamily="50" charset="-128"/>
            </a:endParaRPr>
          </a:p>
          <a:p>
            <a:pPr marL="180000" indent="-180000">
              <a:defRPr/>
            </a:pPr>
            <a:r>
              <a:rPr lang="ja-JP" altLang="en-US" sz="1000" dirty="0">
                <a:latin typeface="ＭＳ Ｐゴシック" pitchFamily="50" charset="-128"/>
              </a:rPr>
              <a:t>４　異種混合したカット野菜、異種混合したカット果実その他野菜、果実及びきのこ類を異種混合したもの</a:t>
            </a:r>
            <a:endParaRPr lang="en-US" altLang="ja-JP" sz="1000" dirty="0">
              <a:latin typeface="ＭＳ Ｐゴシック" pitchFamily="50" charset="-128"/>
            </a:endParaRPr>
          </a:p>
          <a:p>
            <a:pPr marL="216000" indent="-457200">
              <a:defRPr/>
            </a:pPr>
            <a:r>
              <a:rPr lang="ja-JP" altLang="en-US" sz="1000" dirty="0">
                <a:latin typeface="ＭＳ Ｐゴシック" pitchFamily="50" charset="-128"/>
              </a:rPr>
              <a:t>５　緑茶及び緑茶飲料</a:t>
            </a:r>
            <a:endParaRPr lang="en-US" altLang="ja-JP" sz="1000" dirty="0">
              <a:latin typeface="ＭＳ Ｐゴシック" pitchFamily="50" charset="-128"/>
            </a:endParaRPr>
          </a:p>
          <a:p>
            <a:pPr marL="216000" indent="-457200">
              <a:defRPr/>
            </a:pPr>
            <a:r>
              <a:rPr lang="ja-JP" altLang="en-US" sz="1000" dirty="0">
                <a:latin typeface="ＭＳ Ｐゴシック" pitchFamily="50" charset="-128"/>
              </a:rPr>
              <a:t>６　もち</a:t>
            </a:r>
            <a:endParaRPr lang="en-US" altLang="ja-JP" sz="1000" dirty="0">
              <a:latin typeface="ＭＳ Ｐゴシック" pitchFamily="50" charset="-128"/>
            </a:endParaRPr>
          </a:p>
          <a:p>
            <a:pPr marL="216000" indent="-457200">
              <a:defRPr/>
            </a:pPr>
            <a:r>
              <a:rPr lang="ja-JP" altLang="en-US" sz="1000" dirty="0">
                <a:latin typeface="ＭＳ Ｐゴシック" pitchFamily="50" charset="-128"/>
              </a:rPr>
              <a:t>７　いりさや落花生、いり落花生、あげ落花生及びいり豆類</a:t>
            </a:r>
            <a:endParaRPr lang="en-US" altLang="ja-JP" sz="1000" dirty="0">
              <a:latin typeface="ＭＳ Ｐゴシック" pitchFamily="50" charset="-128"/>
            </a:endParaRPr>
          </a:p>
          <a:p>
            <a:pPr marL="216000" indent="-457200">
              <a:defRPr/>
            </a:pPr>
            <a:r>
              <a:rPr lang="ja-JP" altLang="en-US" sz="1000" dirty="0">
                <a:latin typeface="ＭＳ Ｐゴシック" pitchFamily="50" charset="-128"/>
              </a:rPr>
              <a:t>８　黒糖及び黒糖加工品</a:t>
            </a:r>
            <a:endParaRPr lang="en-US" altLang="ja-JP" sz="1000" dirty="0">
              <a:latin typeface="ＭＳ Ｐゴシック" pitchFamily="50" charset="-128"/>
            </a:endParaRPr>
          </a:p>
          <a:p>
            <a:pPr marL="216000" indent="-457200">
              <a:defRPr/>
            </a:pPr>
            <a:r>
              <a:rPr lang="ja-JP" altLang="en-US" sz="1000" dirty="0">
                <a:latin typeface="ＭＳ Ｐゴシック" pitchFamily="50" charset="-128"/>
              </a:rPr>
              <a:t>９　こんにゃく</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10</a:t>
            </a:r>
            <a:r>
              <a:rPr lang="ja-JP" altLang="en-US" sz="1000" dirty="0">
                <a:latin typeface="ＭＳ Ｐゴシック" pitchFamily="50" charset="-128"/>
              </a:rPr>
              <a:t>　調味した食肉</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11</a:t>
            </a:r>
            <a:r>
              <a:rPr lang="ja-JP" altLang="en-US" sz="1000" dirty="0">
                <a:latin typeface="ＭＳ Ｐゴシック" pitchFamily="50" charset="-128"/>
              </a:rPr>
              <a:t>　ゆで、又は蒸した食肉及び食用鳥卵</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12</a:t>
            </a:r>
            <a:r>
              <a:rPr lang="ja-JP" altLang="en-US" sz="1000" dirty="0">
                <a:latin typeface="ＭＳ Ｐゴシック" pitchFamily="50" charset="-128"/>
              </a:rPr>
              <a:t>　表面をあぶった食肉</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13</a:t>
            </a:r>
            <a:r>
              <a:rPr lang="ja-JP" altLang="en-US" sz="1000" dirty="0">
                <a:latin typeface="ＭＳ Ｐゴシック" pitchFamily="50" charset="-128"/>
              </a:rPr>
              <a:t>　フライ種として衣を付けた食肉</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14</a:t>
            </a:r>
            <a:r>
              <a:rPr lang="ja-JP" altLang="en-US" sz="1000" dirty="0">
                <a:latin typeface="ＭＳ Ｐゴシック" pitchFamily="50" charset="-128"/>
              </a:rPr>
              <a:t>　合挽肉その他異種混合した食肉</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15</a:t>
            </a:r>
            <a:r>
              <a:rPr lang="ja-JP" altLang="en-US" sz="1000" dirty="0">
                <a:latin typeface="ＭＳ Ｐゴシック" pitchFamily="50" charset="-128"/>
              </a:rPr>
              <a:t>　素干魚介類、塩干魚介類、煮干魚介類及びこん</a:t>
            </a:r>
            <a:r>
              <a:rPr lang="ja-JP" altLang="en-US" sz="1000" dirty="0" err="1">
                <a:latin typeface="ＭＳ Ｐゴシック" pitchFamily="50" charset="-128"/>
              </a:rPr>
              <a:t>ぶ</a:t>
            </a:r>
            <a:r>
              <a:rPr lang="ja-JP" altLang="en-US" sz="1000" dirty="0">
                <a:latin typeface="ＭＳ Ｐゴシック" pitchFamily="50" charset="-128"/>
              </a:rPr>
              <a:t>、干のり、焼きのりその他干した海藻類</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16</a:t>
            </a:r>
            <a:r>
              <a:rPr lang="ja-JP" altLang="en-US" sz="1000" dirty="0">
                <a:latin typeface="ＭＳ Ｐゴシック" pitchFamily="50" charset="-128"/>
              </a:rPr>
              <a:t>　塩蔵魚介類及び塩蔵海藻類</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17</a:t>
            </a:r>
            <a:r>
              <a:rPr lang="ja-JP" altLang="en-US" sz="1000" dirty="0">
                <a:latin typeface="ＭＳ Ｐゴシック" pitchFamily="50" charset="-128"/>
              </a:rPr>
              <a:t>　調味した魚介類及び海藻類</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18</a:t>
            </a:r>
            <a:r>
              <a:rPr lang="ja-JP" altLang="en-US" sz="1000" dirty="0">
                <a:latin typeface="ＭＳ Ｐゴシック" pitchFamily="50" charset="-128"/>
              </a:rPr>
              <a:t>　こん</a:t>
            </a:r>
            <a:r>
              <a:rPr lang="ja-JP" altLang="en-US" sz="1000" dirty="0" err="1">
                <a:latin typeface="ＭＳ Ｐゴシック" pitchFamily="50" charset="-128"/>
              </a:rPr>
              <a:t>ぶ</a:t>
            </a:r>
            <a:r>
              <a:rPr lang="ja-JP" altLang="en-US" sz="1000" dirty="0">
                <a:latin typeface="ＭＳ Ｐゴシック" pitchFamily="50" charset="-128"/>
              </a:rPr>
              <a:t>巻</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19</a:t>
            </a:r>
            <a:r>
              <a:rPr lang="ja-JP" altLang="en-US" sz="1000" dirty="0">
                <a:latin typeface="ＭＳ Ｐゴシック" pitchFamily="50" charset="-128"/>
              </a:rPr>
              <a:t>　ゆで、又は蒸した魚介類及び海藻類</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20</a:t>
            </a:r>
            <a:r>
              <a:rPr lang="ja-JP" altLang="en-US" sz="1000" dirty="0">
                <a:latin typeface="ＭＳ Ｐゴシック" pitchFamily="50" charset="-128"/>
              </a:rPr>
              <a:t>　表面をあぶった魚介類</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21</a:t>
            </a:r>
            <a:r>
              <a:rPr lang="ja-JP" altLang="en-US" sz="1000" dirty="0">
                <a:latin typeface="ＭＳ Ｐゴシック" pitchFamily="50" charset="-128"/>
              </a:rPr>
              <a:t>　フライ種として衣をつけた魚介類</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22</a:t>
            </a:r>
            <a:r>
              <a:rPr lang="ja-JP" altLang="en-US" sz="1000" dirty="0">
                <a:latin typeface="ＭＳ Ｐゴシック" pitchFamily="50" charset="-128"/>
              </a:rPr>
              <a:t>　４又は</a:t>
            </a:r>
            <a:r>
              <a:rPr lang="en-US" altLang="ja-JP" sz="1000" dirty="0">
                <a:latin typeface="ＭＳ Ｐゴシック" pitchFamily="50" charset="-128"/>
              </a:rPr>
              <a:t>14</a:t>
            </a:r>
            <a:r>
              <a:rPr lang="ja-JP" altLang="en-US" sz="1000" dirty="0">
                <a:latin typeface="ＭＳ Ｐゴシック" pitchFamily="50" charset="-128"/>
              </a:rPr>
              <a:t>に掲げるもののほか、生鮮食品を異種混合したもの</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23</a:t>
            </a:r>
            <a:r>
              <a:rPr lang="ja-JP" altLang="en-US" sz="1000" dirty="0">
                <a:latin typeface="ＭＳ Ｐゴシック" pitchFamily="50" charset="-128"/>
              </a:rPr>
              <a:t>　農産物漬物</a:t>
            </a:r>
            <a:endParaRPr lang="en-US" altLang="ja-JP" sz="1000" dirty="0">
              <a:latin typeface="ＭＳ Ｐゴシック" pitchFamily="50" charset="-128"/>
            </a:endParaRPr>
          </a:p>
          <a:p>
            <a:pPr marL="216000" indent="-457200">
              <a:defRPr/>
            </a:pPr>
            <a:r>
              <a:rPr lang="en-US" altLang="ja-JP" sz="1000" dirty="0">
                <a:latin typeface="ＭＳ Ｐゴシック" pitchFamily="50" charset="-128"/>
              </a:rPr>
              <a:t>24</a:t>
            </a:r>
            <a:r>
              <a:rPr lang="ja-JP" altLang="en-US" sz="1000" dirty="0">
                <a:latin typeface="ＭＳ Ｐゴシック" pitchFamily="50" charset="-128"/>
              </a:rPr>
              <a:t>　野菜冷凍食品</a:t>
            </a:r>
          </a:p>
          <a:p>
            <a:pPr marL="216000" indent="-457200">
              <a:defRPr/>
            </a:pPr>
            <a:r>
              <a:rPr lang="en-US" altLang="ja-JP" sz="1000" dirty="0">
                <a:latin typeface="ＭＳ Ｐゴシック" pitchFamily="50" charset="-128"/>
              </a:rPr>
              <a:t>25</a:t>
            </a:r>
            <a:r>
              <a:rPr lang="ja-JP" altLang="en-US" sz="1000" dirty="0">
                <a:latin typeface="ＭＳ Ｐゴシック" pitchFamily="50" charset="-128"/>
              </a:rPr>
              <a:t>　うなぎ加工品</a:t>
            </a:r>
          </a:p>
          <a:p>
            <a:pPr marL="216000" indent="-457200">
              <a:defRPr/>
            </a:pPr>
            <a:r>
              <a:rPr lang="en-US" altLang="ja-JP" sz="1000" dirty="0">
                <a:latin typeface="ＭＳ Ｐゴシック" pitchFamily="50" charset="-128"/>
              </a:rPr>
              <a:t>26</a:t>
            </a:r>
            <a:r>
              <a:rPr lang="ja-JP" altLang="en-US" sz="1000" dirty="0">
                <a:latin typeface="ＭＳ Ｐゴシック" pitchFamily="50" charset="-128"/>
              </a:rPr>
              <a:t>　かつお削りぶし</a:t>
            </a:r>
            <a:endParaRPr lang="en-US" altLang="ja-JP" sz="1000" dirty="0">
              <a:latin typeface="ＭＳ Ｐゴシック" pitchFamily="50" charset="-128"/>
            </a:endParaRPr>
          </a:p>
          <a:p>
            <a:pPr marL="216000" indent="-457200">
              <a:defRPr/>
            </a:pPr>
            <a:endParaRPr lang="en-US" altLang="ja-JP" sz="1000" dirty="0"/>
          </a:p>
        </p:txBody>
      </p:sp>
      <p:grpSp>
        <p:nvGrpSpPr>
          <p:cNvPr id="1154" name="グループ化 21"/>
          <p:cNvGrpSpPr/>
          <p:nvPr/>
        </p:nvGrpSpPr>
        <p:grpSpPr>
          <a:xfrm>
            <a:off x="0" y="-50800"/>
            <a:ext cx="9144000" cy="548500"/>
            <a:chOff x="381000" y="135500"/>
            <a:chExt cx="9144000" cy="548500"/>
          </a:xfrm>
        </p:grpSpPr>
        <p:grpSp>
          <p:nvGrpSpPr>
            <p:cNvPr id="1155" name="グループ化 22"/>
            <p:cNvGrpSpPr/>
            <p:nvPr/>
          </p:nvGrpSpPr>
          <p:grpSpPr>
            <a:xfrm>
              <a:off x="381000" y="612000"/>
              <a:ext cx="9144000" cy="72000"/>
              <a:chOff x="0" y="288000"/>
              <a:chExt cx="9144000" cy="72000"/>
            </a:xfrm>
          </p:grpSpPr>
          <p:cxnSp>
            <p:nvCxnSpPr>
              <p:cNvPr id="1156" name="直線コネクタ 2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157" name="直線コネクタ 25"/>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158" name="直線コネクタ 26"/>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159" name="正方形/長方形 2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改正前の原料原産地表示制度の対象品目及び表示例</a:t>
              </a:r>
            </a:p>
          </p:txBody>
        </p:sp>
      </p:grpSp>
      <p:sp>
        <p:nvSpPr>
          <p:cNvPr id="1160" name="Text Box 5"/>
          <p:cNvSpPr txBox="1">
            <a:spLocks noChangeArrowheads="1"/>
          </p:cNvSpPr>
          <p:nvPr/>
        </p:nvSpPr>
        <p:spPr>
          <a:xfrm>
            <a:off x="4869201" y="4561137"/>
            <a:ext cx="3843358" cy="1014760"/>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ふくじん漬</a:t>
            </a:r>
            <a:endParaRPr lang="en-US" altLang="ja-JP" sz="1000" strike="sngStrike" dirty="0">
              <a:latin typeface="ＭＳ ゴシック" pitchFamily="49" charset="-128"/>
              <a:ea typeface="ＭＳ ゴシック" pitchFamily="49" charset="-128"/>
            </a:endParaRPr>
          </a:p>
          <a:p>
            <a:pPr marL="630238" indent="-630238" eaLnBrk="1" hangingPunct="1">
              <a:buClr>
                <a:schemeClr val="folHlink"/>
              </a:buClr>
            </a:pPr>
            <a:r>
              <a:rPr lang="ja-JP" altLang="en-US" sz="1000" dirty="0">
                <a:latin typeface="ＭＳ ゴシック" pitchFamily="49" charset="-128"/>
                <a:ea typeface="ＭＳ ゴシック" pitchFamily="49" charset="-128"/>
              </a:rPr>
              <a:t>原材料名　だいこん</a:t>
            </a:r>
            <a:r>
              <a:rPr lang="ja-JP" altLang="en-US" sz="1000" dirty="0">
                <a:solidFill>
                  <a:srgbClr val="FF0000"/>
                </a:solidFill>
                <a:latin typeface="ＭＳ ゴシック" pitchFamily="49" charset="-128"/>
                <a:ea typeface="ＭＳ ゴシック" pitchFamily="49" charset="-128"/>
              </a:rPr>
              <a:t>（国産、中国産）</a:t>
            </a:r>
            <a:r>
              <a:rPr lang="ja-JP" altLang="en-US" sz="1000" dirty="0">
                <a:latin typeface="ＭＳ ゴシック" pitchFamily="49" charset="-128"/>
                <a:ea typeface="ＭＳ ゴシック" pitchFamily="49" charset="-128"/>
              </a:rPr>
              <a:t>、きゅうり</a:t>
            </a:r>
            <a:r>
              <a:rPr lang="ja-JP" altLang="en-US" sz="1000" dirty="0">
                <a:solidFill>
                  <a:srgbClr val="FF0000"/>
                </a:solidFill>
                <a:latin typeface="ＭＳ ゴシック" pitchFamily="49" charset="-128"/>
                <a:ea typeface="ＭＳ ゴシック" pitchFamily="49" charset="-128"/>
              </a:rPr>
              <a:t>（国産）</a:t>
            </a:r>
            <a:r>
              <a:rPr lang="ja-JP" altLang="en-US" sz="1000" dirty="0">
                <a:latin typeface="ＭＳ ゴシック" pitchFamily="49" charset="-128"/>
                <a:ea typeface="ＭＳ ゴシック" pitchFamily="49" charset="-128"/>
              </a:rPr>
              <a:t>、なす</a:t>
            </a:r>
            <a:r>
              <a:rPr lang="ja-JP" altLang="en-US" sz="1000" dirty="0">
                <a:solidFill>
                  <a:srgbClr val="FF0000"/>
                </a:solidFill>
                <a:latin typeface="ＭＳ ゴシック" pitchFamily="49" charset="-128"/>
                <a:ea typeface="ＭＳ ゴシック" pitchFamily="49" charset="-128"/>
              </a:rPr>
              <a:t>（中国産）</a:t>
            </a:r>
            <a:r>
              <a:rPr lang="ja-JP" altLang="en-US" sz="1000" dirty="0">
                <a:latin typeface="ＭＳ ゴシック" pitchFamily="49" charset="-128"/>
                <a:ea typeface="ＭＳ ゴシック" pitchFamily="49" charset="-128"/>
              </a:rPr>
              <a:t>、れんこん</a:t>
            </a:r>
            <a:r>
              <a:rPr lang="ja-JP" altLang="en-US" sz="1000" dirty="0">
                <a:solidFill>
                  <a:srgbClr val="FF0000"/>
                </a:solidFill>
                <a:latin typeface="ＭＳ ゴシック" pitchFamily="49" charset="-128"/>
                <a:ea typeface="ＭＳ ゴシック" pitchFamily="49" charset="-128"/>
              </a:rPr>
              <a:t>（国産）</a:t>
            </a:r>
            <a:r>
              <a:rPr lang="ja-JP" altLang="en-US" sz="1000" dirty="0">
                <a:latin typeface="ＭＳ ゴシック" pitchFamily="49" charset="-128"/>
                <a:ea typeface="ＭＳ ゴシック" pitchFamily="49" charset="-128"/>
              </a:rPr>
              <a:t>、しょうが、</a:t>
            </a:r>
            <a:r>
              <a:rPr lang="ja-JP" altLang="en-US" sz="1000" dirty="0" err="1">
                <a:latin typeface="ＭＳ ゴシック" pitchFamily="49" charset="-128"/>
                <a:ea typeface="ＭＳ ゴシック" pitchFamily="49" charset="-128"/>
              </a:rPr>
              <a:t>なた</a:t>
            </a:r>
            <a:r>
              <a:rPr lang="ja-JP" altLang="en-US" sz="1000" dirty="0">
                <a:latin typeface="ＭＳ ゴシック" pitchFamily="49" charset="-128"/>
                <a:ea typeface="ＭＳ ゴシック" pitchFamily="49" charset="-128"/>
              </a:rPr>
              <a:t>豆、漬け原材料（糖類（砂糖、ぶどう糖果糖液糖）、しょうゆ、食塩・・・）／調味料（アミノ酸等）、酸味料・・・</a:t>
            </a:r>
            <a:endParaRPr lang="en-US" altLang="ja-JP" sz="1000" dirty="0">
              <a:latin typeface="ＭＳ ゴシック" pitchFamily="49" charset="-128"/>
              <a:ea typeface="ＭＳ ゴシック" pitchFamily="49" charset="-128"/>
            </a:endParaRPr>
          </a:p>
        </p:txBody>
      </p:sp>
      <p:sp>
        <p:nvSpPr>
          <p:cNvPr id="1161" name="テキスト ボックス 28"/>
          <p:cNvSpPr txBox="1"/>
          <p:nvPr/>
        </p:nvSpPr>
        <p:spPr>
          <a:xfrm>
            <a:off x="4764733" y="4352052"/>
            <a:ext cx="2576548" cy="245328"/>
          </a:xfrm>
          <a:prstGeom prst="rect">
            <a:avLst/>
          </a:prstGeom>
          <a:noFill/>
        </p:spPr>
        <p:txBody>
          <a:bodyPr wrap="square" rtlCol="0">
            <a:spAutoFit/>
          </a:bodyPr>
          <a:lstStyle/>
          <a:p>
            <a:pPr marL="108000" indent="-457200"/>
            <a:r>
              <a:rPr lang="ja-JP" altLang="en-US" sz="1000" dirty="0"/>
              <a:t>（農産物漬物の表示例）</a:t>
            </a:r>
          </a:p>
        </p:txBody>
      </p:sp>
    </p:spTree>
    <p:extLst>
      <p:ext uri="{BB962C8B-B14F-4D97-AF65-F5344CB8AC3E}">
        <p14:creationId xmlns:p14="http://schemas.microsoft.com/office/powerpoint/2010/main" val="3207734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 name="テキスト ボックス 6"/>
          <p:cNvSpPr txBox="1"/>
          <p:nvPr/>
        </p:nvSpPr>
        <p:spPr>
          <a:xfrm>
            <a:off x="145960" y="845863"/>
            <a:ext cx="8852077" cy="5908417"/>
          </a:xfrm>
          <a:prstGeom prst="rect">
            <a:avLst/>
          </a:prstGeom>
          <a:noFill/>
          <a:ln w="12700">
            <a:solidFill>
              <a:schemeClr val="tx1"/>
            </a:solidFill>
          </a:ln>
        </p:spPr>
        <p:txBody>
          <a:bodyPr wrap="square" rtlCol="0">
            <a:spAutoFit/>
          </a:bodyPr>
          <a:lstStyle/>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p:txBody>
      </p:sp>
      <p:sp>
        <p:nvSpPr>
          <p:cNvPr id="1168" name="角丸四角形 8"/>
          <p:cNvSpPr/>
          <p:nvPr/>
        </p:nvSpPr>
        <p:spPr>
          <a:xfrm>
            <a:off x="215900" y="533400"/>
            <a:ext cx="25654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主な改正点</a:t>
            </a:r>
            <a:endParaRPr kumimoji="1" lang="ja-JP" altLang="en-US" sz="1400" dirty="0">
              <a:solidFill>
                <a:schemeClr val="tx1"/>
              </a:solidFill>
            </a:endParaRPr>
          </a:p>
        </p:txBody>
      </p:sp>
      <p:sp>
        <p:nvSpPr>
          <p:cNvPr id="1169" name="角丸四角形 1"/>
          <p:cNvSpPr/>
          <p:nvPr/>
        </p:nvSpPr>
        <p:spPr>
          <a:xfrm>
            <a:off x="317500" y="1841500"/>
            <a:ext cx="3289300" cy="160020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　原料原産地表示の対象となる加工食品</a:t>
            </a:r>
            <a:endParaRPr lang="en-US" altLang="ja-JP" sz="1200" dirty="0">
              <a:solidFill>
                <a:schemeClr val="tx1"/>
              </a:solidFill>
              <a:latin typeface="+mn-ea"/>
            </a:endParaRPr>
          </a:p>
          <a:p>
            <a:r>
              <a:rPr lang="ja-JP" altLang="en-US" sz="1200" dirty="0">
                <a:solidFill>
                  <a:schemeClr val="tx1"/>
                </a:solidFill>
                <a:latin typeface="+mn-ea"/>
              </a:rPr>
              <a:t>　　 </a:t>
            </a:r>
            <a:r>
              <a:rPr lang="en-US" altLang="ja-JP" sz="1200" dirty="0">
                <a:solidFill>
                  <a:schemeClr val="tx1"/>
                </a:solidFill>
                <a:latin typeface="+mn-ea"/>
              </a:rPr>
              <a:t>22</a:t>
            </a:r>
            <a:r>
              <a:rPr lang="ja-JP" altLang="en-US" sz="1200" dirty="0">
                <a:solidFill>
                  <a:schemeClr val="tx1"/>
                </a:solidFill>
                <a:latin typeface="+mn-ea"/>
              </a:rPr>
              <a:t>食品群と４品目（輸入品を除く。）</a:t>
            </a:r>
            <a:endParaRPr lang="en-US" altLang="ja-JP" sz="1200" dirty="0">
              <a:solidFill>
                <a:schemeClr val="tx1"/>
              </a:solidFill>
              <a:latin typeface="+mn-ea"/>
            </a:endParaRPr>
          </a:p>
          <a:p>
            <a:r>
              <a:rPr lang="ja-JP" altLang="en-US" sz="1200" dirty="0">
                <a:solidFill>
                  <a:schemeClr val="tx1"/>
                </a:solidFill>
                <a:latin typeface="+mn-ea"/>
              </a:rPr>
              <a:t>○　原料原産地表示の対象となる原材料</a:t>
            </a:r>
            <a:endParaRPr lang="en-US" altLang="ja-JP" sz="1200" dirty="0">
              <a:solidFill>
                <a:schemeClr val="tx1"/>
              </a:solidFill>
              <a:latin typeface="+mn-ea"/>
            </a:endParaRPr>
          </a:p>
          <a:p>
            <a:pPr marL="252000" indent="-360000"/>
            <a:r>
              <a:rPr lang="ja-JP" altLang="en-US" sz="1200" dirty="0">
                <a:solidFill>
                  <a:schemeClr val="tx1"/>
                </a:solidFill>
                <a:latin typeface="+mn-ea"/>
              </a:rPr>
              <a:t>　　 製品</a:t>
            </a:r>
            <a:r>
              <a:rPr lang="ja-JP" altLang="ja-JP" sz="1200" dirty="0">
                <a:solidFill>
                  <a:schemeClr val="tx1"/>
                </a:solidFill>
                <a:latin typeface="+mn-ea"/>
              </a:rPr>
              <a:t>に占める重量の割合が</a:t>
            </a:r>
            <a:r>
              <a:rPr lang="en-US" altLang="ja-JP" sz="1200" dirty="0">
                <a:solidFill>
                  <a:schemeClr val="tx1"/>
                </a:solidFill>
                <a:latin typeface="+mn-ea"/>
              </a:rPr>
              <a:t>50</a:t>
            </a:r>
            <a:r>
              <a:rPr lang="ja-JP" altLang="ja-JP" sz="1200" dirty="0">
                <a:solidFill>
                  <a:schemeClr val="tx1"/>
                </a:solidFill>
                <a:latin typeface="+mn-ea"/>
              </a:rPr>
              <a:t>％以上である原材料</a:t>
            </a:r>
            <a:r>
              <a:rPr lang="ja-JP" altLang="en-US" sz="1200" dirty="0">
                <a:solidFill>
                  <a:schemeClr val="tx1"/>
                </a:solidFill>
                <a:latin typeface="+mn-ea"/>
              </a:rPr>
              <a:t>と個別に定めた４品目の原材料</a:t>
            </a:r>
            <a:endParaRPr kumimoji="1" lang="ja-JP" altLang="en-US" sz="1200" dirty="0">
              <a:solidFill>
                <a:schemeClr val="tx1"/>
              </a:solidFill>
              <a:latin typeface="+mn-ea"/>
            </a:endParaRPr>
          </a:p>
        </p:txBody>
      </p:sp>
      <p:sp>
        <p:nvSpPr>
          <p:cNvPr id="1170" name="角丸四角形 7"/>
          <p:cNvSpPr/>
          <p:nvPr/>
        </p:nvSpPr>
        <p:spPr>
          <a:xfrm>
            <a:off x="4952821" y="1569605"/>
            <a:ext cx="3962580" cy="1346200"/>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○原料原産地表示の対象となる加工食品　［基準第３条第２項］</a:t>
            </a:r>
            <a:endParaRPr lang="en-US" altLang="ja-JP" sz="1200" dirty="0">
              <a:solidFill>
                <a:schemeClr val="tx1"/>
              </a:solidFill>
              <a:latin typeface="+mn-ea"/>
            </a:endParaRPr>
          </a:p>
          <a:p>
            <a:r>
              <a:rPr lang="ja-JP" altLang="en-US" sz="1200" dirty="0">
                <a:solidFill>
                  <a:schemeClr val="tx1"/>
                </a:solidFill>
                <a:latin typeface="+mn-ea"/>
              </a:rPr>
              <a:t>　全ての</a:t>
            </a:r>
            <a:r>
              <a:rPr lang="ja-JP" altLang="ja-JP" sz="1200" dirty="0">
                <a:solidFill>
                  <a:schemeClr val="tx1"/>
                </a:solidFill>
                <a:latin typeface="+mn-ea"/>
              </a:rPr>
              <a:t>加工食品</a:t>
            </a:r>
            <a:r>
              <a:rPr lang="ja-JP" altLang="en-US" sz="1200" dirty="0">
                <a:solidFill>
                  <a:schemeClr val="tx1"/>
                </a:solidFill>
                <a:latin typeface="+mn-ea"/>
              </a:rPr>
              <a:t>（輸入品を除く。）</a:t>
            </a:r>
            <a:endParaRPr lang="en-US" altLang="ja-JP" sz="1200" dirty="0">
              <a:solidFill>
                <a:schemeClr val="tx1"/>
              </a:solidFill>
              <a:latin typeface="+mn-ea"/>
            </a:endParaRPr>
          </a:p>
          <a:p>
            <a:r>
              <a:rPr lang="ja-JP" altLang="en-US" sz="1200" dirty="0">
                <a:solidFill>
                  <a:schemeClr val="tx1"/>
                </a:solidFill>
                <a:latin typeface="+mn-ea"/>
              </a:rPr>
              <a:t>○原料原産地表示の対象となる原材料　［基準第３条第２項］</a:t>
            </a:r>
            <a:endParaRPr lang="en-US" altLang="ja-JP" sz="1200" dirty="0">
              <a:solidFill>
                <a:schemeClr val="tx1"/>
              </a:solidFill>
              <a:latin typeface="+mn-ea"/>
            </a:endParaRPr>
          </a:p>
          <a:p>
            <a:r>
              <a:rPr lang="ja-JP" altLang="en-US" sz="1200" dirty="0">
                <a:solidFill>
                  <a:schemeClr val="tx1"/>
                </a:solidFill>
                <a:latin typeface="+mn-ea"/>
              </a:rPr>
              <a:t>　原則として</a:t>
            </a:r>
            <a:r>
              <a:rPr lang="ja-JP" altLang="en-US" sz="1200" dirty="0">
                <a:solidFill>
                  <a:schemeClr val="tx1"/>
                </a:solidFill>
              </a:rPr>
              <a:t>原材料</a:t>
            </a:r>
            <a:r>
              <a:rPr lang="ja-JP" altLang="ja-JP" sz="1200" dirty="0">
                <a:solidFill>
                  <a:schemeClr val="tx1"/>
                </a:solidFill>
              </a:rPr>
              <a:t>に占める重量割合</a:t>
            </a:r>
            <a:r>
              <a:rPr lang="ja-JP" altLang="en-US" sz="1200" dirty="0">
                <a:solidFill>
                  <a:schemeClr val="tx1"/>
                </a:solidFill>
              </a:rPr>
              <a:t>上位</a:t>
            </a:r>
            <a:r>
              <a:rPr lang="ja-JP" altLang="ja-JP" sz="1200" dirty="0">
                <a:solidFill>
                  <a:schemeClr val="tx1"/>
                </a:solidFill>
              </a:rPr>
              <a:t>１位の原材</a:t>
            </a:r>
            <a:r>
              <a:rPr lang="ja-JP" altLang="en-US" sz="1200" dirty="0">
                <a:solidFill>
                  <a:schemeClr val="tx1"/>
                </a:solidFill>
              </a:rPr>
              <a:t>料</a:t>
            </a:r>
            <a:endParaRPr lang="en-US" altLang="ja-JP" sz="1200" dirty="0">
              <a:solidFill>
                <a:schemeClr val="tx1"/>
              </a:solidFill>
            </a:endParaRPr>
          </a:p>
          <a:p>
            <a:r>
              <a:rPr kumimoji="1" lang="ja-JP" altLang="en-US" sz="1200" dirty="0">
                <a:solidFill>
                  <a:schemeClr val="tx1"/>
                </a:solidFill>
                <a:latin typeface="+mn-ea"/>
              </a:rPr>
              <a:t>（対象原材料）</a:t>
            </a:r>
          </a:p>
        </p:txBody>
      </p:sp>
      <p:sp>
        <p:nvSpPr>
          <p:cNvPr id="1171" name="右矢印 2"/>
          <p:cNvSpPr/>
          <p:nvPr/>
        </p:nvSpPr>
        <p:spPr>
          <a:xfrm>
            <a:off x="3841282" y="3022600"/>
            <a:ext cx="1060555" cy="22606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国別重量順表示を</a:t>
            </a:r>
            <a:r>
              <a:rPr lang="ja-JP" altLang="ja-JP" sz="1000" dirty="0">
                <a:solidFill>
                  <a:schemeClr val="tx1"/>
                </a:solidFill>
              </a:rPr>
              <a:t>原則とし</a:t>
            </a:r>
            <a:r>
              <a:rPr lang="ja-JP" altLang="en-US" sz="1000" dirty="0">
                <a:solidFill>
                  <a:schemeClr val="tx1"/>
                </a:solidFill>
              </a:rPr>
              <a:t>つつ</a:t>
            </a:r>
            <a:r>
              <a:rPr lang="ja-JP" altLang="ja-JP" sz="1000" dirty="0">
                <a:solidFill>
                  <a:schemeClr val="tx1"/>
                </a:solidFill>
              </a:rPr>
              <a:t>、</a:t>
            </a:r>
            <a:r>
              <a:rPr lang="ja-JP" altLang="en-US" sz="1000" dirty="0">
                <a:solidFill>
                  <a:schemeClr val="tx1"/>
                </a:solidFill>
              </a:rPr>
              <a:t>対象を全ての品目に拡大</a:t>
            </a:r>
          </a:p>
        </p:txBody>
      </p:sp>
      <p:sp>
        <p:nvSpPr>
          <p:cNvPr id="1172" name="角丸四角形 9"/>
          <p:cNvSpPr/>
          <p:nvPr/>
        </p:nvSpPr>
        <p:spPr>
          <a:xfrm>
            <a:off x="304800" y="4140200"/>
            <a:ext cx="3236259" cy="83820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原則、国別重量順表示。</a:t>
            </a:r>
            <a:endParaRPr lang="en-US" altLang="ja-JP" sz="1200" dirty="0">
              <a:solidFill>
                <a:schemeClr val="tx1"/>
              </a:solidFill>
              <a:latin typeface="+mn-ea"/>
            </a:endParaRPr>
          </a:p>
        </p:txBody>
      </p:sp>
      <p:sp>
        <p:nvSpPr>
          <p:cNvPr id="1173" name="角丸四角形 10"/>
          <p:cNvSpPr/>
          <p:nvPr/>
        </p:nvSpPr>
        <p:spPr>
          <a:xfrm>
            <a:off x="4952819" y="3800518"/>
            <a:ext cx="3962580" cy="738909"/>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ja-JP" altLang="en-US" sz="1200" dirty="0">
                <a:solidFill>
                  <a:schemeClr val="tx1"/>
                </a:solidFill>
              </a:rPr>
              <a:t>従来の</a:t>
            </a:r>
            <a:r>
              <a:rPr lang="ja-JP" altLang="ja-JP" sz="1200" dirty="0">
                <a:solidFill>
                  <a:schemeClr val="tx1"/>
                </a:solidFill>
              </a:rPr>
              <a:t>国別重量順表示を原則としつつ、これが困難な場合には、</a:t>
            </a:r>
            <a:r>
              <a:rPr lang="ja-JP" altLang="en-US" sz="1200" dirty="0">
                <a:solidFill>
                  <a:schemeClr val="tx1"/>
                </a:solidFill>
              </a:rPr>
              <a:t>「又は</a:t>
            </a:r>
            <a:r>
              <a:rPr lang="ja-JP" altLang="ja-JP" sz="1200" dirty="0">
                <a:solidFill>
                  <a:schemeClr val="tx1"/>
                </a:solidFill>
              </a:rPr>
              <a:t>表示</a:t>
            </a:r>
            <a:r>
              <a:rPr lang="ja-JP" altLang="en-US" sz="1200" dirty="0">
                <a:solidFill>
                  <a:schemeClr val="tx1"/>
                </a:solidFill>
              </a:rPr>
              <a:t>」</a:t>
            </a:r>
            <a:r>
              <a:rPr lang="ja-JP" altLang="ja-JP" sz="1200" dirty="0">
                <a:solidFill>
                  <a:schemeClr val="tx1"/>
                </a:solidFill>
              </a:rPr>
              <a:t>や</a:t>
            </a:r>
            <a:r>
              <a:rPr lang="ja-JP" altLang="en-US" sz="1200" dirty="0">
                <a:solidFill>
                  <a:schemeClr val="tx1"/>
                </a:solidFill>
              </a:rPr>
              <a:t>「</a:t>
            </a:r>
            <a:r>
              <a:rPr lang="ja-JP" altLang="ja-JP" sz="1200" dirty="0">
                <a:solidFill>
                  <a:schemeClr val="tx1"/>
                </a:solidFill>
              </a:rPr>
              <a:t>大括り表示</a:t>
            </a:r>
            <a:r>
              <a:rPr lang="ja-JP" altLang="en-US" sz="1200" dirty="0">
                <a:solidFill>
                  <a:schemeClr val="tx1"/>
                </a:solidFill>
              </a:rPr>
              <a:t>」を行うことができる。［基準第３条第２項表１の五］</a:t>
            </a:r>
            <a:endParaRPr lang="en-US" altLang="ja-JP" sz="1200" dirty="0">
              <a:solidFill>
                <a:schemeClr val="tx1"/>
              </a:solidFill>
            </a:endParaRPr>
          </a:p>
        </p:txBody>
      </p:sp>
      <p:sp>
        <p:nvSpPr>
          <p:cNvPr id="1174" name="正方形/長方形 5"/>
          <p:cNvSpPr/>
          <p:nvPr/>
        </p:nvSpPr>
        <p:spPr>
          <a:xfrm>
            <a:off x="215900" y="1503100"/>
            <a:ext cx="18796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accent2"/>
                </a:solidFill>
              </a:rPr>
              <a:t>義務表示対象</a:t>
            </a:r>
          </a:p>
        </p:txBody>
      </p:sp>
      <p:sp>
        <p:nvSpPr>
          <p:cNvPr id="1175" name="正方形/長方形 16"/>
          <p:cNvSpPr/>
          <p:nvPr/>
        </p:nvSpPr>
        <p:spPr>
          <a:xfrm>
            <a:off x="215900" y="3804253"/>
            <a:ext cx="18796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accent2"/>
                </a:solidFill>
              </a:rPr>
              <a:t>表示方法</a:t>
            </a:r>
          </a:p>
        </p:txBody>
      </p:sp>
      <p:sp>
        <p:nvSpPr>
          <p:cNvPr id="1176" name="角丸四角形 17"/>
          <p:cNvSpPr/>
          <p:nvPr/>
        </p:nvSpPr>
        <p:spPr>
          <a:xfrm>
            <a:off x="1028700" y="1079500"/>
            <a:ext cx="1460500" cy="33020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改正前の</a:t>
            </a:r>
            <a:r>
              <a:rPr kumimoji="1" lang="ja-JP" altLang="en-US" sz="1200" dirty="0">
                <a:solidFill>
                  <a:schemeClr val="tx1"/>
                </a:solidFill>
              </a:rPr>
              <a:t>制度</a:t>
            </a:r>
          </a:p>
        </p:txBody>
      </p:sp>
      <p:sp>
        <p:nvSpPr>
          <p:cNvPr id="1177" name="角丸四角形 18"/>
          <p:cNvSpPr/>
          <p:nvPr/>
        </p:nvSpPr>
        <p:spPr>
          <a:xfrm>
            <a:off x="5854700" y="1117600"/>
            <a:ext cx="1460500" cy="330200"/>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新制度</a:t>
            </a:r>
          </a:p>
        </p:txBody>
      </p:sp>
      <p:grpSp>
        <p:nvGrpSpPr>
          <p:cNvPr id="1178" name="グループ化 21"/>
          <p:cNvGrpSpPr/>
          <p:nvPr/>
        </p:nvGrpSpPr>
        <p:grpSpPr>
          <a:xfrm>
            <a:off x="0" y="-76200"/>
            <a:ext cx="9144000" cy="548500"/>
            <a:chOff x="381000" y="135500"/>
            <a:chExt cx="9144000" cy="548500"/>
          </a:xfrm>
        </p:grpSpPr>
        <p:grpSp>
          <p:nvGrpSpPr>
            <p:cNvPr id="1179" name="グループ化 22"/>
            <p:cNvGrpSpPr/>
            <p:nvPr/>
          </p:nvGrpSpPr>
          <p:grpSpPr>
            <a:xfrm>
              <a:off x="381000" y="612000"/>
              <a:ext cx="9144000" cy="72000"/>
              <a:chOff x="0" y="288000"/>
              <a:chExt cx="9144000" cy="72000"/>
            </a:xfrm>
          </p:grpSpPr>
          <p:cxnSp>
            <p:nvCxnSpPr>
              <p:cNvPr id="1180" name="直線コネクタ 24"/>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181" name="直線コネクタ 25"/>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182" name="直線コネクタ 26"/>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183" name="正方形/長方形 23"/>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原料原産地表示制度の主な改正点</a:t>
              </a:r>
            </a:p>
          </p:txBody>
        </p:sp>
      </p:grpSp>
      <p:sp>
        <p:nvSpPr>
          <p:cNvPr id="1184" name="角丸四角形 27"/>
          <p:cNvSpPr/>
          <p:nvPr/>
        </p:nvSpPr>
        <p:spPr>
          <a:xfrm>
            <a:off x="4952818" y="4668491"/>
            <a:ext cx="3962580" cy="1221509"/>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　</a:t>
            </a:r>
            <a:r>
              <a:rPr lang="ja-JP" altLang="ja-JP" sz="1200" dirty="0">
                <a:solidFill>
                  <a:schemeClr val="tx1"/>
                </a:solidFill>
                <a:latin typeface="+mn-ea"/>
              </a:rPr>
              <a:t>対象原材料が中間加工原材料である場合、原則として、</a:t>
            </a:r>
            <a:r>
              <a:rPr lang="ja-JP" altLang="en-US" sz="1200" dirty="0">
                <a:solidFill>
                  <a:schemeClr val="tx1"/>
                </a:solidFill>
                <a:latin typeface="+mn-ea"/>
              </a:rPr>
              <a:t>「</a:t>
            </a:r>
            <a:r>
              <a:rPr lang="ja-JP" altLang="ja-JP" sz="1200" dirty="0">
                <a:solidFill>
                  <a:schemeClr val="tx1"/>
                </a:solidFill>
                <a:latin typeface="+mn-ea"/>
              </a:rPr>
              <a:t>製造地表示</a:t>
            </a:r>
            <a:r>
              <a:rPr lang="ja-JP" altLang="en-US" sz="1200" dirty="0">
                <a:solidFill>
                  <a:schemeClr val="tx1"/>
                </a:solidFill>
                <a:latin typeface="+mn-ea"/>
              </a:rPr>
              <a:t>」を行う。</a:t>
            </a:r>
            <a:endParaRPr lang="en-US" altLang="ja-JP" sz="1200" dirty="0">
              <a:solidFill>
                <a:schemeClr val="tx1"/>
              </a:solidFill>
              <a:latin typeface="+mn-ea"/>
            </a:endParaRPr>
          </a:p>
          <a:p>
            <a:r>
              <a:rPr lang="ja-JP" altLang="en-US" sz="1200" dirty="0">
                <a:solidFill>
                  <a:schemeClr val="tx1"/>
                </a:solidFill>
                <a:latin typeface="+mn-ea"/>
              </a:rPr>
              <a:t>　</a:t>
            </a:r>
            <a:r>
              <a:rPr lang="ja-JP" altLang="ja-JP" sz="1200" dirty="0">
                <a:solidFill>
                  <a:schemeClr val="tx1"/>
                </a:solidFill>
                <a:latin typeface="+mn-ea"/>
              </a:rPr>
              <a:t>当該対象原材料に占める重量の割合が最も高い生鮮食品の産地が判明している場合には、製造地に代えて当該原材料</a:t>
            </a:r>
            <a:r>
              <a:rPr lang="ja-JP" altLang="en-US" sz="1200" dirty="0">
                <a:solidFill>
                  <a:schemeClr val="tx1"/>
                </a:solidFill>
                <a:latin typeface="+mn-ea"/>
              </a:rPr>
              <a:t>の名称</a:t>
            </a:r>
            <a:r>
              <a:rPr lang="ja-JP" altLang="ja-JP" sz="1200" dirty="0">
                <a:solidFill>
                  <a:schemeClr val="tx1"/>
                </a:solidFill>
                <a:latin typeface="+mn-ea"/>
              </a:rPr>
              <a:t>と</a:t>
            </a:r>
            <a:r>
              <a:rPr lang="ja-JP" altLang="en-US" sz="1200" dirty="0">
                <a:solidFill>
                  <a:schemeClr val="tx1"/>
                </a:solidFill>
                <a:latin typeface="+mn-ea"/>
              </a:rPr>
              <a:t>共</a:t>
            </a:r>
            <a:r>
              <a:rPr lang="ja-JP" altLang="ja-JP" sz="1200" dirty="0">
                <a:solidFill>
                  <a:schemeClr val="tx1"/>
                </a:solidFill>
                <a:latin typeface="+mn-ea"/>
              </a:rPr>
              <a:t>にその産地を表示することができる</a:t>
            </a:r>
            <a:r>
              <a:rPr lang="ja-JP" altLang="en-US" sz="1200" dirty="0">
                <a:solidFill>
                  <a:schemeClr val="tx1"/>
                </a:solidFill>
                <a:latin typeface="+mn-ea"/>
              </a:rPr>
              <a:t>。［基準第３条第２項表１の二］</a:t>
            </a:r>
          </a:p>
        </p:txBody>
      </p:sp>
      <p:sp>
        <p:nvSpPr>
          <p:cNvPr id="1185" name="角丸四角形 28"/>
          <p:cNvSpPr/>
          <p:nvPr/>
        </p:nvSpPr>
        <p:spPr>
          <a:xfrm>
            <a:off x="4952820" y="3060482"/>
            <a:ext cx="3962580" cy="599209"/>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en-US" altLang="ja-JP" sz="1200" dirty="0">
                <a:solidFill>
                  <a:schemeClr val="tx1"/>
                </a:solidFill>
                <a:latin typeface="+mn-ea"/>
              </a:rPr>
              <a:t>※</a:t>
            </a:r>
            <a:r>
              <a:rPr lang="ja-JP" altLang="en-US" sz="1200" dirty="0">
                <a:solidFill>
                  <a:schemeClr val="tx1"/>
                </a:solidFill>
                <a:latin typeface="+mn-ea"/>
              </a:rPr>
              <a:t>　</a:t>
            </a:r>
            <a:r>
              <a:rPr lang="en-US" altLang="ja-JP" sz="1200" dirty="0">
                <a:solidFill>
                  <a:schemeClr val="tx1"/>
                </a:solidFill>
                <a:latin typeface="+mn-ea"/>
              </a:rPr>
              <a:t>22</a:t>
            </a:r>
            <a:r>
              <a:rPr lang="ja-JP" altLang="en-US" sz="1200" dirty="0">
                <a:solidFill>
                  <a:schemeClr val="tx1"/>
                </a:solidFill>
                <a:latin typeface="+mn-ea"/>
              </a:rPr>
              <a:t>食品群は現行どおり。個別４品目に「おにぎり」</a:t>
            </a:r>
            <a:endParaRPr lang="en-US" altLang="ja-JP" sz="1200" dirty="0">
              <a:solidFill>
                <a:schemeClr val="tx1"/>
              </a:solidFill>
              <a:latin typeface="+mn-ea"/>
            </a:endParaRPr>
          </a:p>
          <a:p>
            <a:r>
              <a:rPr lang="ja-JP" altLang="en-US" sz="1200" dirty="0">
                <a:solidFill>
                  <a:schemeClr val="tx1"/>
                </a:solidFill>
                <a:latin typeface="+mn-ea"/>
              </a:rPr>
              <a:t>　　　を追加［別表第</a:t>
            </a:r>
            <a:r>
              <a:rPr lang="en-US" altLang="ja-JP" sz="1200" dirty="0">
                <a:solidFill>
                  <a:schemeClr val="tx1"/>
                </a:solidFill>
                <a:latin typeface="+mn-ea"/>
              </a:rPr>
              <a:t>15</a:t>
            </a:r>
            <a:r>
              <a:rPr lang="ja-JP" altLang="en-US" sz="1200" dirty="0">
                <a:solidFill>
                  <a:schemeClr val="tx1"/>
                </a:solidFill>
                <a:latin typeface="+mn-ea"/>
              </a:rPr>
              <a:t>］</a:t>
            </a:r>
          </a:p>
        </p:txBody>
      </p:sp>
      <p:sp>
        <p:nvSpPr>
          <p:cNvPr id="1186" name="右中かっこ 3"/>
          <p:cNvSpPr/>
          <p:nvPr/>
        </p:nvSpPr>
        <p:spPr>
          <a:xfrm>
            <a:off x="3594099" y="1816100"/>
            <a:ext cx="215900" cy="4673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87" name="角丸四角形 31"/>
          <p:cNvSpPr/>
          <p:nvPr/>
        </p:nvSpPr>
        <p:spPr>
          <a:xfrm>
            <a:off x="4952818" y="5966994"/>
            <a:ext cx="3962580" cy="726209"/>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en-US" altLang="ja-JP" sz="1200" dirty="0">
                <a:solidFill>
                  <a:schemeClr val="tx1"/>
                </a:solidFill>
                <a:latin typeface="+mn-ea"/>
              </a:rPr>
              <a:t>※</a:t>
            </a:r>
            <a:r>
              <a:rPr lang="ja-JP" altLang="en-US" sz="1200" dirty="0">
                <a:solidFill>
                  <a:schemeClr val="tx1"/>
                </a:solidFill>
                <a:latin typeface="+mn-ea"/>
              </a:rPr>
              <a:t>　</a:t>
            </a:r>
            <a:r>
              <a:rPr lang="en-US" altLang="ja-JP" sz="1200" dirty="0">
                <a:solidFill>
                  <a:schemeClr val="tx1"/>
                </a:solidFill>
                <a:latin typeface="+mn-ea"/>
              </a:rPr>
              <a:t>22</a:t>
            </a:r>
            <a:r>
              <a:rPr lang="ja-JP" altLang="en-US" sz="1200" dirty="0">
                <a:solidFill>
                  <a:schemeClr val="tx1"/>
                </a:solidFill>
                <a:latin typeface="+mn-ea"/>
              </a:rPr>
              <a:t>食品群とおにぎりを追加した５品目は現行</a:t>
            </a:r>
            <a:r>
              <a:rPr lang="ja-JP" altLang="en-US" sz="1200" dirty="0" err="1">
                <a:solidFill>
                  <a:schemeClr val="tx1"/>
                </a:solidFill>
                <a:latin typeface="+mn-ea"/>
              </a:rPr>
              <a:t>どお</a:t>
            </a:r>
            <a:endParaRPr lang="en-US" altLang="ja-JP" sz="1200" dirty="0">
              <a:solidFill>
                <a:schemeClr val="tx1"/>
              </a:solidFill>
              <a:latin typeface="+mn-ea"/>
            </a:endParaRPr>
          </a:p>
          <a:p>
            <a:r>
              <a:rPr lang="ja-JP" altLang="en-US" sz="1200" dirty="0">
                <a:solidFill>
                  <a:schemeClr val="tx1"/>
                </a:solidFill>
                <a:latin typeface="+mn-ea"/>
              </a:rPr>
              <a:t>　　　</a:t>
            </a:r>
            <a:r>
              <a:rPr lang="ja-JP" altLang="en-US" sz="1200" dirty="0" err="1">
                <a:solidFill>
                  <a:schemeClr val="tx1"/>
                </a:solidFill>
                <a:latin typeface="+mn-ea"/>
              </a:rPr>
              <a:t>り</a:t>
            </a:r>
            <a:r>
              <a:rPr lang="ja-JP" altLang="en-US" sz="1200" dirty="0">
                <a:solidFill>
                  <a:schemeClr val="tx1"/>
                </a:solidFill>
                <a:latin typeface="+mn-ea"/>
              </a:rPr>
              <a:t>国別重量順表示。</a:t>
            </a:r>
            <a:endParaRPr lang="en-US" altLang="ja-JP" sz="1200" dirty="0">
              <a:solidFill>
                <a:schemeClr val="tx1"/>
              </a:solidFill>
              <a:latin typeface="+mn-ea"/>
            </a:endParaRPr>
          </a:p>
          <a:p>
            <a:r>
              <a:rPr lang="ja-JP" altLang="en-US" sz="1200" dirty="0">
                <a:solidFill>
                  <a:schemeClr val="tx1"/>
                </a:solidFill>
                <a:latin typeface="+mn-ea"/>
              </a:rPr>
              <a:t>　　　　　［基準第３条第２項表１の一及び２から６まで］</a:t>
            </a:r>
          </a:p>
        </p:txBody>
      </p:sp>
    </p:spTree>
    <p:extLst>
      <p:ext uri="{BB962C8B-B14F-4D97-AF65-F5344CB8AC3E}">
        <p14:creationId xmlns:p14="http://schemas.microsoft.com/office/powerpoint/2010/main" val="340366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 name="テキスト ボックス 5"/>
          <p:cNvSpPr txBox="1"/>
          <p:nvPr/>
        </p:nvSpPr>
        <p:spPr>
          <a:xfrm>
            <a:off x="154547" y="742036"/>
            <a:ext cx="5484253" cy="737771"/>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dirty="0"/>
              <a:t>　</a:t>
            </a:r>
            <a:endParaRPr lang="en-US" altLang="ja-JP" dirty="0"/>
          </a:p>
          <a:p>
            <a:r>
              <a:rPr lang="ja-JP" altLang="en-US" sz="1200" dirty="0"/>
              <a:t>　</a:t>
            </a:r>
            <a:r>
              <a:rPr lang="ja-JP" altLang="ja-JP" sz="1200" dirty="0"/>
              <a:t>国内で製造又は加工された</a:t>
            </a:r>
            <a:r>
              <a:rPr lang="ja-JP" altLang="ja-JP" sz="1200" b="1" u="sng" dirty="0"/>
              <a:t>全ての加工食品</a:t>
            </a:r>
            <a:r>
              <a:rPr lang="ja-JP" altLang="en-US" sz="1200" dirty="0"/>
              <a:t>（輸入品を除く。）が原料原産地</a:t>
            </a:r>
            <a:r>
              <a:rPr lang="ja-JP" altLang="ja-JP" sz="1200" dirty="0"/>
              <a:t>表示の対象</a:t>
            </a:r>
            <a:r>
              <a:rPr lang="ja-JP" altLang="en-US" sz="1200" dirty="0"/>
              <a:t>。　</a:t>
            </a:r>
            <a:endParaRPr lang="en-US" altLang="ja-JP" sz="1200" dirty="0"/>
          </a:p>
        </p:txBody>
      </p:sp>
      <p:sp>
        <p:nvSpPr>
          <p:cNvPr id="1194" name="角丸四角形 1"/>
          <p:cNvSpPr/>
          <p:nvPr/>
        </p:nvSpPr>
        <p:spPr>
          <a:xfrm>
            <a:off x="216437" y="533938"/>
            <a:ext cx="2743200" cy="4320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原料原産地</a:t>
            </a:r>
            <a:r>
              <a:rPr lang="ja-JP" altLang="ja-JP" sz="1400" b="1" dirty="0">
                <a:solidFill>
                  <a:schemeClr val="tx1"/>
                </a:solidFill>
              </a:rPr>
              <a:t>表示の対象</a:t>
            </a:r>
            <a:endParaRPr lang="en-US" altLang="ja-JP" sz="1400" b="1" dirty="0">
              <a:solidFill>
                <a:schemeClr val="tx1"/>
              </a:solidFill>
            </a:endParaRPr>
          </a:p>
          <a:p>
            <a:pPr algn="ctr"/>
            <a:r>
              <a:rPr lang="ja-JP" altLang="en-US" sz="1400" dirty="0">
                <a:solidFill>
                  <a:schemeClr val="tx1"/>
                </a:solidFill>
              </a:rPr>
              <a:t>［基準第３条第２項］</a:t>
            </a:r>
            <a:endParaRPr lang="en-US" altLang="ja-JP" sz="1400" dirty="0">
              <a:solidFill>
                <a:schemeClr val="tx1"/>
              </a:solidFill>
            </a:endParaRPr>
          </a:p>
        </p:txBody>
      </p:sp>
      <p:sp>
        <p:nvSpPr>
          <p:cNvPr id="1195" name="テキスト ボックス 6"/>
          <p:cNvSpPr txBox="1"/>
          <p:nvPr/>
        </p:nvSpPr>
        <p:spPr>
          <a:xfrm>
            <a:off x="164547" y="2590966"/>
            <a:ext cx="5474253" cy="2307431"/>
          </a:xfrm>
          <a:prstGeom prst="rect">
            <a:avLst/>
          </a:prstGeom>
          <a:noFill/>
          <a:ln>
            <a:solidFill>
              <a:schemeClr val="tx1"/>
            </a:solidFill>
          </a:ln>
        </p:spPr>
        <p:txBody>
          <a:bodyPr wrap="square" rtlCol="0">
            <a:spAutoFit/>
          </a:bodyPr>
          <a:lstStyle/>
          <a:p>
            <a:endParaRPr lang="en-US" altLang="ja-JP" sz="1200" dirty="0">
              <a:solidFill>
                <a:srgbClr val="00B0F0"/>
              </a:solidFill>
              <a:latin typeface="+mn-ea"/>
            </a:endParaRPr>
          </a:p>
          <a:p>
            <a:r>
              <a:rPr lang="ja-JP" altLang="en-US" sz="1200" dirty="0">
                <a:solidFill>
                  <a:srgbClr val="00B0F0"/>
                </a:solidFill>
                <a:latin typeface="+mn-ea"/>
              </a:rPr>
              <a:t>表示を要しないもの</a:t>
            </a:r>
            <a:endParaRPr lang="en-US" altLang="ja-JP" sz="1200" dirty="0">
              <a:solidFill>
                <a:srgbClr val="00B0F0"/>
              </a:solidFill>
              <a:latin typeface="+mn-ea"/>
            </a:endParaRPr>
          </a:p>
          <a:p>
            <a:r>
              <a:rPr lang="ja-JP" altLang="en-US" sz="1200" dirty="0">
                <a:latin typeface="+mn-ea"/>
              </a:rPr>
              <a:t>　・加工食品を設備を設けて飲食させる場合（外食）［基準第１条］</a:t>
            </a:r>
            <a:endParaRPr lang="en-US" altLang="ja-JP" sz="1200" dirty="0">
              <a:latin typeface="+mn-ea"/>
            </a:endParaRPr>
          </a:p>
          <a:p>
            <a:pPr marL="92075" indent="-92075"/>
            <a:r>
              <a:rPr lang="ja-JP" altLang="en-US" sz="1200" dirty="0">
                <a:latin typeface="+mn-ea"/>
              </a:rPr>
              <a:t>　・</a:t>
            </a:r>
            <a:r>
              <a:rPr lang="ja-JP" altLang="ja-JP" sz="1200" dirty="0">
                <a:latin typeface="+mn-ea"/>
              </a:rPr>
              <a:t>容器包装に入れずに販売する場合</a:t>
            </a:r>
            <a:r>
              <a:rPr lang="ja-JP" altLang="en-US" sz="1200" dirty="0">
                <a:latin typeface="+mn-ea"/>
              </a:rPr>
              <a:t>［基準第３条］</a:t>
            </a:r>
            <a:endParaRPr lang="en-US" altLang="ja-JP" sz="1200" dirty="0">
              <a:latin typeface="+mn-ea"/>
            </a:endParaRPr>
          </a:p>
          <a:p>
            <a:pPr marL="180000" indent="-180000"/>
            <a:r>
              <a:rPr lang="ja-JP" altLang="en-US" sz="1200" dirty="0">
                <a:latin typeface="+mn-ea"/>
              </a:rPr>
              <a:t>　・</a:t>
            </a:r>
            <a:r>
              <a:rPr lang="ja-JP" altLang="ja-JP" sz="1200" dirty="0">
                <a:latin typeface="+mn-ea"/>
              </a:rPr>
              <a:t>食品を製造し、又は加工した場所で販売する場合</a:t>
            </a:r>
            <a:r>
              <a:rPr lang="ja-JP" altLang="en-US" sz="1200" dirty="0">
                <a:latin typeface="+mn-ea"/>
              </a:rPr>
              <a:t>［基準第５条］</a:t>
            </a:r>
            <a:endParaRPr lang="en-US" altLang="ja-JP" sz="1200" dirty="0">
              <a:latin typeface="+mn-ea"/>
            </a:endParaRPr>
          </a:p>
          <a:p>
            <a:pPr marL="92075" indent="-92075"/>
            <a:r>
              <a:rPr lang="ja-JP" altLang="en-US" sz="1200" dirty="0">
                <a:latin typeface="+mn-ea"/>
              </a:rPr>
              <a:t>　・</a:t>
            </a:r>
            <a:r>
              <a:rPr lang="ja-JP" altLang="ja-JP" sz="1200" dirty="0">
                <a:latin typeface="+mn-ea"/>
              </a:rPr>
              <a:t>不特定又は多数の者に対して譲渡</a:t>
            </a:r>
            <a:r>
              <a:rPr lang="ja-JP" altLang="en-US" sz="1200" dirty="0">
                <a:latin typeface="+mn-ea"/>
              </a:rPr>
              <a:t>（</a:t>
            </a:r>
            <a:r>
              <a:rPr lang="ja-JP" altLang="ja-JP" sz="1200" dirty="0">
                <a:latin typeface="+mn-ea"/>
              </a:rPr>
              <a:t>販売を除く</a:t>
            </a:r>
            <a:r>
              <a:rPr lang="ja-JP" altLang="en-US" sz="1200" dirty="0">
                <a:latin typeface="+mn-ea"/>
              </a:rPr>
              <a:t>。）</a:t>
            </a:r>
            <a:r>
              <a:rPr lang="ja-JP" altLang="ja-JP" sz="1200" dirty="0">
                <a:latin typeface="+mn-ea"/>
              </a:rPr>
              <a:t>する場合</a:t>
            </a:r>
            <a:r>
              <a:rPr lang="ja-JP" altLang="en-US" sz="1200" dirty="0">
                <a:latin typeface="+mn-ea"/>
              </a:rPr>
              <a:t>［基準第５条］</a:t>
            </a:r>
            <a:endParaRPr lang="en-US" altLang="ja-JP" sz="1200" dirty="0">
              <a:latin typeface="+mn-ea"/>
            </a:endParaRPr>
          </a:p>
          <a:p>
            <a:pPr marL="92075" indent="-92075"/>
            <a:r>
              <a:rPr lang="ja-JP" altLang="en-US" sz="1200" dirty="0">
                <a:latin typeface="+mn-ea"/>
              </a:rPr>
              <a:t>　・他法令によって表示が義務付けられている場合［基準第３条］</a:t>
            </a:r>
            <a:endParaRPr lang="en-US" altLang="ja-JP" sz="1200" dirty="0">
              <a:latin typeface="+mn-ea"/>
            </a:endParaRPr>
          </a:p>
          <a:p>
            <a:pPr marL="360000" indent="-360000"/>
            <a:r>
              <a:rPr lang="ja-JP" altLang="en-US" sz="1200" dirty="0">
                <a:latin typeface="+mn-ea"/>
              </a:rPr>
              <a:t>　　　「米穀等の取引等に係る情報の記録及び産地情報の伝達に関する法律」（平　　　成</a:t>
            </a:r>
            <a:r>
              <a:rPr lang="en-US" altLang="ja-JP" sz="1200" dirty="0">
                <a:latin typeface="+mn-ea"/>
              </a:rPr>
              <a:t>21</a:t>
            </a:r>
            <a:r>
              <a:rPr lang="ja-JP" altLang="en-US" sz="1200" dirty="0">
                <a:latin typeface="+mn-ea"/>
              </a:rPr>
              <a:t>年法律第</a:t>
            </a:r>
            <a:r>
              <a:rPr lang="en-US" altLang="ja-JP" sz="1200" dirty="0">
                <a:latin typeface="+mn-ea"/>
              </a:rPr>
              <a:t>26</a:t>
            </a:r>
            <a:r>
              <a:rPr lang="ja-JP" altLang="en-US" sz="1200" dirty="0">
                <a:latin typeface="+mn-ea"/>
              </a:rPr>
              <a:t>号）</a:t>
            </a:r>
            <a:endParaRPr kumimoji="1" lang="en-US" altLang="ja-JP" sz="1200" dirty="0">
              <a:latin typeface="+mn-ea"/>
            </a:endParaRPr>
          </a:p>
          <a:p>
            <a:pPr marL="92075" indent="-92075"/>
            <a:r>
              <a:rPr kumimoji="1" lang="ja-JP" altLang="en-US" sz="1200" dirty="0">
                <a:latin typeface="+mn-ea"/>
              </a:rPr>
              <a:t>　　　「酒税の保全及び酒類業組合等に関する法律」（昭和</a:t>
            </a:r>
            <a:r>
              <a:rPr kumimoji="1" lang="en-US" altLang="ja-JP" sz="1200" dirty="0">
                <a:latin typeface="+mn-ea"/>
              </a:rPr>
              <a:t>28</a:t>
            </a:r>
            <a:r>
              <a:rPr kumimoji="1" lang="ja-JP" altLang="en-US" sz="1200" dirty="0">
                <a:latin typeface="+mn-ea"/>
              </a:rPr>
              <a:t>年法律第７号）</a:t>
            </a:r>
            <a:endParaRPr kumimoji="1" lang="en-US" altLang="ja-JP" sz="1200" dirty="0">
              <a:latin typeface="+mn-ea"/>
            </a:endParaRPr>
          </a:p>
          <a:p>
            <a:r>
              <a:rPr lang="ja-JP" altLang="en-US" sz="1200" dirty="0">
                <a:solidFill>
                  <a:srgbClr val="00B0F0"/>
                </a:solidFill>
                <a:latin typeface="+mn-ea"/>
              </a:rPr>
              <a:t>表示を省略することができるもの</a:t>
            </a:r>
            <a:endParaRPr lang="en-US" altLang="ja-JP" sz="1200" dirty="0">
              <a:solidFill>
                <a:srgbClr val="00B0F0"/>
              </a:solidFill>
              <a:latin typeface="+mn-ea"/>
            </a:endParaRPr>
          </a:p>
          <a:p>
            <a:pPr marL="360000" indent="-457200"/>
            <a:r>
              <a:rPr lang="ja-JP" altLang="en-US" sz="1200" dirty="0">
                <a:latin typeface="+mn-ea"/>
              </a:rPr>
              <a:t>　</a:t>
            </a:r>
            <a:r>
              <a:rPr lang="ja-JP" altLang="ja-JP" sz="1200" dirty="0">
                <a:latin typeface="+mn-ea"/>
              </a:rPr>
              <a:t>・容器包装の表示可能面積がおおむね</a:t>
            </a:r>
            <a:r>
              <a:rPr lang="en-US" altLang="ja-JP" sz="1200" dirty="0">
                <a:latin typeface="+mn-ea"/>
              </a:rPr>
              <a:t>30</a:t>
            </a:r>
            <a:r>
              <a:rPr lang="ja-JP" altLang="ja-JP" sz="1200" dirty="0">
                <a:latin typeface="+mn-ea"/>
              </a:rPr>
              <a:t>㎠以下の場合</a:t>
            </a:r>
            <a:r>
              <a:rPr lang="ja-JP" altLang="en-US" sz="1200" dirty="0">
                <a:latin typeface="+mn-ea"/>
              </a:rPr>
              <a:t>　［基準第３条］</a:t>
            </a:r>
            <a:endParaRPr lang="ja-JP" altLang="ja-JP" sz="1200" dirty="0">
              <a:latin typeface="+mn-ea"/>
            </a:endParaRPr>
          </a:p>
        </p:txBody>
      </p:sp>
      <p:sp>
        <p:nvSpPr>
          <p:cNvPr id="1196" name="テキスト ボックス 8"/>
          <p:cNvSpPr txBox="1"/>
          <p:nvPr/>
        </p:nvSpPr>
        <p:spPr>
          <a:xfrm>
            <a:off x="154546" y="5300799"/>
            <a:ext cx="5484254" cy="1307157"/>
          </a:xfrm>
          <a:prstGeom prst="rect">
            <a:avLst/>
          </a:prstGeom>
          <a:solidFill>
            <a:schemeClr val="accent3">
              <a:lumMod val="20000"/>
              <a:lumOff val="80000"/>
            </a:schemeClr>
          </a:solidFill>
          <a:ln>
            <a:solidFill>
              <a:schemeClr val="tx1"/>
            </a:solidFill>
          </a:ln>
        </p:spPr>
        <p:txBody>
          <a:bodyPr wrap="square" rtlCol="0">
            <a:spAutoFit/>
          </a:bodyPr>
          <a:lstStyle/>
          <a:p>
            <a:pPr marL="92075" indent="-92075"/>
            <a:endParaRPr kumimoji="1" lang="en-US" altLang="ja-JP" sz="1400" dirty="0"/>
          </a:p>
          <a:p>
            <a:pPr hangingPunct="0">
              <a:spcBef>
                <a:spcPts val="600"/>
              </a:spcBef>
            </a:pPr>
            <a:r>
              <a:rPr lang="ja-JP" altLang="en-US" sz="1200" dirty="0">
                <a:latin typeface="+mn-ea"/>
              </a:rPr>
              <a:t>　原則として</a:t>
            </a:r>
            <a:r>
              <a:rPr lang="ja-JP" altLang="ja-JP" sz="1200" dirty="0">
                <a:latin typeface="+mn-ea"/>
              </a:rPr>
              <a:t>製品に占める</a:t>
            </a:r>
            <a:r>
              <a:rPr lang="ja-JP" altLang="ja-JP" sz="1200" b="1" u="sng" dirty="0">
                <a:latin typeface="+mn-ea"/>
              </a:rPr>
              <a:t>重量割合上位１位の原材料</a:t>
            </a:r>
            <a:r>
              <a:rPr lang="ja-JP" altLang="en-US" sz="1200" dirty="0">
                <a:latin typeface="+mn-ea"/>
              </a:rPr>
              <a:t>が原料原産地</a:t>
            </a:r>
            <a:r>
              <a:rPr lang="ja-JP" altLang="ja-JP" sz="1200" dirty="0">
                <a:latin typeface="+mn-ea"/>
              </a:rPr>
              <a:t>表示の対象</a:t>
            </a:r>
            <a:r>
              <a:rPr lang="ja-JP" altLang="en-US" sz="1200" dirty="0">
                <a:latin typeface="+mn-ea"/>
              </a:rPr>
              <a:t>。</a:t>
            </a:r>
            <a:endParaRPr lang="en-US" altLang="ja-JP" sz="1200" dirty="0">
              <a:latin typeface="+mn-ea"/>
            </a:endParaRPr>
          </a:p>
          <a:p>
            <a:pPr hangingPunct="0"/>
            <a:r>
              <a:rPr lang="ja-JP" altLang="en-US" sz="1200" dirty="0">
                <a:latin typeface="+mn-ea"/>
              </a:rPr>
              <a:t>　</a:t>
            </a:r>
            <a:r>
              <a:rPr lang="ja-JP" altLang="ja-JP" sz="1200" dirty="0">
                <a:latin typeface="+mn-ea"/>
              </a:rPr>
              <a:t>なお、重量割合上位２位以降の原材料についても、</a:t>
            </a:r>
            <a:r>
              <a:rPr lang="ja-JP" altLang="en-US" sz="1200" dirty="0">
                <a:latin typeface="+mn-ea"/>
              </a:rPr>
              <a:t>事業者が自主的に</a:t>
            </a:r>
            <a:r>
              <a:rPr lang="ja-JP" altLang="ja-JP" sz="1200" dirty="0">
                <a:latin typeface="+mn-ea"/>
              </a:rPr>
              <a:t>原料原産地表示を行うこと</a:t>
            </a:r>
            <a:r>
              <a:rPr lang="ja-JP" altLang="en-US" sz="1200" dirty="0">
                <a:latin typeface="+mn-ea"/>
              </a:rPr>
              <a:t>ができる。</a:t>
            </a:r>
            <a:endParaRPr lang="en-US" altLang="ja-JP" sz="1200" u="sng" dirty="0">
              <a:latin typeface="+mn-ea"/>
            </a:endParaRPr>
          </a:p>
          <a:p>
            <a:r>
              <a:rPr lang="ja-JP" altLang="en-US" sz="1200" dirty="0">
                <a:latin typeface="+mn-ea"/>
              </a:rPr>
              <a:t>　重量割合上位１位の原材料が</a:t>
            </a:r>
            <a:r>
              <a:rPr lang="en-US" altLang="ja-JP" sz="1200" dirty="0">
                <a:latin typeface="+mn-ea"/>
              </a:rPr>
              <a:t>50</a:t>
            </a:r>
            <a:r>
              <a:rPr lang="ja-JP" altLang="en-US" sz="1200" dirty="0">
                <a:latin typeface="+mn-ea"/>
              </a:rPr>
              <a:t>％未満の</a:t>
            </a:r>
            <a:r>
              <a:rPr lang="en-US" altLang="ja-JP" sz="1200" dirty="0">
                <a:latin typeface="+mn-ea"/>
              </a:rPr>
              <a:t>22</a:t>
            </a:r>
            <a:r>
              <a:rPr lang="ja-JP" altLang="en-US" sz="1200" dirty="0">
                <a:latin typeface="+mn-ea"/>
              </a:rPr>
              <a:t>食品群も原料原産地表示の対象に含む。</a:t>
            </a:r>
            <a:endParaRPr lang="en-US" altLang="ja-JP" sz="1200" dirty="0">
              <a:latin typeface="+mn-ea"/>
            </a:endParaRPr>
          </a:p>
        </p:txBody>
      </p:sp>
      <p:sp>
        <p:nvSpPr>
          <p:cNvPr id="1197" name="角丸四角形 9"/>
          <p:cNvSpPr/>
          <p:nvPr/>
        </p:nvSpPr>
        <p:spPr>
          <a:xfrm>
            <a:off x="216437" y="5091805"/>
            <a:ext cx="2349500" cy="4320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b="1" dirty="0">
                <a:solidFill>
                  <a:schemeClr val="tx1"/>
                </a:solidFill>
              </a:rPr>
              <a:t>対象原材料</a:t>
            </a:r>
            <a:endParaRPr lang="en-US" altLang="ja-JP" sz="1400" b="1" dirty="0">
              <a:solidFill>
                <a:schemeClr val="tx1"/>
              </a:solidFill>
              <a:latin typeface="+mn-ea"/>
            </a:endParaRPr>
          </a:p>
          <a:p>
            <a:pPr algn="ctr"/>
            <a:r>
              <a:rPr lang="ja-JP" altLang="en-US" sz="1400" dirty="0">
                <a:solidFill>
                  <a:schemeClr val="tx1"/>
                </a:solidFill>
                <a:latin typeface="+mn-ea"/>
              </a:rPr>
              <a:t>［基準第３条第２項］</a:t>
            </a:r>
            <a:endParaRPr lang="ja-JP" altLang="ja-JP" sz="1400" dirty="0">
              <a:solidFill>
                <a:schemeClr val="tx1"/>
              </a:solidFill>
              <a:latin typeface="+mn-ea"/>
            </a:endParaRPr>
          </a:p>
        </p:txBody>
      </p:sp>
      <p:grpSp>
        <p:nvGrpSpPr>
          <p:cNvPr id="1198" name="グループ化 10"/>
          <p:cNvGrpSpPr/>
          <p:nvPr/>
        </p:nvGrpSpPr>
        <p:grpSpPr>
          <a:xfrm>
            <a:off x="0" y="-101600"/>
            <a:ext cx="9144000" cy="548500"/>
            <a:chOff x="381000" y="135500"/>
            <a:chExt cx="9144000" cy="548500"/>
          </a:xfrm>
        </p:grpSpPr>
        <p:grpSp>
          <p:nvGrpSpPr>
            <p:cNvPr id="1199" name="グループ化 11"/>
            <p:cNvGrpSpPr/>
            <p:nvPr/>
          </p:nvGrpSpPr>
          <p:grpSpPr>
            <a:xfrm>
              <a:off x="381000" y="612000"/>
              <a:ext cx="9144000" cy="72000"/>
              <a:chOff x="0" y="288000"/>
              <a:chExt cx="9144000" cy="72000"/>
            </a:xfrm>
          </p:grpSpPr>
          <p:cxnSp>
            <p:nvCxnSpPr>
              <p:cNvPr id="1200" name="直線コネクタ 13"/>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201" name="直線コネクタ 14"/>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202" name="直線コネクタ 15"/>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203" name="正方形/長方形 12"/>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原料原産地表示制度の具体的な改正点①（原料原産地表示の対象、対象原材料）</a:t>
              </a:r>
            </a:p>
          </p:txBody>
        </p:sp>
      </p:grpSp>
      <p:sp>
        <p:nvSpPr>
          <p:cNvPr id="1204" name="テキスト ボックス 16"/>
          <p:cNvSpPr txBox="1"/>
          <p:nvPr/>
        </p:nvSpPr>
        <p:spPr>
          <a:xfrm>
            <a:off x="154547" y="1536261"/>
            <a:ext cx="5484254" cy="645438"/>
          </a:xfrm>
          <a:prstGeom prst="rect">
            <a:avLst/>
          </a:prstGeom>
          <a:solidFill>
            <a:schemeClr val="accent3">
              <a:lumMod val="20000"/>
              <a:lumOff val="80000"/>
            </a:schemeClr>
          </a:solidFill>
          <a:ln>
            <a:solidFill>
              <a:schemeClr val="tx1"/>
            </a:solidFill>
          </a:ln>
        </p:spPr>
        <p:txBody>
          <a:bodyPr wrap="square" rtlCol="0">
            <a:spAutoFit/>
          </a:bodyPr>
          <a:lstStyle/>
          <a:p>
            <a:r>
              <a:rPr lang="ja-JP" altLang="en-US" sz="1200" dirty="0">
                <a:latin typeface="+mn-ea"/>
              </a:rPr>
              <a:t>目的</a:t>
            </a:r>
            <a:endParaRPr lang="en-US" altLang="ja-JP" sz="1200" dirty="0">
              <a:latin typeface="+mn-ea"/>
            </a:endParaRPr>
          </a:p>
          <a:p>
            <a:r>
              <a:rPr lang="ja-JP" altLang="en-US" sz="1200" dirty="0">
                <a:latin typeface="+mn-ea"/>
              </a:rPr>
              <a:t>　原料原産地表示を商品選択に利用している消費者は多いことから、全ての加工食品を対象に、原料原産地表示を義務付けることは、消費者の利益に合致。</a:t>
            </a:r>
            <a:endParaRPr lang="en-US" altLang="ja-JP" sz="1200" dirty="0">
              <a:latin typeface="+mn-ea"/>
            </a:endParaRPr>
          </a:p>
        </p:txBody>
      </p:sp>
      <p:pic>
        <p:nvPicPr>
          <p:cNvPr id="1205" name="図 17"/>
          <p:cNvPicPr>
            <a:picLocks noChangeAspect="1"/>
          </p:cNvPicPr>
          <p:nvPr/>
        </p:nvPicPr>
        <p:blipFill>
          <a:blip r:embed="rId3"/>
          <a:stretch>
            <a:fillRect/>
          </a:stretch>
        </p:blipFill>
        <p:spPr>
          <a:xfrm>
            <a:off x="5700246" y="539324"/>
            <a:ext cx="3355346" cy="2826176"/>
          </a:xfrm>
          <a:prstGeom prst="rect">
            <a:avLst/>
          </a:prstGeom>
        </p:spPr>
      </p:pic>
      <p:pic>
        <p:nvPicPr>
          <p:cNvPr id="1206" name="図 19"/>
          <p:cNvPicPr>
            <a:picLocks noChangeAspect="1"/>
          </p:cNvPicPr>
          <p:nvPr/>
        </p:nvPicPr>
        <p:blipFill>
          <a:blip r:embed="rId4"/>
          <a:stretch>
            <a:fillRect/>
          </a:stretch>
        </p:blipFill>
        <p:spPr>
          <a:xfrm>
            <a:off x="5466088" y="3393232"/>
            <a:ext cx="3677912" cy="3106367"/>
          </a:xfrm>
          <a:prstGeom prst="rect">
            <a:avLst/>
          </a:prstGeom>
        </p:spPr>
      </p:pic>
      <p:sp>
        <p:nvSpPr>
          <p:cNvPr id="1207" name="角丸四角形 18"/>
          <p:cNvSpPr/>
          <p:nvPr/>
        </p:nvSpPr>
        <p:spPr>
          <a:xfrm>
            <a:off x="216437" y="2413716"/>
            <a:ext cx="2565400" cy="3302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対象から除くもの</a:t>
            </a:r>
            <a:endParaRPr lang="en-US" altLang="ja-JP" sz="1400" b="1" dirty="0">
              <a:solidFill>
                <a:schemeClr val="tx1"/>
              </a:solidFill>
            </a:endParaRPr>
          </a:p>
        </p:txBody>
      </p:sp>
    </p:spTree>
    <p:extLst>
      <p:ext uri="{BB962C8B-B14F-4D97-AF65-F5344CB8AC3E}">
        <p14:creationId xmlns:p14="http://schemas.microsoft.com/office/powerpoint/2010/main" val="34493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3" name="テキスト ボックス 7"/>
          <p:cNvSpPr txBox="1"/>
          <p:nvPr/>
        </p:nvSpPr>
        <p:spPr>
          <a:xfrm>
            <a:off x="131416" y="843099"/>
            <a:ext cx="8852453" cy="1814989"/>
          </a:xfrm>
          <a:prstGeom prst="rect">
            <a:avLst/>
          </a:prstGeom>
          <a:solidFill>
            <a:schemeClr val="accent3">
              <a:lumMod val="20000"/>
              <a:lumOff val="80000"/>
            </a:schemeClr>
          </a:solidFill>
          <a:ln>
            <a:solidFill>
              <a:schemeClr val="tx1"/>
            </a:solidFill>
          </a:ln>
        </p:spPr>
        <p:txBody>
          <a:bodyPr wrap="square" rtlCol="0">
            <a:spAutoFit/>
          </a:bodyPr>
          <a:lstStyle/>
          <a:p>
            <a:pPr marL="92075" indent="-92075"/>
            <a:endParaRPr lang="en-US" altLang="ja-JP" sz="1400" dirty="0"/>
          </a:p>
          <a:p>
            <a:pPr marL="144000" indent="-216000"/>
            <a:r>
              <a:rPr kumimoji="1" lang="ja-JP" altLang="en-US" sz="1400" dirty="0"/>
              <a:t>①　</a:t>
            </a:r>
            <a:r>
              <a:rPr lang="ja-JP" altLang="ja-JP" sz="1400" dirty="0">
                <a:latin typeface="+mn-ea"/>
              </a:rPr>
              <a:t>対象原材料の産地について、</a:t>
            </a:r>
            <a:r>
              <a:rPr lang="ja-JP" altLang="en-US" sz="1400" dirty="0">
                <a:latin typeface="+mn-ea"/>
              </a:rPr>
              <a:t>改正前の表示方法と同様に、</a:t>
            </a:r>
            <a:r>
              <a:rPr lang="ja-JP" altLang="ja-JP" sz="1400" dirty="0">
                <a:latin typeface="+mn-ea"/>
              </a:rPr>
              <a:t>国別に重量割合の高いものから順に国名を表示する「国別重量順表示」を原則とする。</a:t>
            </a:r>
            <a:r>
              <a:rPr lang="ja-JP" altLang="en-US" sz="1400" dirty="0">
                <a:latin typeface="+mn-ea"/>
              </a:rPr>
              <a:t>［基準第３条第２項表１の一］</a:t>
            </a:r>
            <a:endParaRPr lang="en-US" altLang="ja-JP" sz="1400" dirty="0">
              <a:latin typeface="+mn-ea"/>
            </a:endParaRPr>
          </a:p>
          <a:p>
            <a:pPr marL="144000" indent="-216000"/>
            <a:r>
              <a:rPr lang="ja-JP" altLang="en-US" sz="1400" dirty="0">
                <a:latin typeface="+mn-ea"/>
              </a:rPr>
              <a:t>②　対象原材料が加工食品の場合、中間加工原材料の</a:t>
            </a:r>
            <a:r>
              <a:rPr lang="ja-JP" altLang="ja-JP" sz="1400" dirty="0">
                <a:latin typeface="+mn-ea"/>
              </a:rPr>
              <a:t>「</a:t>
            </a:r>
            <a:r>
              <a:rPr lang="ja-JP" altLang="en-US" sz="1400" dirty="0">
                <a:latin typeface="+mn-ea"/>
              </a:rPr>
              <a:t>製造地</a:t>
            </a:r>
            <a:r>
              <a:rPr lang="ja-JP" altLang="ja-JP" sz="1400" dirty="0">
                <a:latin typeface="+mn-ea"/>
              </a:rPr>
              <a:t>」を</a:t>
            </a:r>
            <a:r>
              <a:rPr lang="ja-JP" altLang="en-US" sz="1400" dirty="0">
                <a:latin typeface="+mn-ea"/>
              </a:rPr>
              <a:t>表示</a:t>
            </a:r>
            <a:r>
              <a:rPr lang="ja-JP" altLang="ja-JP" sz="1400" dirty="0">
                <a:latin typeface="+mn-ea"/>
              </a:rPr>
              <a:t>する。</a:t>
            </a:r>
            <a:r>
              <a:rPr lang="ja-JP" altLang="en-US" sz="1400" dirty="0">
                <a:latin typeface="+mn-ea"/>
              </a:rPr>
              <a:t>［基準第３条第２項表１の二］</a:t>
            </a:r>
            <a:endParaRPr lang="en-US" altLang="ja-JP" sz="1400" dirty="0">
              <a:latin typeface="+mn-ea"/>
            </a:endParaRPr>
          </a:p>
          <a:p>
            <a:pPr marL="180000" indent="-180000"/>
            <a:r>
              <a:rPr lang="ja-JP" altLang="en-US" sz="1400" dirty="0">
                <a:latin typeface="+mn-ea"/>
              </a:rPr>
              <a:t>③　</a:t>
            </a:r>
            <a:r>
              <a:rPr lang="ja-JP" altLang="ja-JP" sz="1400" dirty="0">
                <a:latin typeface="+mn-ea"/>
              </a:rPr>
              <a:t>原産国が３か国以上ある場合は、</a:t>
            </a:r>
            <a:r>
              <a:rPr lang="ja-JP" altLang="en-US" sz="1400" dirty="0">
                <a:latin typeface="+mn-ea"/>
              </a:rPr>
              <a:t>改正前の表示方法</a:t>
            </a:r>
            <a:r>
              <a:rPr lang="ja-JP" altLang="ja-JP" sz="1400" dirty="0">
                <a:latin typeface="+mn-ea"/>
              </a:rPr>
              <a:t>と同様、</a:t>
            </a:r>
            <a:r>
              <a:rPr lang="ja-JP" altLang="en-US" sz="1400" dirty="0">
                <a:latin typeface="+mn-ea"/>
              </a:rPr>
              <a:t>重量割合の高いものから順に国名を表示し、</a:t>
            </a:r>
            <a:r>
              <a:rPr lang="ja-JP" altLang="ja-JP" sz="1400" dirty="0">
                <a:latin typeface="+mn-ea"/>
              </a:rPr>
              <a:t>３か国目以降を「その他」と表示することができる</a:t>
            </a:r>
            <a:r>
              <a:rPr lang="ja-JP" altLang="en-US" sz="1400" dirty="0">
                <a:latin typeface="+mn-ea"/>
              </a:rPr>
              <a:t>。［基準第３条第２項表１の四］</a:t>
            </a:r>
            <a:endParaRPr lang="en-US" altLang="ja-JP" sz="1400" dirty="0">
              <a:latin typeface="+mn-ea"/>
            </a:endParaRPr>
          </a:p>
          <a:p>
            <a:pPr marL="144000" indent="-216000"/>
            <a:r>
              <a:rPr lang="ja-JP" altLang="en-US" sz="1400" dirty="0">
                <a:latin typeface="+mn-ea"/>
              </a:rPr>
              <a:t>④　</a:t>
            </a:r>
            <a:r>
              <a:rPr lang="ja-JP" altLang="ja-JP" sz="1400" dirty="0">
                <a:latin typeface="+mn-ea"/>
              </a:rPr>
              <a:t>「国別重量順表示」が難しい場合には、</a:t>
            </a:r>
            <a:r>
              <a:rPr lang="ja-JP" altLang="en-US" sz="1400" dirty="0">
                <a:latin typeface="+mn-ea"/>
              </a:rPr>
              <a:t>一定の条件の下で</a:t>
            </a:r>
            <a:r>
              <a:rPr lang="ja-JP" altLang="ja-JP" sz="1400" dirty="0">
                <a:latin typeface="+mn-ea"/>
              </a:rPr>
              <a:t>、</a:t>
            </a:r>
            <a:r>
              <a:rPr lang="ja-JP" altLang="en-US" sz="1400" dirty="0">
                <a:latin typeface="+mn-ea"/>
              </a:rPr>
              <a:t>「又は表示」や「大括り表示」</a:t>
            </a:r>
            <a:r>
              <a:rPr lang="ja-JP" altLang="ja-JP" sz="1400" dirty="0">
                <a:latin typeface="+mn-ea"/>
              </a:rPr>
              <a:t>を認める。</a:t>
            </a:r>
            <a:r>
              <a:rPr lang="ja-JP" altLang="en-US" sz="1400" dirty="0">
                <a:latin typeface="+mn-ea"/>
              </a:rPr>
              <a:t>［基準第３条第２項表１の五］　</a:t>
            </a:r>
            <a:endParaRPr lang="en-US" altLang="ja-JP" sz="1400" dirty="0">
              <a:latin typeface="+mn-ea"/>
            </a:endParaRPr>
          </a:p>
        </p:txBody>
      </p:sp>
      <p:sp>
        <p:nvSpPr>
          <p:cNvPr id="1214" name="角丸四角形 8"/>
          <p:cNvSpPr/>
          <p:nvPr/>
        </p:nvSpPr>
        <p:spPr>
          <a:xfrm>
            <a:off x="228600" y="571500"/>
            <a:ext cx="33401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新たな表示方法の追加</a:t>
            </a:r>
            <a:endParaRPr kumimoji="1" lang="ja-JP" altLang="en-US" sz="1400" dirty="0">
              <a:solidFill>
                <a:schemeClr val="tx1"/>
              </a:solidFill>
            </a:endParaRPr>
          </a:p>
        </p:txBody>
      </p:sp>
      <p:sp>
        <p:nvSpPr>
          <p:cNvPr id="1215" name="テキスト ボックス 13"/>
          <p:cNvSpPr txBox="1"/>
          <p:nvPr/>
        </p:nvSpPr>
        <p:spPr>
          <a:xfrm>
            <a:off x="241301" y="3064847"/>
            <a:ext cx="8547099" cy="3753981"/>
          </a:xfrm>
          <a:prstGeom prst="rect">
            <a:avLst/>
          </a:prstGeom>
          <a:noFill/>
          <a:ln>
            <a:solidFill>
              <a:schemeClr val="tx1"/>
            </a:solidFill>
          </a:ln>
        </p:spPr>
        <p:txBody>
          <a:bodyPr wrap="square" rtlCol="0">
            <a:spAutoFit/>
          </a:bodyPr>
          <a:lstStyle/>
          <a:p>
            <a:endParaRPr kumimoji="1"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p:txBody>
      </p:sp>
      <p:sp>
        <p:nvSpPr>
          <p:cNvPr id="1216" name="Text Box 5"/>
          <p:cNvSpPr txBox="1">
            <a:spLocks noChangeArrowheads="1"/>
          </p:cNvSpPr>
          <p:nvPr/>
        </p:nvSpPr>
        <p:spPr>
          <a:xfrm>
            <a:off x="461942" y="3219221"/>
            <a:ext cx="3602058"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a:t>
            </a:r>
            <a:r>
              <a:rPr lang="ja-JP" altLang="en-US" sz="1000" dirty="0">
                <a:solidFill>
                  <a:srgbClr val="FF0000"/>
                </a:solidFill>
                <a:latin typeface="ＭＳ ゴシック" pitchFamily="49" charset="-128"/>
                <a:ea typeface="ＭＳ ゴシック" pitchFamily="49" charset="-128"/>
              </a:rPr>
              <a:t>　アメリカ、カナダ（豚肉）</a:t>
            </a:r>
            <a:endParaRPr lang="ja-JP" altLang="en-US" sz="1000" dirty="0">
              <a:latin typeface="ＭＳ ゴシック" pitchFamily="49" charset="-128"/>
              <a:ea typeface="ＭＳ ゴシック" pitchFamily="49" charset="-128"/>
            </a:endParaRPr>
          </a:p>
        </p:txBody>
      </p:sp>
      <p:sp>
        <p:nvSpPr>
          <p:cNvPr id="1217" name="テキスト ボックス 12"/>
          <p:cNvSpPr txBox="1"/>
          <p:nvPr/>
        </p:nvSpPr>
        <p:spPr>
          <a:xfrm>
            <a:off x="4472276" y="3056177"/>
            <a:ext cx="2169825" cy="253023"/>
          </a:xfrm>
          <a:prstGeom prst="rect">
            <a:avLst/>
          </a:prstGeom>
          <a:noFill/>
        </p:spPr>
        <p:txBody>
          <a:bodyPr wrap="square" rtlCol="0">
            <a:spAutoFit/>
          </a:bodyPr>
          <a:lstStyle/>
          <a:p>
            <a:pPr marL="108000" indent="-457200"/>
            <a:r>
              <a:rPr lang="ja-JP" altLang="en-US" sz="1050" dirty="0"/>
              <a:t>（「その他」を用いた表示）</a:t>
            </a:r>
            <a:endParaRPr lang="ja-JP" altLang="ja-JP" sz="1050" dirty="0"/>
          </a:p>
        </p:txBody>
      </p:sp>
      <p:grpSp>
        <p:nvGrpSpPr>
          <p:cNvPr id="1218" name="グループ化 14"/>
          <p:cNvGrpSpPr/>
          <p:nvPr/>
        </p:nvGrpSpPr>
        <p:grpSpPr>
          <a:xfrm>
            <a:off x="0" y="-38100"/>
            <a:ext cx="9144000" cy="548500"/>
            <a:chOff x="381000" y="135500"/>
            <a:chExt cx="9144000" cy="548500"/>
          </a:xfrm>
        </p:grpSpPr>
        <p:grpSp>
          <p:nvGrpSpPr>
            <p:cNvPr id="1219" name="グループ化 15"/>
            <p:cNvGrpSpPr/>
            <p:nvPr/>
          </p:nvGrpSpPr>
          <p:grpSpPr>
            <a:xfrm>
              <a:off x="381000" y="612000"/>
              <a:ext cx="9144000" cy="72000"/>
              <a:chOff x="0" y="288000"/>
              <a:chExt cx="9144000" cy="72000"/>
            </a:xfrm>
          </p:grpSpPr>
          <p:cxnSp>
            <p:nvCxnSpPr>
              <p:cNvPr id="1220" name="直線コネクタ 17"/>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221" name="直線コネクタ 18"/>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222" name="直線コネクタ 19"/>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223" name="正方形/長方形 16"/>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原料原産地表示制度の具体的な改正点②（新たな表示方法、表示例）</a:t>
              </a:r>
            </a:p>
          </p:txBody>
        </p:sp>
      </p:grpSp>
      <p:sp>
        <p:nvSpPr>
          <p:cNvPr id="1224" name="テキスト ボックス 22"/>
          <p:cNvSpPr txBox="1"/>
          <p:nvPr/>
        </p:nvSpPr>
        <p:spPr>
          <a:xfrm>
            <a:off x="127000" y="2871594"/>
            <a:ext cx="1455301" cy="253023"/>
          </a:xfrm>
          <a:prstGeom prst="rect">
            <a:avLst/>
          </a:prstGeom>
          <a:noFill/>
        </p:spPr>
        <p:txBody>
          <a:bodyPr wrap="square" rtlCol="0">
            <a:spAutoFit/>
          </a:bodyPr>
          <a:lstStyle/>
          <a:p>
            <a:pPr marL="108000" indent="-457200"/>
            <a:r>
              <a:rPr lang="ja-JP" altLang="en-US" sz="1050" b="1" dirty="0"/>
              <a:t>＜国別重量順表示＞</a:t>
            </a:r>
            <a:endParaRPr lang="ja-JP" altLang="ja-JP" sz="1050" b="1" dirty="0"/>
          </a:p>
        </p:txBody>
      </p:sp>
      <p:sp>
        <p:nvSpPr>
          <p:cNvPr id="1225" name="Text Box 5"/>
          <p:cNvSpPr txBox="1">
            <a:spLocks noChangeArrowheads="1"/>
          </p:cNvSpPr>
          <p:nvPr/>
        </p:nvSpPr>
        <p:spPr>
          <a:xfrm>
            <a:off x="4576742" y="3257321"/>
            <a:ext cx="3868759"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a:t>
            </a:r>
            <a:r>
              <a:rPr lang="ja-JP" altLang="en-US" sz="1000" dirty="0">
                <a:solidFill>
                  <a:srgbClr val="FF0000"/>
                </a:solidFill>
                <a:latin typeface="ＭＳ ゴシック" pitchFamily="49" charset="-128"/>
                <a:ea typeface="ＭＳ ゴシック" pitchFamily="49" charset="-128"/>
              </a:rPr>
              <a:t>　アメリカ、カナダ、その他（豚肉）</a:t>
            </a:r>
            <a:endParaRPr lang="ja-JP" altLang="en-US" sz="1000" dirty="0">
              <a:latin typeface="ＭＳ ゴシック" pitchFamily="49" charset="-128"/>
              <a:ea typeface="ＭＳ ゴシック" pitchFamily="49" charset="-128"/>
            </a:endParaRPr>
          </a:p>
        </p:txBody>
      </p:sp>
      <p:sp>
        <p:nvSpPr>
          <p:cNvPr id="1226" name="Text Box 5"/>
          <p:cNvSpPr txBox="1">
            <a:spLocks noChangeArrowheads="1"/>
          </p:cNvSpPr>
          <p:nvPr/>
        </p:nvSpPr>
        <p:spPr>
          <a:xfrm>
            <a:off x="487342" y="4273322"/>
            <a:ext cx="3602059"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豚肉（アメリカ、カナダ）</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227" name="テキスト ボックス 24"/>
          <p:cNvSpPr txBox="1"/>
          <p:nvPr/>
        </p:nvSpPr>
        <p:spPr>
          <a:xfrm>
            <a:off x="4472276" y="4097576"/>
            <a:ext cx="3614584" cy="253023"/>
          </a:xfrm>
          <a:prstGeom prst="rect">
            <a:avLst/>
          </a:prstGeom>
          <a:noFill/>
        </p:spPr>
        <p:txBody>
          <a:bodyPr wrap="square" rtlCol="0">
            <a:spAutoFit/>
          </a:bodyPr>
          <a:lstStyle/>
          <a:p>
            <a:pPr marL="108000" indent="-457200"/>
            <a:r>
              <a:rPr lang="ja-JP" altLang="en-US" sz="1050" dirty="0"/>
              <a:t>（</a:t>
            </a:r>
            <a:r>
              <a:rPr lang="ja-JP" altLang="en-US" sz="1050" dirty="0">
                <a:solidFill>
                  <a:prstClr val="black"/>
                </a:solidFill>
              </a:rPr>
              <a:t>原料原産地を原材料の次に括弧を付して表示</a:t>
            </a:r>
            <a:r>
              <a:rPr lang="ja-JP" altLang="en-US" sz="1050" dirty="0"/>
              <a:t>）</a:t>
            </a:r>
            <a:endParaRPr lang="ja-JP" altLang="ja-JP" sz="1050" dirty="0"/>
          </a:p>
        </p:txBody>
      </p:sp>
      <p:sp>
        <p:nvSpPr>
          <p:cNvPr id="1228" name="Text Box 5"/>
          <p:cNvSpPr txBox="1">
            <a:spLocks noChangeArrowheads="1"/>
          </p:cNvSpPr>
          <p:nvPr/>
        </p:nvSpPr>
        <p:spPr>
          <a:xfrm>
            <a:off x="4602142" y="4311422"/>
            <a:ext cx="3868758"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豚肉（アメリカ、カナダ、その他）</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229" name="テキスト ボックス 29"/>
          <p:cNvSpPr txBox="1"/>
          <p:nvPr/>
        </p:nvSpPr>
        <p:spPr>
          <a:xfrm>
            <a:off x="444501" y="4056019"/>
            <a:ext cx="3492499" cy="253023"/>
          </a:xfrm>
          <a:prstGeom prst="rect">
            <a:avLst/>
          </a:prstGeom>
          <a:noFill/>
          <a:ln>
            <a:noFill/>
          </a:ln>
        </p:spPr>
        <p:txBody>
          <a:bodyPr wrap="square" rtlCol="0">
            <a:spAutoFit/>
          </a:bodyPr>
          <a:lstStyle/>
          <a:p>
            <a:pPr marL="108000" lvl="0" indent="-457200"/>
            <a:r>
              <a:rPr lang="ja-JP" altLang="en-US" sz="1050" dirty="0">
                <a:solidFill>
                  <a:prstClr val="black"/>
                </a:solidFill>
              </a:rPr>
              <a:t>（原料原産地を原材料の次に括弧を付して表示）</a:t>
            </a:r>
          </a:p>
        </p:txBody>
      </p:sp>
      <p:sp>
        <p:nvSpPr>
          <p:cNvPr id="1230" name="テキスト ボックス 31"/>
          <p:cNvSpPr txBox="1"/>
          <p:nvPr/>
        </p:nvSpPr>
        <p:spPr>
          <a:xfrm>
            <a:off x="4483101" y="5199019"/>
            <a:ext cx="4241799" cy="1599545"/>
          </a:xfrm>
          <a:prstGeom prst="rect">
            <a:avLst/>
          </a:prstGeom>
          <a:noFill/>
          <a:ln>
            <a:solidFill>
              <a:schemeClr val="tx1"/>
            </a:solidFill>
          </a:ln>
        </p:spPr>
        <p:txBody>
          <a:bodyPr wrap="square" rtlCol="0">
            <a:spAutoFit/>
          </a:bodyPr>
          <a:lstStyle/>
          <a:p>
            <a:endParaRPr kumimoji="1"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lang="en-US" altLang="ja-JP" sz="1400" dirty="0"/>
          </a:p>
          <a:p>
            <a:endParaRPr lang="en-US" altLang="ja-JP" sz="1400" dirty="0"/>
          </a:p>
        </p:txBody>
      </p:sp>
      <p:sp>
        <p:nvSpPr>
          <p:cNvPr id="1231" name="テキスト ボックス 32"/>
          <p:cNvSpPr txBox="1"/>
          <p:nvPr/>
        </p:nvSpPr>
        <p:spPr>
          <a:xfrm>
            <a:off x="4483101" y="4999277"/>
            <a:ext cx="2804824" cy="253023"/>
          </a:xfrm>
          <a:prstGeom prst="rect">
            <a:avLst/>
          </a:prstGeom>
          <a:noFill/>
        </p:spPr>
        <p:txBody>
          <a:bodyPr wrap="square" rtlCol="0">
            <a:spAutoFit/>
          </a:bodyPr>
          <a:lstStyle/>
          <a:p>
            <a:pPr marL="108000" indent="-457200"/>
            <a:r>
              <a:rPr lang="ja-JP" altLang="en-US" sz="1050" dirty="0"/>
              <a:t>（表示箇所を明示した上で枠外に表示）</a:t>
            </a:r>
            <a:endParaRPr lang="ja-JP" altLang="ja-JP" sz="1050" dirty="0"/>
          </a:p>
        </p:txBody>
      </p:sp>
      <p:sp>
        <p:nvSpPr>
          <p:cNvPr id="1232" name="Text Box 5"/>
          <p:cNvSpPr txBox="1">
            <a:spLocks noChangeArrowheads="1"/>
          </p:cNvSpPr>
          <p:nvPr/>
        </p:nvSpPr>
        <p:spPr>
          <a:xfrm>
            <a:off x="4602142" y="5251222"/>
            <a:ext cx="3868758"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a:t>
            </a:r>
            <a:r>
              <a:rPr lang="ja-JP" altLang="en-US" sz="1000" dirty="0">
                <a:solidFill>
                  <a:srgbClr val="FF0000"/>
                </a:solidFill>
                <a:latin typeface="ＭＳ ゴシック" pitchFamily="49" charset="-128"/>
                <a:ea typeface="ＭＳ ゴシック" pitchFamily="49" charset="-128"/>
              </a:rPr>
              <a:t>　枠外下部に記載</a:t>
            </a:r>
            <a:endParaRPr lang="ja-JP" altLang="en-US" sz="1000" dirty="0">
              <a:latin typeface="ＭＳ ゴシック" pitchFamily="49" charset="-128"/>
              <a:ea typeface="ＭＳ ゴシック" pitchFamily="49" charset="-128"/>
            </a:endParaRPr>
          </a:p>
        </p:txBody>
      </p:sp>
      <p:sp>
        <p:nvSpPr>
          <p:cNvPr id="1233" name="テキスト ボックス 36"/>
          <p:cNvSpPr txBox="1"/>
          <p:nvPr/>
        </p:nvSpPr>
        <p:spPr>
          <a:xfrm>
            <a:off x="6809076" y="6281977"/>
            <a:ext cx="1661824" cy="414605"/>
          </a:xfrm>
          <a:prstGeom prst="rect">
            <a:avLst/>
          </a:prstGeom>
          <a:noFill/>
          <a:ln>
            <a:solidFill>
              <a:schemeClr val="tx1"/>
            </a:solidFill>
          </a:ln>
        </p:spPr>
        <p:txBody>
          <a:bodyPr wrap="square" rtlCol="0">
            <a:spAutoFit/>
          </a:bodyPr>
          <a:lstStyle/>
          <a:p>
            <a:pPr marL="108000" indent="-457200"/>
            <a:r>
              <a:rPr lang="ja-JP" altLang="en-US" sz="1050" dirty="0"/>
              <a:t>原料豚肉の原産地名</a:t>
            </a:r>
            <a:endParaRPr lang="en-US" altLang="ja-JP" sz="1050" dirty="0"/>
          </a:p>
          <a:p>
            <a:pPr marL="108000" indent="-457200"/>
            <a:r>
              <a:rPr lang="ja-JP" altLang="en-US" sz="1050" dirty="0">
                <a:solidFill>
                  <a:srgbClr val="FF0000"/>
                </a:solidFill>
              </a:rPr>
              <a:t>アメリカ、カナダ、その他</a:t>
            </a:r>
            <a:endParaRPr lang="ja-JP" altLang="ja-JP" sz="1050" dirty="0">
              <a:solidFill>
                <a:srgbClr val="FF0000"/>
              </a:solidFill>
            </a:endParaRPr>
          </a:p>
        </p:txBody>
      </p:sp>
      <p:sp>
        <p:nvSpPr>
          <p:cNvPr id="1234" name="テキスト ボックス 26"/>
          <p:cNvSpPr txBox="1"/>
          <p:nvPr/>
        </p:nvSpPr>
        <p:spPr>
          <a:xfrm>
            <a:off x="0" y="2642833"/>
            <a:ext cx="3111500" cy="306884"/>
          </a:xfrm>
          <a:prstGeom prst="rect">
            <a:avLst/>
          </a:prstGeom>
          <a:noFill/>
        </p:spPr>
        <p:txBody>
          <a:bodyPr wrap="square" rtlCol="0">
            <a:spAutoFit/>
          </a:bodyPr>
          <a:lstStyle/>
          <a:p>
            <a:pPr marL="108000" indent="-457200"/>
            <a:r>
              <a:rPr lang="ja-JP" altLang="en-US" sz="1400" b="1" dirty="0"/>
              <a:t>＜新たな表示方法の表示例＞</a:t>
            </a:r>
          </a:p>
        </p:txBody>
      </p:sp>
    </p:spTree>
    <p:extLst>
      <p:ext uri="{BB962C8B-B14F-4D97-AF65-F5344CB8AC3E}">
        <p14:creationId xmlns:p14="http://schemas.microsoft.com/office/powerpoint/2010/main" val="3542138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40" name="グループ化 14"/>
          <p:cNvGrpSpPr/>
          <p:nvPr/>
        </p:nvGrpSpPr>
        <p:grpSpPr>
          <a:xfrm>
            <a:off x="0" y="-38100"/>
            <a:ext cx="9144000" cy="548500"/>
            <a:chOff x="381000" y="135500"/>
            <a:chExt cx="9144000" cy="548500"/>
          </a:xfrm>
        </p:grpSpPr>
        <p:grpSp>
          <p:nvGrpSpPr>
            <p:cNvPr id="1241" name="グループ化 15"/>
            <p:cNvGrpSpPr/>
            <p:nvPr/>
          </p:nvGrpSpPr>
          <p:grpSpPr>
            <a:xfrm>
              <a:off x="381000" y="612000"/>
              <a:ext cx="9144000" cy="72000"/>
              <a:chOff x="0" y="288000"/>
              <a:chExt cx="9144000" cy="72000"/>
            </a:xfrm>
          </p:grpSpPr>
          <p:cxnSp>
            <p:nvCxnSpPr>
              <p:cNvPr id="1242" name="直線コネクタ 17"/>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243" name="直線コネクタ 18"/>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244" name="直線コネクタ 19"/>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245" name="正方形/長方形 16"/>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原料原産地表示制度の具体的な改正点② （新たな表示方法、表示例）</a:t>
              </a:r>
            </a:p>
          </p:txBody>
        </p:sp>
      </p:grpSp>
      <p:sp>
        <p:nvSpPr>
          <p:cNvPr id="1246" name="テキスト ボックス 23"/>
          <p:cNvSpPr txBox="1"/>
          <p:nvPr/>
        </p:nvSpPr>
        <p:spPr>
          <a:xfrm>
            <a:off x="434307" y="944699"/>
            <a:ext cx="3924299" cy="2676763"/>
          </a:xfrm>
          <a:prstGeom prst="rect">
            <a:avLst/>
          </a:prstGeom>
          <a:noFill/>
          <a:ln>
            <a:solidFill>
              <a:schemeClr val="tx1"/>
            </a:solidFill>
          </a:ln>
        </p:spPr>
        <p:txBody>
          <a:bodyPr wrap="square" rtlCol="0">
            <a:spAutoFit/>
          </a:bodyPr>
          <a:lstStyle/>
          <a:p>
            <a:endParaRPr kumimoji="1"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p:txBody>
      </p:sp>
      <p:sp>
        <p:nvSpPr>
          <p:cNvPr id="1247" name="テキスト ボックス 24"/>
          <p:cNvSpPr txBox="1"/>
          <p:nvPr/>
        </p:nvSpPr>
        <p:spPr>
          <a:xfrm>
            <a:off x="383506" y="713229"/>
            <a:ext cx="1455301" cy="253023"/>
          </a:xfrm>
          <a:prstGeom prst="rect">
            <a:avLst/>
          </a:prstGeom>
          <a:noFill/>
        </p:spPr>
        <p:txBody>
          <a:bodyPr wrap="square" rtlCol="0">
            <a:spAutoFit/>
          </a:bodyPr>
          <a:lstStyle/>
          <a:p>
            <a:pPr marL="108000" indent="-457200"/>
            <a:r>
              <a:rPr lang="ja-JP" altLang="en-US" sz="1050" b="1" dirty="0"/>
              <a:t>＜又は表示＞</a:t>
            </a:r>
            <a:endParaRPr lang="ja-JP" altLang="ja-JP" sz="1050" b="1" dirty="0"/>
          </a:p>
        </p:txBody>
      </p:sp>
      <p:sp>
        <p:nvSpPr>
          <p:cNvPr id="1248" name="テキスト ボックス 25"/>
          <p:cNvSpPr txBox="1"/>
          <p:nvPr/>
        </p:nvSpPr>
        <p:spPr>
          <a:xfrm>
            <a:off x="4762501" y="931999"/>
            <a:ext cx="3924299" cy="2245876"/>
          </a:xfrm>
          <a:prstGeom prst="rect">
            <a:avLst/>
          </a:prstGeom>
          <a:noFill/>
          <a:ln>
            <a:solidFill>
              <a:schemeClr val="tx1"/>
            </a:solidFill>
          </a:ln>
        </p:spPr>
        <p:txBody>
          <a:bodyPr wrap="square" rtlCol="0">
            <a:spAutoFit/>
          </a:bodyPr>
          <a:lstStyle/>
          <a:p>
            <a:endParaRPr kumimoji="1" lang="en-US" altLang="ja-JP" sz="1400" dirty="0"/>
          </a:p>
          <a:p>
            <a:endParaRPr lang="en-US" altLang="ja-JP" sz="1400" dirty="0"/>
          </a:p>
          <a:p>
            <a:endParaRPr kumimoji="1" lang="en-US" altLang="ja-JP" sz="1400" dirty="0"/>
          </a:p>
          <a:p>
            <a:endParaRPr kumimoji="1"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p:txBody>
      </p:sp>
      <p:sp>
        <p:nvSpPr>
          <p:cNvPr id="1249" name="テキスト ボックス 26"/>
          <p:cNvSpPr txBox="1"/>
          <p:nvPr/>
        </p:nvSpPr>
        <p:spPr>
          <a:xfrm>
            <a:off x="4711700" y="700171"/>
            <a:ext cx="1455301" cy="253023"/>
          </a:xfrm>
          <a:prstGeom prst="rect">
            <a:avLst/>
          </a:prstGeom>
          <a:noFill/>
        </p:spPr>
        <p:txBody>
          <a:bodyPr wrap="square" rtlCol="0">
            <a:spAutoFit/>
          </a:bodyPr>
          <a:lstStyle/>
          <a:p>
            <a:pPr marL="108000" indent="-457200"/>
            <a:r>
              <a:rPr lang="ja-JP" altLang="en-US" sz="1050" b="1" dirty="0"/>
              <a:t>＜大括り表示＞</a:t>
            </a:r>
            <a:endParaRPr lang="ja-JP" altLang="ja-JP" sz="1050" b="1" dirty="0"/>
          </a:p>
        </p:txBody>
      </p:sp>
      <p:sp>
        <p:nvSpPr>
          <p:cNvPr id="1250" name="テキスト ボックス 29"/>
          <p:cNvSpPr txBox="1"/>
          <p:nvPr/>
        </p:nvSpPr>
        <p:spPr>
          <a:xfrm>
            <a:off x="434306" y="3723129"/>
            <a:ext cx="2298700" cy="253023"/>
          </a:xfrm>
          <a:prstGeom prst="rect">
            <a:avLst/>
          </a:prstGeom>
          <a:noFill/>
        </p:spPr>
        <p:txBody>
          <a:bodyPr wrap="square" rtlCol="0">
            <a:spAutoFit/>
          </a:bodyPr>
          <a:lstStyle/>
          <a:p>
            <a:pPr marL="108000" indent="-457200"/>
            <a:r>
              <a:rPr lang="ja-JP" altLang="en-US" sz="1050" b="1" dirty="0"/>
              <a:t>＜大括り表示＋又は表示＞</a:t>
            </a:r>
            <a:endParaRPr lang="ja-JP" altLang="ja-JP" sz="1050" b="1" dirty="0"/>
          </a:p>
        </p:txBody>
      </p:sp>
      <p:sp>
        <p:nvSpPr>
          <p:cNvPr id="1251" name="テキスト ボックス 31"/>
          <p:cNvSpPr txBox="1"/>
          <p:nvPr/>
        </p:nvSpPr>
        <p:spPr>
          <a:xfrm>
            <a:off x="4765007" y="3941899"/>
            <a:ext cx="3949699" cy="2245876"/>
          </a:xfrm>
          <a:prstGeom prst="rect">
            <a:avLst/>
          </a:prstGeom>
          <a:noFill/>
          <a:ln>
            <a:solidFill>
              <a:schemeClr val="tx1"/>
            </a:solidFill>
          </a:ln>
        </p:spPr>
        <p:txBody>
          <a:bodyPr wrap="square" rtlCol="0">
            <a:spAutoFit/>
          </a:bodyPr>
          <a:lstStyle/>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p:txBody>
      </p:sp>
      <p:sp>
        <p:nvSpPr>
          <p:cNvPr id="1252" name="テキスト ボックス 32"/>
          <p:cNvSpPr txBox="1"/>
          <p:nvPr/>
        </p:nvSpPr>
        <p:spPr>
          <a:xfrm>
            <a:off x="4688806" y="3710071"/>
            <a:ext cx="2298700" cy="253023"/>
          </a:xfrm>
          <a:prstGeom prst="rect">
            <a:avLst/>
          </a:prstGeom>
          <a:noFill/>
        </p:spPr>
        <p:txBody>
          <a:bodyPr wrap="square" rtlCol="0">
            <a:spAutoFit/>
          </a:bodyPr>
          <a:lstStyle/>
          <a:p>
            <a:pPr marL="108000" indent="-457200"/>
            <a:r>
              <a:rPr lang="ja-JP" altLang="en-US" sz="1050" b="1" dirty="0"/>
              <a:t>＜製造地表示＞</a:t>
            </a:r>
            <a:endParaRPr lang="ja-JP" altLang="ja-JP" sz="1050" b="1" dirty="0"/>
          </a:p>
        </p:txBody>
      </p:sp>
      <p:sp>
        <p:nvSpPr>
          <p:cNvPr id="1253" name="Text Box 5"/>
          <p:cNvSpPr txBox="1">
            <a:spLocks noChangeArrowheads="1"/>
          </p:cNvSpPr>
          <p:nvPr/>
        </p:nvSpPr>
        <p:spPr>
          <a:xfrm>
            <a:off x="629548" y="1123901"/>
            <a:ext cx="3602059"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a:t>
            </a:r>
            <a:r>
              <a:rPr lang="ja-JP" altLang="en-US" sz="1000" dirty="0">
                <a:solidFill>
                  <a:srgbClr val="FF0000"/>
                </a:solidFill>
                <a:latin typeface="ＭＳ ゴシック" pitchFamily="49" charset="-128"/>
                <a:ea typeface="ＭＳ ゴシック" pitchFamily="49" charset="-128"/>
              </a:rPr>
              <a:t>　アメリカ又はカナダ（豚肉）</a:t>
            </a:r>
            <a:endParaRPr lang="ja-JP" altLang="en-US" sz="1000" dirty="0">
              <a:latin typeface="ＭＳ ゴシック" pitchFamily="49" charset="-128"/>
              <a:ea typeface="ＭＳ ゴシック" pitchFamily="49" charset="-128"/>
            </a:endParaRPr>
          </a:p>
        </p:txBody>
      </p:sp>
      <p:sp>
        <p:nvSpPr>
          <p:cNvPr id="1254" name="Text Box 5"/>
          <p:cNvSpPr txBox="1">
            <a:spLocks noChangeArrowheads="1"/>
          </p:cNvSpPr>
          <p:nvPr/>
        </p:nvSpPr>
        <p:spPr>
          <a:xfrm>
            <a:off x="4970442" y="1123901"/>
            <a:ext cx="3602059"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a:t>
            </a:r>
            <a:r>
              <a:rPr lang="ja-JP" altLang="en-US" sz="1000" dirty="0">
                <a:solidFill>
                  <a:srgbClr val="FF0000"/>
                </a:solidFill>
                <a:latin typeface="ＭＳ ゴシック" pitchFamily="49" charset="-128"/>
                <a:ea typeface="ＭＳ ゴシック" pitchFamily="49" charset="-128"/>
              </a:rPr>
              <a:t>　輸入（豚肉）</a:t>
            </a:r>
            <a:endParaRPr lang="ja-JP" altLang="en-US" sz="1000" dirty="0">
              <a:latin typeface="ＭＳ ゴシック" pitchFamily="49" charset="-128"/>
              <a:ea typeface="ＭＳ ゴシック" pitchFamily="49" charset="-128"/>
            </a:endParaRPr>
          </a:p>
        </p:txBody>
      </p:sp>
      <p:sp>
        <p:nvSpPr>
          <p:cNvPr id="1255" name="テキスト ボックス 37"/>
          <p:cNvSpPr txBox="1"/>
          <p:nvPr/>
        </p:nvSpPr>
        <p:spPr>
          <a:xfrm>
            <a:off x="510507" y="3954599"/>
            <a:ext cx="3949699" cy="2676763"/>
          </a:xfrm>
          <a:prstGeom prst="rect">
            <a:avLst/>
          </a:prstGeom>
          <a:noFill/>
          <a:ln>
            <a:solidFill>
              <a:schemeClr val="tx1"/>
            </a:solidFill>
          </a:ln>
        </p:spPr>
        <p:txBody>
          <a:bodyPr wrap="square" rtlCol="0">
            <a:spAutoFit/>
          </a:bodyPr>
          <a:lstStyle/>
          <a:p>
            <a:endParaRPr kumimoji="1" lang="en-US" altLang="ja-JP" sz="1400" dirty="0"/>
          </a:p>
          <a:p>
            <a:endParaRPr lang="en-US" altLang="ja-JP" sz="1400" dirty="0"/>
          </a:p>
          <a:p>
            <a:endParaRPr kumimoji="1"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a:p>
            <a:endParaRPr lang="en-US" altLang="ja-JP" sz="1400" dirty="0"/>
          </a:p>
          <a:p>
            <a:endParaRPr kumimoji="1" lang="en-US" altLang="ja-JP" sz="1400" dirty="0"/>
          </a:p>
        </p:txBody>
      </p:sp>
      <p:sp>
        <p:nvSpPr>
          <p:cNvPr id="1256" name="Text Box 5"/>
          <p:cNvSpPr txBox="1">
            <a:spLocks noChangeArrowheads="1"/>
          </p:cNvSpPr>
          <p:nvPr/>
        </p:nvSpPr>
        <p:spPr>
          <a:xfrm>
            <a:off x="731149" y="4133801"/>
            <a:ext cx="3602059"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534933" indent="-534933" eaLnBrk="1" hangingPunct="1">
              <a:buClr>
                <a:schemeClr val="folHlink"/>
              </a:buClr>
            </a:pPr>
            <a:r>
              <a:rPr lang="ja-JP" altLang="en-US" sz="1000" dirty="0">
                <a:latin typeface="ＭＳ ゴシック" pitchFamily="49" charset="-128"/>
                <a:ea typeface="ＭＳ ゴシック" pitchFamily="49" charset="-128"/>
              </a:rPr>
              <a:t>原料原産地名</a:t>
            </a:r>
            <a:r>
              <a:rPr lang="ja-JP" altLang="en-US" sz="1000" dirty="0">
                <a:solidFill>
                  <a:srgbClr val="FF0000"/>
                </a:solidFill>
                <a:latin typeface="ＭＳ ゴシック" pitchFamily="49" charset="-128"/>
                <a:ea typeface="ＭＳ ゴシック" pitchFamily="49" charset="-128"/>
              </a:rPr>
              <a:t>　輸入又は国産（豚肉）</a:t>
            </a:r>
            <a:endParaRPr lang="ja-JP" altLang="en-US" sz="1000" dirty="0">
              <a:latin typeface="ＭＳ ゴシック" pitchFamily="49" charset="-128"/>
              <a:ea typeface="ＭＳ ゴシック" pitchFamily="49" charset="-128"/>
            </a:endParaRPr>
          </a:p>
        </p:txBody>
      </p:sp>
      <p:sp>
        <p:nvSpPr>
          <p:cNvPr id="1257" name="Text Box 5"/>
          <p:cNvSpPr txBox="1">
            <a:spLocks noChangeArrowheads="1"/>
          </p:cNvSpPr>
          <p:nvPr/>
        </p:nvSpPr>
        <p:spPr>
          <a:xfrm>
            <a:off x="4985346" y="4140606"/>
            <a:ext cx="3602360"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36000" indent="-972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a:p>
            <a:pPr marL="630000" indent="-630000" eaLnBrk="1" hangingPunct="1">
              <a:defRPr/>
            </a:pPr>
            <a:r>
              <a:rPr lang="ja-JP" altLang="en-US" sz="1000" dirty="0">
                <a:latin typeface="ＭＳ ゴシック" panose="020B0609070205080204" pitchFamily="49" charset="-128"/>
                <a:ea typeface="ＭＳ ゴシック" panose="020B0609070205080204" pitchFamily="49" charset="-128"/>
              </a:rPr>
              <a:t>原料原産地名　</a:t>
            </a:r>
            <a:r>
              <a:rPr lang="ja-JP" altLang="en-US" sz="1000" dirty="0">
                <a:solidFill>
                  <a:srgbClr val="FF0000"/>
                </a:solidFill>
                <a:latin typeface="ＭＳ ゴシック" panose="020B0609070205080204" pitchFamily="49" charset="-128"/>
                <a:ea typeface="ＭＳ ゴシック" panose="020B0609070205080204" pitchFamily="49" charset="-128"/>
              </a:rPr>
              <a:t>ドイツ製造（りんご果汁）</a:t>
            </a:r>
            <a:endParaRPr lang="en-US" altLang="ja-JP" sz="1000" strike="sngStrike" dirty="0">
              <a:solidFill>
                <a:srgbClr val="00B050"/>
              </a:solidFill>
              <a:latin typeface="ＭＳ ゴシック" panose="020B0609070205080204" pitchFamily="49" charset="-128"/>
              <a:ea typeface="ＭＳ ゴシック" panose="020B0609070205080204" pitchFamily="49" charset="-128"/>
            </a:endParaRPr>
          </a:p>
        </p:txBody>
      </p:sp>
      <p:sp>
        <p:nvSpPr>
          <p:cNvPr id="1258" name="テキスト ボックス 42"/>
          <p:cNvSpPr txBox="1"/>
          <p:nvPr/>
        </p:nvSpPr>
        <p:spPr>
          <a:xfrm>
            <a:off x="527948" y="1970615"/>
            <a:ext cx="2939101"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
        <p:nvSpPr>
          <p:cNvPr id="1259" name="Text Box 5"/>
          <p:cNvSpPr txBox="1">
            <a:spLocks noChangeArrowheads="1"/>
          </p:cNvSpPr>
          <p:nvPr/>
        </p:nvSpPr>
        <p:spPr>
          <a:xfrm>
            <a:off x="616849" y="2508201"/>
            <a:ext cx="3602059"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豚肉（アメリカ又はカナダ）</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260" name="テキスト ボックス 49"/>
          <p:cNvSpPr txBox="1"/>
          <p:nvPr/>
        </p:nvSpPr>
        <p:spPr>
          <a:xfrm>
            <a:off x="548607" y="2290899"/>
            <a:ext cx="3492499" cy="253023"/>
          </a:xfrm>
          <a:prstGeom prst="rect">
            <a:avLst/>
          </a:prstGeom>
          <a:noFill/>
          <a:ln>
            <a:noFill/>
          </a:ln>
        </p:spPr>
        <p:txBody>
          <a:bodyPr wrap="square" rtlCol="0">
            <a:spAutoFit/>
          </a:bodyPr>
          <a:lstStyle/>
          <a:p>
            <a:pPr marL="108000" lvl="0" indent="-457200"/>
            <a:r>
              <a:rPr lang="ja-JP" altLang="en-US" sz="1050" dirty="0">
                <a:solidFill>
                  <a:prstClr val="black"/>
                </a:solidFill>
              </a:rPr>
              <a:t>（原料原産地を原材料の次に括弧を付して表示）</a:t>
            </a:r>
          </a:p>
        </p:txBody>
      </p:sp>
      <p:sp>
        <p:nvSpPr>
          <p:cNvPr id="1261" name="Text Box 5"/>
          <p:cNvSpPr txBox="1">
            <a:spLocks noChangeArrowheads="1"/>
          </p:cNvSpPr>
          <p:nvPr/>
        </p:nvSpPr>
        <p:spPr>
          <a:xfrm>
            <a:off x="731149" y="5518101"/>
            <a:ext cx="3602059"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豚肉（輸入又は国産）</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262" name="テキスト ボックス 51"/>
          <p:cNvSpPr txBox="1"/>
          <p:nvPr/>
        </p:nvSpPr>
        <p:spPr>
          <a:xfrm>
            <a:off x="642249" y="6212594"/>
            <a:ext cx="2894973"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
        <p:nvSpPr>
          <p:cNvPr id="1263" name="テキスト ボックス 52"/>
          <p:cNvSpPr txBox="1"/>
          <p:nvPr/>
        </p:nvSpPr>
        <p:spPr>
          <a:xfrm>
            <a:off x="624807" y="5300799"/>
            <a:ext cx="3492499" cy="253023"/>
          </a:xfrm>
          <a:prstGeom prst="rect">
            <a:avLst/>
          </a:prstGeom>
          <a:noFill/>
          <a:ln>
            <a:noFill/>
          </a:ln>
        </p:spPr>
        <p:txBody>
          <a:bodyPr wrap="square" rtlCol="0">
            <a:spAutoFit/>
          </a:bodyPr>
          <a:lstStyle/>
          <a:p>
            <a:pPr marL="108000" lvl="0" indent="-457200"/>
            <a:r>
              <a:rPr lang="ja-JP" altLang="en-US" sz="1050" dirty="0">
                <a:solidFill>
                  <a:prstClr val="black"/>
                </a:solidFill>
              </a:rPr>
              <a:t>（原料原産地を原材料の次に括弧を付して表示）</a:t>
            </a:r>
          </a:p>
        </p:txBody>
      </p:sp>
      <p:sp>
        <p:nvSpPr>
          <p:cNvPr id="1264" name="Text Box 5"/>
          <p:cNvSpPr txBox="1">
            <a:spLocks noChangeArrowheads="1"/>
          </p:cNvSpPr>
          <p:nvPr/>
        </p:nvSpPr>
        <p:spPr>
          <a:xfrm>
            <a:off x="4970442" y="2292301"/>
            <a:ext cx="3602059" cy="706983"/>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p>
          <a:p>
            <a:pPr marL="900000" indent="-108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solidFill>
                  <a:srgbClr val="FF0000"/>
                </a:solidFill>
                <a:latin typeface="ＭＳ ゴシック" pitchFamily="49" charset="-128"/>
                <a:ea typeface="ＭＳ ゴシック" pitchFamily="49" charset="-128"/>
              </a:rPr>
              <a:t>　豚肉（輸入）</a:t>
            </a:r>
            <a:r>
              <a:rPr lang="ja-JP" altLang="en-US" sz="1000" dirty="0">
                <a:latin typeface="ＭＳ ゴシック" pitchFamily="49" charset="-128"/>
                <a:ea typeface="ＭＳ ゴシック" pitchFamily="49" charset="-128"/>
              </a:rPr>
              <a:t>、豚脂肪、たん白加水分解物、還元水あめ、食塩、香辛料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265" name="テキスト ボックス 54"/>
          <p:cNvSpPr txBox="1"/>
          <p:nvPr/>
        </p:nvSpPr>
        <p:spPr>
          <a:xfrm>
            <a:off x="4889501" y="2087699"/>
            <a:ext cx="3492499" cy="253023"/>
          </a:xfrm>
          <a:prstGeom prst="rect">
            <a:avLst/>
          </a:prstGeom>
          <a:noFill/>
          <a:ln>
            <a:noFill/>
          </a:ln>
        </p:spPr>
        <p:txBody>
          <a:bodyPr wrap="square" rtlCol="0">
            <a:spAutoFit/>
          </a:bodyPr>
          <a:lstStyle/>
          <a:p>
            <a:pPr marL="108000" lvl="0" indent="-457200"/>
            <a:r>
              <a:rPr lang="ja-JP" altLang="en-US" sz="1050" dirty="0">
                <a:solidFill>
                  <a:prstClr val="black"/>
                </a:solidFill>
              </a:rPr>
              <a:t>（原料原産地を原材料の次に括弧を付して表示）</a:t>
            </a:r>
          </a:p>
        </p:txBody>
      </p:sp>
      <p:sp>
        <p:nvSpPr>
          <p:cNvPr id="1266" name="Text Box 5"/>
          <p:cNvSpPr txBox="1">
            <a:spLocks noChangeArrowheads="1"/>
          </p:cNvSpPr>
          <p:nvPr/>
        </p:nvSpPr>
        <p:spPr>
          <a:xfrm>
            <a:off x="4972646" y="5232806"/>
            <a:ext cx="3602360" cy="553095"/>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anose="020B0609070205080204" pitchFamily="49" charset="-128"/>
                <a:ea typeface="ＭＳ ゴシック" panose="020B0609070205080204" pitchFamily="49" charset="-128"/>
              </a:rPr>
              <a:t>名    　　称　清涼飲料水</a:t>
            </a:r>
          </a:p>
          <a:p>
            <a:pPr marL="936000" indent="-972000" eaLnBrk="1" hangingPunct="1">
              <a:defRPr/>
            </a:pPr>
            <a:r>
              <a:rPr lang="ja-JP" altLang="en-US" sz="1000" spc="70" dirty="0">
                <a:latin typeface="ＭＳ ゴシック" panose="020B0609070205080204" pitchFamily="49" charset="-128"/>
                <a:ea typeface="ＭＳ ゴシック" panose="020B0609070205080204" pitchFamily="49" charset="-128"/>
              </a:rPr>
              <a:t>原 材 料 名</a:t>
            </a:r>
            <a:r>
              <a:rPr lang="ja-JP" altLang="en-US" sz="1000" dirty="0">
                <a:latin typeface="ＭＳ ゴシック" panose="020B0609070205080204" pitchFamily="49" charset="-128"/>
                <a:ea typeface="ＭＳ ゴシック" panose="020B0609070205080204" pitchFamily="49" charset="-128"/>
              </a:rPr>
              <a:t>　</a:t>
            </a:r>
            <a:r>
              <a:rPr lang="ja-JP" altLang="en-US" sz="1000" dirty="0">
                <a:solidFill>
                  <a:srgbClr val="FF0000"/>
                </a:solidFill>
                <a:latin typeface="ＭＳ ゴシック" panose="020B0609070205080204" pitchFamily="49" charset="-128"/>
                <a:ea typeface="ＭＳ ゴシック" panose="020B0609070205080204" pitchFamily="49" charset="-128"/>
              </a:rPr>
              <a:t>りんご果汁（ドイツ製造）</a:t>
            </a:r>
            <a:r>
              <a:rPr lang="ja-JP" altLang="en-US" sz="1000" dirty="0">
                <a:latin typeface="ＭＳ ゴシック" panose="020B0609070205080204" pitchFamily="49" charset="-128"/>
                <a:ea typeface="ＭＳ ゴシック" panose="020B0609070205080204" pitchFamily="49" charset="-128"/>
              </a:rPr>
              <a:t>、果糖ぶどう糖液糖、果糖／酸味料、ビタミンＣ</a:t>
            </a:r>
            <a:endParaRPr lang="en-US" altLang="ja-JP" sz="1000" dirty="0">
              <a:latin typeface="ＭＳ ゴシック" panose="020B0609070205080204" pitchFamily="49" charset="-128"/>
              <a:ea typeface="ＭＳ ゴシック" panose="020B0609070205080204" pitchFamily="49" charset="-128"/>
            </a:endParaRPr>
          </a:p>
        </p:txBody>
      </p:sp>
      <p:sp>
        <p:nvSpPr>
          <p:cNvPr id="1267" name="テキスト ボックス 56"/>
          <p:cNvSpPr txBox="1"/>
          <p:nvPr/>
        </p:nvSpPr>
        <p:spPr>
          <a:xfrm>
            <a:off x="4866607" y="5046799"/>
            <a:ext cx="3492499" cy="253023"/>
          </a:xfrm>
          <a:prstGeom prst="rect">
            <a:avLst/>
          </a:prstGeom>
          <a:noFill/>
          <a:ln>
            <a:noFill/>
          </a:ln>
        </p:spPr>
        <p:txBody>
          <a:bodyPr wrap="square" rtlCol="0">
            <a:spAutoFit/>
          </a:bodyPr>
          <a:lstStyle/>
          <a:p>
            <a:pPr marL="108000" lvl="0" indent="-457200"/>
            <a:r>
              <a:rPr lang="ja-JP" altLang="en-US" sz="1050" dirty="0">
                <a:solidFill>
                  <a:prstClr val="black"/>
                </a:solidFill>
              </a:rPr>
              <a:t>（原料原産地を原材料の次に括弧を付して表示）</a:t>
            </a:r>
          </a:p>
        </p:txBody>
      </p:sp>
      <p:sp>
        <p:nvSpPr>
          <p:cNvPr id="1268" name="テキスト ボックス 33"/>
          <p:cNvSpPr txBox="1"/>
          <p:nvPr/>
        </p:nvSpPr>
        <p:spPr>
          <a:xfrm>
            <a:off x="642249" y="4980515"/>
            <a:ext cx="2894973"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
        <p:nvSpPr>
          <p:cNvPr id="1269" name="テキスト ボックス 34"/>
          <p:cNvSpPr txBox="1"/>
          <p:nvPr/>
        </p:nvSpPr>
        <p:spPr>
          <a:xfrm>
            <a:off x="527949" y="3368153"/>
            <a:ext cx="2939100"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Tree>
    <p:extLst>
      <p:ext uri="{BB962C8B-B14F-4D97-AF65-F5344CB8AC3E}">
        <p14:creationId xmlns:p14="http://schemas.microsoft.com/office/powerpoint/2010/main" val="1745635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 name="テキスト ボックス 2"/>
          <p:cNvSpPr txBox="1"/>
          <p:nvPr/>
        </p:nvSpPr>
        <p:spPr>
          <a:xfrm>
            <a:off x="142222" y="922143"/>
            <a:ext cx="8852453" cy="2492097"/>
          </a:xfrm>
          <a:prstGeom prst="rect">
            <a:avLst/>
          </a:prstGeom>
          <a:solidFill>
            <a:schemeClr val="accent3">
              <a:lumMod val="20000"/>
              <a:lumOff val="80000"/>
            </a:schemeClr>
          </a:solidFill>
          <a:ln>
            <a:solidFill>
              <a:schemeClr val="tx1"/>
            </a:solidFill>
          </a:ln>
        </p:spPr>
        <p:txBody>
          <a:bodyPr wrap="square" rtlCol="0">
            <a:spAutoFit/>
          </a:bodyPr>
          <a:lstStyle/>
          <a:p>
            <a:endParaRPr kumimoji="1" lang="en-US" altLang="ja-JP" sz="1400" dirty="0"/>
          </a:p>
          <a:p>
            <a:r>
              <a:rPr lang="ja-JP" altLang="en-US" sz="1600" dirty="0">
                <a:latin typeface="+mn-ea"/>
              </a:rPr>
              <a:t>　</a:t>
            </a:r>
            <a:r>
              <a:rPr lang="ja-JP" altLang="en-US" sz="1400" dirty="0">
                <a:latin typeface="+mn-ea"/>
              </a:rPr>
              <a:t>「又は表示」とは、原産地として</a:t>
            </a:r>
            <a:r>
              <a:rPr lang="ja-JP" altLang="ja-JP" sz="1400" dirty="0">
                <a:latin typeface="+mn-ea"/>
              </a:rPr>
              <a:t>使用</a:t>
            </a:r>
            <a:r>
              <a:rPr lang="ja-JP" altLang="en-US" sz="1400" dirty="0">
                <a:latin typeface="+mn-ea"/>
              </a:rPr>
              <a:t>可能性がある複数国を、使用</a:t>
            </a:r>
            <a:r>
              <a:rPr lang="ja-JP" altLang="ja-JP" sz="1400" dirty="0">
                <a:latin typeface="+mn-ea"/>
              </a:rPr>
              <a:t>が見込まれる重量割合の高いものから順に「又は」でつないで表示する</a:t>
            </a:r>
            <a:r>
              <a:rPr lang="ja-JP" altLang="en-US" sz="1400" dirty="0">
                <a:latin typeface="+mn-ea"/>
              </a:rPr>
              <a:t>方法であり、過去の使用実績等に基づき表示する方法である。　</a:t>
            </a:r>
            <a:endParaRPr lang="en-US" altLang="ja-JP" sz="1400" dirty="0">
              <a:latin typeface="+mn-ea"/>
            </a:endParaRPr>
          </a:p>
          <a:p>
            <a:endParaRPr lang="en-US" altLang="ja-JP" sz="1400" dirty="0">
              <a:latin typeface="+mn-ea"/>
            </a:endParaRPr>
          </a:p>
          <a:p>
            <a:r>
              <a:rPr lang="ja-JP" altLang="en-US" sz="1400" dirty="0">
                <a:latin typeface="+mn-ea"/>
              </a:rPr>
              <a:t>＜認める条件＞</a:t>
            </a:r>
            <a:endParaRPr lang="en-US" altLang="ja-JP" sz="1400" dirty="0">
              <a:latin typeface="+mn-ea"/>
            </a:endParaRPr>
          </a:p>
          <a:p>
            <a:pPr marL="144000" indent="72000"/>
            <a:r>
              <a:rPr lang="ja-JP" altLang="en-US" sz="1400" dirty="0">
                <a:latin typeface="+mn-ea"/>
              </a:rPr>
              <a:t>　過去の</a:t>
            </a:r>
            <a:r>
              <a:rPr lang="ja-JP" altLang="ja-JP" sz="1400" dirty="0">
                <a:latin typeface="+mn-ea"/>
              </a:rPr>
              <a:t>一定期間における</a:t>
            </a:r>
            <a:r>
              <a:rPr lang="ja-JP" altLang="en-US" sz="1400" dirty="0">
                <a:latin typeface="+mn-ea"/>
              </a:rPr>
              <a:t>産地</a:t>
            </a:r>
            <a:r>
              <a:rPr lang="ja-JP" altLang="ja-JP" sz="1400" dirty="0">
                <a:latin typeface="+mn-ea"/>
              </a:rPr>
              <a:t>別使用実績又は</a:t>
            </a:r>
            <a:r>
              <a:rPr lang="ja-JP" altLang="en-US" sz="1400" dirty="0">
                <a:latin typeface="+mn-ea"/>
              </a:rPr>
              <a:t>今後の一定期間における産地別</a:t>
            </a:r>
            <a:r>
              <a:rPr lang="ja-JP" altLang="ja-JP" sz="1400" dirty="0">
                <a:latin typeface="+mn-ea"/>
              </a:rPr>
              <a:t>使用計画からみて、国別重量順表示が困難な場合には、「</a:t>
            </a:r>
            <a:r>
              <a:rPr lang="ja-JP" altLang="en-US" sz="1400" dirty="0">
                <a:latin typeface="+mn-ea"/>
              </a:rPr>
              <a:t>又は</a:t>
            </a:r>
            <a:r>
              <a:rPr lang="ja-JP" altLang="ja-JP" sz="1400" dirty="0">
                <a:latin typeface="+mn-ea"/>
              </a:rPr>
              <a:t>表示」を用いることができることと</a:t>
            </a:r>
            <a:r>
              <a:rPr lang="ja-JP" altLang="en-US" sz="1400" dirty="0">
                <a:latin typeface="+mn-ea"/>
              </a:rPr>
              <a:t>し、根拠書類の保管を条件とする。</a:t>
            </a:r>
            <a:endParaRPr lang="en-US" altLang="ja-JP" sz="1400" dirty="0">
              <a:latin typeface="+mn-ea"/>
            </a:endParaRPr>
          </a:p>
          <a:p>
            <a:endParaRPr lang="en-US" altLang="ja-JP" sz="1400" dirty="0">
              <a:latin typeface="+mn-ea"/>
            </a:endParaRPr>
          </a:p>
          <a:p>
            <a:r>
              <a:rPr lang="ja-JP" altLang="en-US" sz="1400" dirty="0">
                <a:latin typeface="+mn-ea"/>
              </a:rPr>
              <a:t>＜誤認防止＞</a:t>
            </a:r>
            <a:endParaRPr lang="en-US" altLang="ja-JP" sz="1400" dirty="0">
              <a:latin typeface="+mn-ea"/>
            </a:endParaRPr>
          </a:p>
          <a:p>
            <a:pPr marL="144000" indent="72000"/>
            <a:r>
              <a:rPr lang="ja-JP" altLang="en-US" sz="1400" dirty="0">
                <a:latin typeface="+mn-ea"/>
              </a:rPr>
              <a:t>　「又は</a:t>
            </a:r>
            <a:r>
              <a:rPr lang="ja-JP" altLang="ja-JP" sz="1400" dirty="0">
                <a:latin typeface="+mn-ea"/>
              </a:rPr>
              <a:t>表示</a:t>
            </a:r>
            <a:r>
              <a:rPr lang="ja-JP" altLang="en-US" sz="1400" dirty="0">
                <a:latin typeface="+mn-ea"/>
              </a:rPr>
              <a:t>」</a:t>
            </a:r>
            <a:r>
              <a:rPr lang="ja-JP" altLang="ja-JP" sz="1400" dirty="0">
                <a:latin typeface="+mn-ea"/>
              </a:rPr>
              <a:t>をする場合は、</a:t>
            </a:r>
            <a:r>
              <a:rPr lang="ja-JP" altLang="en-US" sz="1400" dirty="0">
                <a:latin typeface="+mn-ea"/>
              </a:rPr>
              <a:t>過去の一定期間における使用実績又は今後の一定期間における使用計画における対象原材料に占める重量の割合（一定期間使用割合）の高いものから順に表示した旨</a:t>
            </a:r>
            <a:r>
              <a:rPr lang="ja-JP" altLang="ja-JP" sz="1400" dirty="0">
                <a:latin typeface="+mn-ea"/>
              </a:rPr>
              <a:t>の表示</a:t>
            </a:r>
            <a:r>
              <a:rPr lang="ja-JP" altLang="en-US" sz="1400" dirty="0">
                <a:latin typeface="+mn-ea"/>
              </a:rPr>
              <a:t>を</a:t>
            </a:r>
            <a:r>
              <a:rPr lang="ja-JP" altLang="ja-JP" sz="1400" dirty="0">
                <a:latin typeface="+mn-ea"/>
              </a:rPr>
              <a:t>付記</a:t>
            </a:r>
            <a:r>
              <a:rPr lang="ja-JP" altLang="en-US" sz="1400" dirty="0">
                <a:latin typeface="+mn-ea"/>
              </a:rPr>
              <a:t>する。</a:t>
            </a:r>
            <a:endParaRPr lang="en-US" altLang="ja-JP" sz="1400" strike="sngStrike" dirty="0">
              <a:latin typeface="+mn-ea"/>
            </a:endParaRPr>
          </a:p>
        </p:txBody>
      </p:sp>
      <p:sp>
        <p:nvSpPr>
          <p:cNvPr id="1276" name="角丸四角形 4"/>
          <p:cNvSpPr/>
          <p:nvPr/>
        </p:nvSpPr>
        <p:spPr>
          <a:xfrm>
            <a:off x="226705" y="650544"/>
            <a:ext cx="5156200" cy="48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新たな表示方法①（又は表示）</a:t>
            </a:r>
            <a:r>
              <a:rPr lang="ja-JP" altLang="en-US" sz="1400" dirty="0">
                <a:solidFill>
                  <a:schemeClr val="tx1"/>
                </a:solidFill>
              </a:rPr>
              <a:t>［</a:t>
            </a:r>
            <a:r>
              <a:rPr lang="ja-JP" altLang="en-US" sz="1400" dirty="0">
                <a:solidFill>
                  <a:schemeClr val="tx1"/>
                </a:solidFill>
                <a:latin typeface="+mn-ea"/>
              </a:rPr>
              <a:t>基準第３条第２項表１の五のイ］</a:t>
            </a:r>
            <a:endParaRPr kumimoji="1" lang="ja-JP" altLang="en-US" sz="1400" dirty="0">
              <a:solidFill>
                <a:schemeClr val="tx1"/>
              </a:solidFill>
            </a:endParaRPr>
          </a:p>
        </p:txBody>
      </p:sp>
      <p:sp>
        <p:nvSpPr>
          <p:cNvPr id="1277" name="Text Box 5"/>
          <p:cNvSpPr txBox="1">
            <a:spLocks noChangeArrowheads="1"/>
          </p:cNvSpPr>
          <p:nvPr/>
        </p:nvSpPr>
        <p:spPr>
          <a:xfrm>
            <a:off x="1249342" y="4109218"/>
            <a:ext cx="3817958"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endParaRPr lang="en-US" altLang="ja-JP" sz="1000" dirty="0">
              <a:latin typeface="ＭＳ ゴシック" pitchFamily="49" charset="-128"/>
              <a:ea typeface="ＭＳ ゴシック" pitchFamily="49" charset="-128"/>
            </a:endParaRPr>
          </a:p>
          <a:p>
            <a:pPr marL="900000" indent="-90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豚肉</a:t>
            </a:r>
            <a:r>
              <a:rPr lang="ja-JP" altLang="en-US" sz="1000" dirty="0">
                <a:latin typeface="ＭＳ ゴシック" pitchFamily="49" charset="-128"/>
                <a:ea typeface="ＭＳ ゴシック" pitchFamily="49" charset="-128"/>
              </a:rPr>
              <a:t>、豚脂肪 、たん白加水分解物、還元水あめ、食塩、香辛料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a:p>
            <a:pPr marL="630238" indent="-630238" eaLnBrk="1" hangingPunct="1">
              <a:buClr>
                <a:schemeClr val="folHlink"/>
              </a:buClr>
            </a:pPr>
            <a:r>
              <a:rPr lang="ja-JP" altLang="en-US" sz="1000" dirty="0">
                <a:latin typeface="ＭＳ ゴシック" pitchFamily="49" charset="-128"/>
                <a:ea typeface="ＭＳ ゴシック" pitchFamily="49" charset="-128"/>
              </a:rPr>
              <a:t>原料原産地名　</a:t>
            </a:r>
            <a:r>
              <a:rPr lang="ja-JP" altLang="en-US" sz="1000" dirty="0">
                <a:solidFill>
                  <a:srgbClr val="FF0000"/>
                </a:solidFill>
                <a:latin typeface="ＭＳ ゴシック" pitchFamily="49" charset="-128"/>
                <a:ea typeface="ＭＳ ゴシック" pitchFamily="49" charset="-128"/>
              </a:rPr>
              <a:t>アメリカ又はカナダ（豚肉）</a:t>
            </a:r>
            <a:endParaRPr lang="ja-JP" altLang="en-US" sz="1000" strike="sngStrike" dirty="0">
              <a:solidFill>
                <a:srgbClr val="00B050"/>
              </a:solidFill>
              <a:latin typeface="ＭＳ ゴシック" pitchFamily="49" charset="-128"/>
              <a:ea typeface="ＭＳ ゴシック" pitchFamily="49" charset="-128"/>
            </a:endParaRPr>
          </a:p>
        </p:txBody>
      </p:sp>
      <p:sp>
        <p:nvSpPr>
          <p:cNvPr id="1278" name="テキスト ボックス 12"/>
          <p:cNvSpPr txBox="1"/>
          <p:nvPr/>
        </p:nvSpPr>
        <p:spPr>
          <a:xfrm>
            <a:off x="1043276" y="3887791"/>
            <a:ext cx="2823453" cy="253023"/>
          </a:xfrm>
          <a:prstGeom prst="rect">
            <a:avLst/>
          </a:prstGeom>
          <a:noFill/>
        </p:spPr>
        <p:txBody>
          <a:bodyPr wrap="square" rtlCol="0">
            <a:spAutoFit/>
          </a:bodyPr>
          <a:lstStyle/>
          <a:p>
            <a:pPr marL="108000" indent="-457200"/>
            <a:r>
              <a:rPr lang="ja-JP" altLang="en-US" sz="1050" b="1" dirty="0"/>
              <a:t>＜外国の産地を「又は」でつないで表示＞</a:t>
            </a:r>
          </a:p>
        </p:txBody>
      </p:sp>
      <p:sp>
        <p:nvSpPr>
          <p:cNvPr id="1279" name="四角形吹き出し 1"/>
          <p:cNvSpPr/>
          <p:nvPr/>
        </p:nvSpPr>
        <p:spPr>
          <a:xfrm>
            <a:off x="5422900" y="4787900"/>
            <a:ext cx="2247900" cy="469900"/>
          </a:xfrm>
          <a:prstGeom prst="wedgeRectCallout">
            <a:avLst>
              <a:gd name="adj1" fmla="val -124105"/>
              <a:gd name="adj2" fmla="val 11149"/>
            </a:avLst>
          </a:prstGeom>
          <a:solidFill>
            <a:schemeClr val="accent4">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rPr>
              <a:t>一定期間使用割合の高いものから順に表示した旨の表示</a:t>
            </a:r>
          </a:p>
        </p:txBody>
      </p:sp>
      <p:sp>
        <p:nvSpPr>
          <p:cNvPr id="1280" name="四角形吹き出し 13"/>
          <p:cNvSpPr/>
          <p:nvPr/>
        </p:nvSpPr>
        <p:spPr>
          <a:xfrm>
            <a:off x="5765800" y="4064000"/>
            <a:ext cx="2374900" cy="469900"/>
          </a:xfrm>
          <a:prstGeom prst="wedgeRectCallout">
            <a:avLst>
              <a:gd name="adj1" fmla="val -106699"/>
              <a:gd name="adj2" fmla="val 108446"/>
            </a:avLst>
          </a:prstGeom>
          <a:solidFill>
            <a:schemeClr val="accent4">
              <a:lumMod val="20000"/>
              <a:lumOff val="80000"/>
            </a:schemeClr>
          </a:solidFill>
          <a:ln>
            <a:solidFill>
              <a:srgbClr val="FF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rPr>
              <a:t>原産地として、使用可能性のある複数国を、一定期間使用割合の高いものから順に「又は」でつないで表示</a:t>
            </a:r>
          </a:p>
        </p:txBody>
      </p:sp>
      <p:sp>
        <p:nvSpPr>
          <p:cNvPr id="1281" name="Text Box 5"/>
          <p:cNvSpPr txBox="1">
            <a:spLocks noChangeArrowheads="1"/>
          </p:cNvSpPr>
          <p:nvPr/>
        </p:nvSpPr>
        <p:spPr>
          <a:xfrm>
            <a:off x="1249342" y="5518291"/>
            <a:ext cx="3805258" cy="860871"/>
          </a:xfrm>
          <a:prstGeom prst="rect">
            <a:avLst/>
          </a:prstGeom>
          <a:solidFill>
            <a:schemeClr val="bg1"/>
          </a:solidFill>
          <a:ln w="12700" algn="ctr">
            <a:solidFill>
              <a:schemeClr val="tx1"/>
            </a:solidFill>
            <a:miter lim="800000"/>
            <a:headEnd/>
            <a:tailEnd/>
          </a:ln>
        </p:spPr>
        <p:txBody>
          <a:bodyPr wrap="square" lIns="91431" tIns="45715" rIns="91431"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folHlink"/>
              </a:buClr>
              <a:buFont typeface="Wingdings" pitchFamily="2" charset="2"/>
              <a:buNone/>
            </a:pPr>
            <a:r>
              <a:rPr lang="ja-JP" altLang="en-US" sz="1000" dirty="0">
                <a:latin typeface="ＭＳ ゴシック" pitchFamily="49" charset="-128"/>
                <a:ea typeface="ＭＳ ゴシック" pitchFamily="49" charset="-128"/>
              </a:rPr>
              <a:t>名    　　称　ポークソーセージ（ウインナー）</a:t>
            </a:r>
            <a:endParaRPr lang="en-US" altLang="ja-JP" sz="1000" dirty="0">
              <a:latin typeface="ＭＳ ゴシック" pitchFamily="49" charset="-128"/>
              <a:ea typeface="ＭＳ ゴシック" pitchFamily="49" charset="-128"/>
            </a:endParaRPr>
          </a:p>
          <a:p>
            <a:pPr marL="900000" indent="-900000" eaLnBrk="1" hangingPunct="1">
              <a:buClr>
                <a:schemeClr val="folHlink"/>
              </a:buClr>
            </a:pPr>
            <a:r>
              <a:rPr lang="ja-JP" altLang="en-US" sz="1000" spc="70" dirty="0">
                <a:latin typeface="ＭＳ ゴシック" pitchFamily="49" charset="-128"/>
                <a:ea typeface="ＭＳ ゴシック" pitchFamily="49" charset="-128"/>
              </a:rPr>
              <a:t>原 材 料 名</a:t>
            </a:r>
            <a:r>
              <a:rPr lang="ja-JP" altLang="en-US" sz="1000" dirty="0">
                <a:latin typeface="ＭＳ ゴシック" pitchFamily="49" charset="-128"/>
                <a:ea typeface="ＭＳ ゴシック" pitchFamily="49" charset="-128"/>
              </a:rPr>
              <a:t>　</a:t>
            </a:r>
            <a:r>
              <a:rPr lang="ja-JP" altLang="en-US" sz="1000" dirty="0">
                <a:solidFill>
                  <a:srgbClr val="FF0000"/>
                </a:solidFill>
                <a:latin typeface="ＭＳ ゴシック" pitchFamily="49" charset="-128"/>
                <a:ea typeface="ＭＳ ゴシック" pitchFamily="49" charset="-128"/>
              </a:rPr>
              <a:t>豚肉（アメリカ又はカナダ又はその他）</a:t>
            </a:r>
            <a:r>
              <a:rPr lang="ja-JP" altLang="en-US" sz="1000" dirty="0">
                <a:latin typeface="ＭＳ ゴシック" pitchFamily="49" charset="-128"/>
                <a:ea typeface="ＭＳ ゴシック" pitchFamily="49" charset="-128"/>
              </a:rPr>
              <a:t>、豚脂肪 、たん白加水分解物、還元水あめ、食塩、香辛料</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／調味料（アミノ酸等）、リン酸塩（Ｎ</a:t>
            </a:r>
            <a:r>
              <a:rPr kumimoji="0" lang="en-US" altLang="ja-JP" sz="1000" kern="0" dirty="0">
                <a:solidFill>
                  <a:sysClr val="windowText" lastClr="000000"/>
                </a:solidFill>
                <a:latin typeface="ＭＳ Ｐゴシック" panose="020B0600070205080204" pitchFamily="50" charset="-128"/>
                <a:ea typeface="ＭＳ Ｐゴシック" panose="020B0600070205080204" pitchFamily="50" charset="-128"/>
              </a:rPr>
              <a:t>a</a:t>
            </a:r>
            <a:r>
              <a:rPr kumimoji="0" lang="ja-JP" altLang="en-US" sz="1000" kern="0" dirty="0" err="1">
                <a:solidFill>
                  <a:sysClr val="windowText" lastClr="000000"/>
                </a:solidFill>
                <a:latin typeface="ＭＳ Ｐゴシック" panose="020B0600070205080204" pitchFamily="50" charset="-128"/>
                <a:ea typeface="ＭＳ Ｐゴシック" panose="020B0600070205080204" pitchFamily="50" charset="-128"/>
              </a:rPr>
              <a:t>、</a:t>
            </a:r>
            <a:r>
              <a:rPr kumimoji="0" lang="ja-JP" altLang="en-US" sz="1000" kern="0" dirty="0">
                <a:solidFill>
                  <a:sysClr val="windowText" lastClr="000000"/>
                </a:solidFill>
                <a:latin typeface="ＭＳ Ｐゴシック" panose="020B0600070205080204" pitchFamily="50" charset="-128"/>
                <a:ea typeface="ＭＳ Ｐゴシック" panose="020B0600070205080204" pitchFamily="50" charset="-128"/>
              </a:rPr>
              <a:t>Ｋ）、・・・</a:t>
            </a:r>
            <a:endParaRPr lang="en-US" altLang="ja-JP" sz="1000" dirty="0">
              <a:latin typeface="ＭＳ ゴシック" pitchFamily="49" charset="-128"/>
              <a:ea typeface="ＭＳ ゴシック" pitchFamily="49" charset="-128"/>
            </a:endParaRPr>
          </a:p>
        </p:txBody>
      </p:sp>
      <p:sp>
        <p:nvSpPr>
          <p:cNvPr id="1282" name="テキスト ボックス 16"/>
          <p:cNvSpPr txBox="1"/>
          <p:nvPr/>
        </p:nvSpPr>
        <p:spPr>
          <a:xfrm>
            <a:off x="1043276" y="5283587"/>
            <a:ext cx="1815341" cy="253023"/>
          </a:xfrm>
          <a:prstGeom prst="rect">
            <a:avLst/>
          </a:prstGeom>
          <a:noFill/>
        </p:spPr>
        <p:txBody>
          <a:bodyPr wrap="square" rtlCol="0">
            <a:spAutoFit/>
          </a:bodyPr>
          <a:lstStyle/>
          <a:p>
            <a:pPr marL="108000" indent="-457200"/>
            <a:r>
              <a:rPr lang="ja-JP" altLang="en-US" sz="1050" b="1" dirty="0"/>
              <a:t>＜「その他」を用いた表示＞</a:t>
            </a:r>
            <a:endParaRPr lang="ja-JP" altLang="ja-JP" sz="1050" b="1" dirty="0"/>
          </a:p>
        </p:txBody>
      </p:sp>
      <p:grpSp>
        <p:nvGrpSpPr>
          <p:cNvPr id="1283" name="グループ化 18"/>
          <p:cNvGrpSpPr/>
          <p:nvPr/>
        </p:nvGrpSpPr>
        <p:grpSpPr>
          <a:xfrm>
            <a:off x="0" y="-47956"/>
            <a:ext cx="9144000" cy="548500"/>
            <a:chOff x="381000" y="135500"/>
            <a:chExt cx="9144000" cy="548500"/>
          </a:xfrm>
        </p:grpSpPr>
        <p:grpSp>
          <p:nvGrpSpPr>
            <p:cNvPr id="1284" name="グループ化 19"/>
            <p:cNvGrpSpPr/>
            <p:nvPr/>
          </p:nvGrpSpPr>
          <p:grpSpPr>
            <a:xfrm>
              <a:off x="381000" y="612000"/>
              <a:ext cx="9144000" cy="72000"/>
              <a:chOff x="0" y="288000"/>
              <a:chExt cx="9144000" cy="72000"/>
            </a:xfrm>
          </p:grpSpPr>
          <p:cxnSp>
            <p:nvCxnSpPr>
              <p:cNvPr id="1285" name="直線コネクタ 21"/>
              <p:cNvCxnSpPr/>
              <p:nvPr/>
            </p:nvCxnSpPr>
            <p:spPr>
              <a:xfrm>
                <a:off x="0" y="288000"/>
                <a:ext cx="9144000" cy="0"/>
              </a:xfrm>
              <a:prstGeom prst="line">
                <a:avLst/>
              </a:prstGeom>
              <a:noFill/>
              <a:ln w="25400">
                <a:solidFill>
                  <a:srgbClr val="FDD100"/>
                </a:solidFill>
              </a:ln>
            </p:spPr>
            <p:style>
              <a:lnRef idx="1">
                <a:schemeClr val="accent1"/>
              </a:lnRef>
              <a:fillRef idx="0">
                <a:schemeClr val="accent1"/>
              </a:fillRef>
              <a:effectRef idx="0">
                <a:schemeClr val="accent1"/>
              </a:effectRef>
              <a:fontRef idx="minor">
                <a:schemeClr val="tx1"/>
              </a:fontRef>
            </p:style>
          </p:cxnSp>
          <p:cxnSp>
            <p:nvCxnSpPr>
              <p:cNvPr id="1286" name="直線コネクタ 22"/>
              <p:cNvCxnSpPr/>
              <p:nvPr/>
            </p:nvCxnSpPr>
            <p:spPr>
              <a:xfrm>
                <a:off x="0" y="324000"/>
                <a:ext cx="9144000" cy="0"/>
              </a:xfrm>
              <a:prstGeom prst="line">
                <a:avLst/>
              </a:prstGeom>
              <a:noFill/>
              <a:ln w="25400">
                <a:solidFill>
                  <a:srgbClr val="2B71B7"/>
                </a:solidFill>
              </a:ln>
            </p:spPr>
            <p:style>
              <a:lnRef idx="1">
                <a:schemeClr val="accent1"/>
              </a:lnRef>
              <a:fillRef idx="0">
                <a:schemeClr val="accent1"/>
              </a:fillRef>
              <a:effectRef idx="0">
                <a:schemeClr val="accent1"/>
              </a:effectRef>
              <a:fontRef idx="minor">
                <a:schemeClr val="tx1"/>
              </a:fontRef>
            </p:style>
          </p:cxnSp>
          <p:cxnSp>
            <p:nvCxnSpPr>
              <p:cNvPr id="1287" name="直線コネクタ 23"/>
              <p:cNvCxnSpPr/>
              <p:nvPr/>
            </p:nvCxnSpPr>
            <p:spPr>
              <a:xfrm>
                <a:off x="0" y="360000"/>
                <a:ext cx="9144000" cy="0"/>
              </a:xfrm>
              <a:prstGeom prst="line">
                <a:avLst/>
              </a:prstGeom>
              <a:noFill/>
              <a:ln w="25400">
                <a:solidFill>
                  <a:srgbClr val="ABCD05"/>
                </a:solidFill>
              </a:ln>
            </p:spPr>
            <p:style>
              <a:lnRef idx="1">
                <a:schemeClr val="accent1"/>
              </a:lnRef>
              <a:fillRef idx="0">
                <a:schemeClr val="accent1"/>
              </a:fillRef>
              <a:effectRef idx="0">
                <a:schemeClr val="accent1"/>
              </a:effectRef>
              <a:fontRef idx="minor">
                <a:schemeClr val="tx1"/>
              </a:fontRef>
            </p:style>
          </p:cxnSp>
        </p:grpSp>
        <p:sp>
          <p:nvSpPr>
            <p:cNvPr id="1288" name="正方形/長方形 20"/>
            <p:cNvSpPr/>
            <p:nvPr/>
          </p:nvSpPr>
          <p:spPr>
            <a:xfrm>
              <a:off x="381000" y="135500"/>
              <a:ext cx="914400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b="1" dirty="0">
                  <a:solidFill>
                    <a:schemeClr val="tx1"/>
                  </a:solidFill>
                </a:rPr>
                <a:t>原料原産地表示制度の具体的な改正点③（又は表示）</a:t>
              </a:r>
            </a:p>
          </p:txBody>
        </p:sp>
      </p:grpSp>
      <p:sp>
        <p:nvSpPr>
          <p:cNvPr id="1289" name="テキスト ボックス 25"/>
          <p:cNvSpPr txBox="1"/>
          <p:nvPr/>
        </p:nvSpPr>
        <p:spPr>
          <a:xfrm>
            <a:off x="1160442" y="4942594"/>
            <a:ext cx="2909282"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
        <p:nvSpPr>
          <p:cNvPr id="1290" name="テキスト ボックス 24"/>
          <p:cNvSpPr txBox="1"/>
          <p:nvPr/>
        </p:nvSpPr>
        <p:spPr>
          <a:xfrm>
            <a:off x="1160442" y="6352115"/>
            <a:ext cx="2909282" cy="245328"/>
          </a:xfrm>
          <a:prstGeom prst="rect">
            <a:avLst/>
          </a:prstGeom>
          <a:noFill/>
        </p:spPr>
        <p:txBody>
          <a:bodyPr wrap="square" rtlCol="0">
            <a:spAutoFit/>
          </a:bodyPr>
          <a:lstStyle/>
          <a:p>
            <a:r>
              <a:rPr lang="en-US" altLang="ja-JP" sz="1000" dirty="0">
                <a:solidFill>
                  <a:srgbClr val="FF0000"/>
                </a:solidFill>
                <a:latin typeface="+mn-ea"/>
              </a:rPr>
              <a:t>※</a:t>
            </a:r>
            <a:r>
              <a:rPr lang="ja-JP" altLang="en-US" sz="1000" dirty="0">
                <a:solidFill>
                  <a:srgbClr val="FF0000"/>
                </a:solidFill>
                <a:latin typeface="+mn-ea"/>
              </a:rPr>
              <a:t>　豚肉の産地は、令和○年の使用実績順</a:t>
            </a:r>
          </a:p>
        </p:txBody>
      </p:sp>
      <p:sp>
        <p:nvSpPr>
          <p:cNvPr id="1291" name="テキスト ボックス 26"/>
          <p:cNvSpPr txBox="1"/>
          <p:nvPr/>
        </p:nvSpPr>
        <p:spPr>
          <a:xfrm>
            <a:off x="116175" y="3696933"/>
            <a:ext cx="2823453" cy="306884"/>
          </a:xfrm>
          <a:prstGeom prst="rect">
            <a:avLst/>
          </a:prstGeom>
          <a:noFill/>
        </p:spPr>
        <p:txBody>
          <a:bodyPr wrap="square" rtlCol="0">
            <a:spAutoFit/>
          </a:bodyPr>
          <a:lstStyle/>
          <a:p>
            <a:pPr marL="108000" indent="-457200"/>
            <a:r>
              <a:rPr lang="ja-JP" altLang="en-US" sz="1400" b="1" dirty="0"/>
              <a:t>＜表示例＞</a:t>
            </a:r>
          </a:p>
        </p:txBody>
      </p:sp>
    </p:spTree>
    <p:extLst>
      <p:ext uri="{BB962C8B-B14F-4D97-AF65-F5344CB8AC3E}">
        <p14:creationId xmlns:p14="http://schemas.microsoft.com/office/powerpoint/2010/main" val="35722597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1406</Words>
  <Application>Microsoft Office PowerPoint</Application>
  <PresentationFormat>画面に合わせる (4:3)</PresentationFormat>
  <Paragraphs>596</Paragraphs>
  <Slides>20</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ＭＳ Ｐゴシック</vt:lpstr>
      <vt:lpstr>ＭＳ ゴシック</vt:lpstr>
      <vt:lpstr>Arial</vt:lpstr>
      <vt:lpstr>Calibri</vt:lpstr>
      <vt:lpstr>Calibri Light</vt:lpstr>
      <vt:lpstr>Wingdings</vt:lpstr>
      <vt:lpstr>Office テーマ</vt:lpstr>
      <vt:lpstr>新たな加工食品の原料原産地表示制度について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591</cp:revision>
  <cp:lastPrinted>2017-09-06T04:23:18Z</cp:lastPrinted>
  <dcterms:created xsi:type="dcterms:W3CDTF">2017-02-07T01:09:19Z</dcterms:created>
  <dcterms:modified xsi:type="dcterms:W3CDTF">2021-10-06T02:37:14Z</dcterms:modified>
</cp:coreProperties>
</file>