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3"/>
  </p:notesMasterIdLst>
  <p:sldIdLst>
    <p:sldId id="269" r:id="rId2"/>
    <p:sldId id="293" r:id="rId3"/>
    <p:sldId id="363" r:id="rId4"/>
    <p:sldId id="344" r:id="rId5"/>
    <p:sldId id="378" r:id="rId6"/>
    <p:sldId id="366" r:id="rId7"/>
    <p:sldId id="367" r:id="rId8"/>
    <p:sldId id="365" r:id="rId9"/>
    <p:sldId id="362" r:id="rId10"/>
    <p:sldId id="345" r:id="rId11"/>
    <p:sldId id="351" r:id="rId12"/>
    <p:sldId id="372" r:id="rId13"/>
    <p:sldId id="377" r:id="rId14"/>
    <p:sldId id="368" r:id="rId15"/>
    <p:sldId id="369" r:id="rId16"/>
    <p:sldId id="374" r:id="rId17"/>
    <p:sldId id="371" r:id="rId18"/>
    <p:sldId id="370" r:id="rId19"/>
    <p:sldId id="375" r:id="rId20"/>
    <p:sldId id="376" r:id="rId21"/>
    <p:sldId id="360" r:id="rId22"/>
  </p:sldIdLst>
  <p:sldSz cx="12193588"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橋 亨" initials="高橋" lastIdx="1" clrIdx="0">
    <p:extLst>
      <p:ext uri="{19B8F6BF-5375-455C-9EA6-DF929625EA0E}">
        <p15:presenceInfo xmlns:p15="http://schemas.microsoft.com/office/powerpoint/2012/main" userId="S-1-5-21-2877439530-3867779781-3455939047-9503" providerId="AD"/>
      </p:ext>
    </p:extLst>
  </p:cmAuthor>
  <p:cmAuthor id="2" name="CAA" initials="a" lastIdx="8" clrIdx="1">
    <p:extLst>
      <p:ext uri="{19B8F6BF-5375-455C-9EA6-DF929625EA0E}">
        <p15:presenceInfo xmlns:p15="http://schemas.microsoft.com/office/powerpoint/2012/main" userId="CA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B98"/>
    <a:srgbClr val="FFFFFF"/>
    <a:srgbClr val="F7C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rgbClr val="00000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淡色スタイル 3 - アクセント 1">
    <a:wholeTbl>
      <a:tcTxStyle>
        <a:fontRef idx="minor">
          <a:srgbClr val="00000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83"/>
    <p:restoredTop sz="65139" autoAdjust="0"/>
  </p:normalViewPr>
  <p:slideViewPr>
    <p:cSldViewPr>
      <p:cViewPr varScale="1">
        <p:scale>
          <a:sx n="63" d="100"/>
          <a:sy n="63" d="100"/>
        </p:scale>
        <p:origin x="90" y="4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3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2" name="ヘッダー プレースホルダー 1"/>
          <p:cNvSpPr>
            <a:spLocks noGrp="1"/>
          </p:cNvSpPr>
          <p:nvPr>
            <p:ph type="hdr" sz="quarter"/>
          </p:nvPr>
        </p:nvSpPr>
        <p:spPr>
          <a:xfrm>
            <a:off x="0" y="0"/>
            <a:ext cx="2972548" cy="457712"/>
          </a:xfrm>
          <a:prstGeom prst="rect">
            <a:avLst/>
          </a:prstGeom>
        </p:spPr>
        <p:txBody>
          <a:bodyPr vert="horz" lIns="91550" tIns="45775" rIns="91550" bIns="45775" rtlCol="0"/>
          <a:lstStyle>
            <a:lvl1pPr algn="l">
              <a:defRPr sz="1200"/>
            </a:lvl1pPr>
          </a:lstStyle>
          <a:p>
            <a:endParaRPr kumimoji="1" lang="ja-JP" altLang="en-US"/>
          </a:p>
        </p:txBody>
      </p:sp>
      <p:sp>
        <p:nvSpPr>
          <p:cNvPr id="1103" name="日付プレースホルダー 2"/>
          <p:cNvSpPr>
            <a:spLocks noGrp="1"/>
          </p:cNvSpPr>
          <p:nvPr>
            <p:ph type="dt" idx="1"/>
          </p:nvPr>
        </p:nvSpPr>
        <p:spPr>
          <a:xfrm>
            <a:off x="3883851" y="0"/>
            <a:ext cx="2972548" cy="457712"/>
          </a:xfrm>
          <a:prstGeom prst="rect">
            <a:avLst/>
          </a:prstGeom>
        </p:spPr>
        <p:txBody>
          <a:bodyPr vert="horz" lIns="91550" tIns="45775" rIns="91550" bIns="45775" rtlCol="0"/>
          <a:lstStyle>
            <a:lvl1pPr algn="r">
              <a:defRPr sz="1200"/>
            </a:lvl1pPr>
          </a:lstStyle>
          <a:p>
            <a:fld id="{A3F918E7-9274-4F35-A383-C40FB2F148E5}" type="datetimeFigureOut">
              <a:rPr kumimoji="1" lang="ja-JP" altLang="en-US" smtClean="0"/>
              <a:t>2021/10/6</a:t>
            </a:fld>
            <a:endParaRPr kumimoji="1" lang="ja-JP" altLang="en-US"/>
          </a:p>
        </p:txBody>
      </p:sp>
      <p:sp>
        <p:nvSpPr>
          <p:cNvPr id="1104" name="スライド イメージ プレースホルダー 3"/>
          <p:cNvSpPr>
            <a:spLocks noGrp="1" noRot="1" noChangeAspect="1"/>
          </p:cNvSpPr>
          <p:nvPr>
            <p:ph type="sldImg" idx="2"/>
          </p:nvPr>
        </p:nvSpPr>
        <p:spPr>
          <a:xfrm>
            <a:off x="687430" y="1143548"/>
            <a:ext cx="5483143" cy="3084512"/>
          </a:xfrm>
          <a:prstGeom prst="rect">
            <a:avLst/>
          </a:prstGeom>
          <a:noFill/>
          <a:ln w="12700">
            <a:solidFill>
              <a:prstClr val="black"/>
            </a:solidFill>
          </a:ln>
        </p:spPr>
        <p:txBody>
          <a:bodyPr vert="horz" lIns="91550" tIns="45775" rIns="91550" bIns="45775" rtlCol="0" anchor="ctr"/>
          <a:lstStyle/>
          <a:p>
            <a:endParaRPr lang="ja-JP" altLang="en-US"/>
          </a:p>
        </p:txBody>
      </p:sp>
      <p:sp>
        <p:nvSpPr>
          <p:cNvPr id="1105" name="ノート プレースホルダー 4"/>
          <p:cNvSpPr>
            <a:spLocks noGrp="1"/>
          </p:cNvSpPr>
          <p:nvPr>
            <p:ph type="body" sz="quarter" idx="3"/>
          </p:nvPr>
        </p:nvSpPr>
        <p:spPr>
          <a:xfrm>
            <a:off x="685481" y="4400176"/>
            <a:ext cx="5487041" cy="3600276"/>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6" name="フッター プレースホルダー 5"/>
          <p:cNvSpPr>
            <a:spLocks noGrp="1"/>
          </p:cNvSpPr>
          <p:nvPr>
            <p:ph type="ftr" sz="quarter" idx="4"/>
          </p:nvPr>
        </p:nvSpPr>
        <p:spPr>
          <a:xfrm>
            <a:off x="0" y="8686288"/>
            <a:ext cx="2972548" cy="457712"/>
          </a:xfrm>
          <a:prstGeom prst="rect">
            <a:avLst/>
          </a:prstGeom>
        </p:spPr>
        <p:txBody>
          <a:bodyPr vert="horz" lIns="91550" tIns="45775" rIns="91550" bIns="45775" rtlCol="0" anchor="b"/>
          <a:lstStyle>
            <a:lvl1pPr algn="l">
              <a:defRPr sz="1200"/>
            </a:lvl1pPr>
          </a:lstStyle>
          <a:p>
            <a:endParaRPr kumimoji="1" lang="ja-JP" altLang="en-US"/>
          </a:p>
        </p:txBody>
      </p:sp>
      <p:sp>
        <p:nvSpPr>
          <p:cNvPr id="1107" name="スライド番号プレースホルダー 6"/>
          <p:cNvSpPr>
            <a:spLocks noGrp="1"/>
          </p:cNvSpPr>
          <p:nvPr>
            <p:ph type="sldNum" sz="quarter" idx="5"/>
          </p:nvPr>
        </p:nvSpPr>
        <p:spPr>
          <a:xfrm>
            <a:off x="3883851" y="8686288"/>
            <a:ext cx="2972548" cy="457712"/>
          </a:xfrm>
          <a:prstGeom prst="rect">
            <a:avLst/>
          </a:prstGeom>
        </p:spPr>
        <p:txBody>
          <a:bodyPr vert="horz" lIns="91550" tIns="45775" rIns="91550" bIns="45775" rtlCol="0" anchor="b"/>
          <a:lstStyle>
            <a:lvl1pPr algn="r">
              <a:defRPr sz="1200"/>
            </a:lvl1pPr>
          </a:lstStyle>
          <a:p>
            <a:fld id="{3687446A-157C-4A78-974F-20CE9BD5E33A}" type="slidenum">
              <a:rPr kumimoji="1" lang="ja-JP" altLang="en-US" smtClean="0"/>
              <a:t>‹#›</a:t>
            </a:fld>
            <a:endParaRPr kumimoji="1" lang="ja-JP" altLang="en-US"/>
          </a:p>
        </p:txBody>
      </p:sp>
    </p:spTree>
    <p:extLst>
      <p:ext uri="{BB962C8B-B14F-4D97-AF65-F5344CB8AC3E}">
        <p14:creationId xmlns:p14="http://schemas.microsoft.com/office/powerpoint/2010/main" val="28845265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 name="スライド イメージ プレースホルダー 1"/>
          <p:cNvSpPr>
            <a:spLocks noGrp="1" noRot="1" noChangeAspect="1"/>
          </p:cNvSpPr>
          <p:nvPr>
            <p:ph type="sldImg"/>
          </p:nvPr>
        </p:nvSpPr>
        <p:spPr>
          <a:xfrm>
            <a:off x="687388" y="1143000"/>
            <a:ext cx="5483225" cy="3084513"/>
          </a:xfrm>
        </p:spPr>
      </p:sp>
      <p:sp>
        <p:nvSpPr>
          <p:cNvPr id="1118" name="ノート プレースホルダー 2"/>
          <p:cNvSpPr>
            <a:spLocks noGrp="1"/>
          </p:cNvSpPr>
          <p:nvPr>
            <p:ph type="body" idx="1"/>
          </p:nvPr>
        </p:nvSpPr>
        <p:spPr/>
        <p:txBody>
          <a:bodyPr/>
          <a:lstStyle/>
          <a:p>
            <a:endParaRPr kumimoji="1" lang="ja-JP" altLang="en-US"/>
          </a:p>
        </p:txBody>
      </p:sp>
      <p:sp>
        <p:nvSpPr>
          <p:cNvPr id="1119" name="スライド番号プレースホルダー 3"/>
          <p:cNvSpPr>
            <a:spLocks noGrp="1"/>
          </p:cNvSpPr>
          <p:nvPr>
            <p:ph type="sldNum" sz="quarter" idx="10"/>
          </p:nvPr>
        </p:nvSpPr>
        <p:spPr/>
        <p:txBody>
          <a:bodyPr/>
          <a:lstStyle/>
          <a:p>
            <a:fld id="{3CBD4EC3-7696-4449-A831-DD2B5C41410E}" type="slidenum">
              <a:rPr kumimoji="1" lang="ja-JP" altLang="en-US" smtClean="0"/>
              <a:t>0</a:t>
            </a:fld>
            <a:endParaRPr kumimoji="1" lang="ja-JP" altLang="en-US" dirty="0"/>
          </a:p>
        </p:txBody>
      </p:sp>
    </p:spTree>
    <p:extLst>
      <p:ext uri="{BB962C8B-B14F-4D97-AF65-F5344CB8AC3E}">
        <p14:creationId xmlns:p14="http://schemas.microsoft.com/office/powerpoint/2010/main" val="177773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 name="スライド イメージ プレースホルダー 1"/>
          <p:cNvSpPr>
            <a:spLocks noGrp="1" noRot="1" noChangeAspect="1"/>
          </p:cNvSpPr>
          <p:nvPr>
            <p:ph type="sldImg"/>
          </p:nvPr>
        </p:nvSpPr>
        <p:spPr/>
      </p:sp>
      <p:sp>
        <p:nvSpPr>
          <p:cNvPr id="1348" name="ノート プレースホルダー 2"/>
          <p:cNvSpPr>
            <a:spLocks noGrp="1"/>
          </p:cNvSpPr>
          <p:nvPr>
            <p:ph type="body" idx="1"/>
          </p:nvPr>
        </p:nvSpPr>
        <p:spPr/>
        <p:txBody>
          <a:bodyPr/>
          <a:lstStyle/>
          <a:p>
            <a:endParaRPr kumimoji="1" lang="en-US" altLang="ja-JP" dirty="0">
              <a:latin typeface="メイリオ" panose="020B0604030504040204" pitchFamily="50" charset="-128"/>
              <a:ea typeface="メイリオ" panose="020B0604030504040204" pitchFamily="50" charset="-128"/>
            </a:endParaRPr>
          </a:p>
        </p:txBody>
      </p:sp>
      <p:sp>
        <p:nvSpPr>
          <p:cNvPr id="1349" name="スライド番号プレースホルダー 3"/>
          <p:cNvSpPr>
            <a:spLocks noGrp="1"/>
          </p:cNvSpPr>
          <p:nvPr>
            <p:ph type="sldNum" sz="quarter" idx="10"/>
          </p:nvPr>
        </p:nvSpPr>
        <p:spPr/>
        <p:txBody>
          <a:bodyPr/>
          <a:lstStyle/>
          <a:p>
            <a:fld id="{7FB3958A-5D65-4EC7-AC6C-0151CB2177F0}" type="slidenum">
              <a:rPr kumimoji="1" lang="ja-JP" altLang="en-US" smtClean="0"/>
              <a:t>9</a:t>
            </a:fld>
            <a:endParaRPr kumimoji="1" lang="ja-JP" altLang="en-US"/>
          </a:p>
        </p:txBody>
      </p:sp>
    </p:spTree>
    <p:extLst>
      <p:ext uri="{BB962C8B-B14F-4D97-AF65-F5344CB8AC3E}">
        <p14:creationId xmlns:p14="http://schemas.microsoft.com/office/powerpoint/2010/main" val="265772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 name="スライド イメージ プレースホルダー 1"/>
          <p:cNvSpPr>
            <a:spLocks noGrp="1" noRot="1" noChangeAspect="1"/>
          </p:cNvSpPr>
          <p:nvPr>
            <p:ph type="sldImg"/>
          </p:nvPr>
        </p:nvSpPr>
        <p:spPr/>
      </p:sp>
      <p:sp>
        <p:nvSpPr>
          <p:cNvPr id="1385" name="ノート プレースホルダー 2"/>
          <p:cNvSpPr>
            <a:spLocks noGrp="1"/>
          </p:cNvSpPr>
          <p:nvPr>
            <p:ph type="body" idx="1"/>
          </p:nvPr>
        </p:nvSpPr>
        <p:spPr/>
        <p:txBody>
          <a:bodyPr/>
          <a:lstStyle/>
          <a:p>
            <a:endParaRPr kumimoji="1" lang="en-US" altLang="ja-JP" dirty="0">
              <a:latin typeface="メイリオ" panose="020B0604030504040204" pitchFamily="50" charset="-128"/>
              <a:ea typeface="メイリオ" panose="020B0604030504040204" pitchFamily="50" charset="-128"/>
            </a:endParaRPr>
          </a:p>
        </p:txBody>
      </p:sp>
      <p:sp>
        <p:nvSpPr>
          <p:cNvPr id="1386" name="スライド番号プレースホルダー 3"/>
          <p:cNvSpPr>
            <a:spLocks noGrp="1"/>
          </p:cNvSpPr>
          <p:nvPr>
            <p:ph type="sldNum" sz="quarter" idx="10"/>
          </p:nvPr>
        </p:nvSpPr>
        <p:spPr/>
        <p:txBody>
          <a:bodyPr/>
          <a:lstStyle/>
          <a:p>
            <a:fld id="{3687446A-157C-4A78-974F-20CE9BD5E33A}" type="slidenum">
              <a:rPr kumimoji="1" lang="ja-JP" altLang="en-US" smtClean="0"/>
              <a:t>10</a:t>
            </a:fld>
            <a:endParaRPr kumimoji="1" lang="ja-JP" altLang="en-US"/>
          </a:p>
        </p:txBody>
      </p:sp>
    </p:spTree>
    <p:extLst>
      <p:ext uri="{BB962C8B-B14F-4D97-AF65-F5344CB8AC3E}">
        <p14:creationId xmlns:p14="http://schemas.microsoft.com/office/powerpoint/2010/main" val="874067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 name="スライド イメージ プレースホルダー 1"/>
          <p:cNvSpPr>
            <a:spLocks noGrp="1" noRot="1" noChangeAspect="1"/>
          </p:cNvSpPr>
          <p:nvPr>
            <p:ph type="sldImg"/>
          </p:nvPr>
        </p:nvSpPr>
        <p:spPr/>
      </p:sp>
      <p:sp>
        <p:nvSpPr>
          <p:cNvPr id="1403"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
        <p:nvSpPr>
          <p:cNvPr id="1404" name="スライド番号プレースホルダー 3"/>
          <p:cNvSpPr>
            <a:spLocks noGrp="1"/>
          </p:cNvSpPr>
          <p:nvPr>
            <p:ph type="sldNum" sz="quarter" idx="10"/>
          </p:nvPr>
        </p:nvSpPr>
        <p:spPr/>
        <p:txBody>
          <a:bodyPr/>
          <a:lstStyle/>
          <a:p>
            <a:fld id="{3687446A-157C-4A78-974F-20CE9BD5E33A}" type="slidenum">
              <a:rPr kumimoji="1" lang="ja-JP" altLang="en-US" smtClean="0"/>
              <a:t>11</a:t>
            </a:fld>
            <a:endParaRPr kumimoji="1" lang="ja-JP" altLang="en-US"/>
          </a:p>
        </p:txBody>
      </p:sp>
    </p:spTree>
    <p:extLst>
      <p:ext uri="{BB962C8B-B14F-4D97-AF65-F5344CB8AC3E}">
        <p14:creationId xmlns:p14="http://schemas.microsoft.com/office/powerpoint/2010/main" val="4241560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 name="スライド イメージ プレースホルダー 1"/>
          <p:cNvSpPr>
            <a:spLocks noGrp="1" noRot="1" noChangeAspect="1"/>
          </p:cNvSpPr>
          <p:nvPr>
            <p:ph type="sldImg"/>
          </p:nvPr>
        </p:nvSpPr>
        <p:spPr/>
      </p:sp>
      <p:sp>
        <p:nvSpPr>
          <p:cNvPr id="1421" name="ノート プレースホルダー 2"/>
          <p:cNvSpPr>
            <a:spLocks noGrp="1"/>
          </p:cNvSpPr>
          <p:nvPr>
            <p:ph type="body" idx="1"/>
          </p:nvPr>
        </p:nvSpPr>
        <p:spPr/>
        <p:txBody>
          <a:bodyPr/>
          <a:lstStyle/>
          <a:p>
            <a:endParaRPr kumimoji="1" lang="ja-JP" altLang="en-US" dirty="0"/>
          </a:p>
        </p:txBody>
      </p:sp>
      <p:sp>
        <p:nvSpPr>
          <p:cNvPr id="1422" name="スライド番号プレースホルダー 3"/>
          <p:cNvSpPr>
            <a:spLocks noGrp="1"/>
          </p:cNvSpPr>
          <p:nvPr>
            <p:ph type="sldNum" sz="quarter" idx="10"/>
          </p:nvPr>
        </p:nvSpPr>
        <p:spPr/>
        <p:txBody>
          <a:bodyPr/>
          <a:lstStyle/>
          <a:p>
            <a:fld id="{3687446A-157C-4A78-974F-20CE9BD5E33A}" type="slidenum">
              <a:rPr kumimoji="1" lang="ja-JP" altLang="en-US" smtClean="0"/>
              <a:t>12</a:t>
            </a:fld>
            <a:endParaRPr kumimoji="1" lang="ja-JP" altLang="en-US"/>
          </a:p>
        </p:txBody>
      </p:sp>
    </p:spTree>
    <p:extLst>
      <p:ext uri="{BB962C8B-B14F-4D97-AF65-F5344CB8AC3E}">
        <p14:creationId xmlns:p14="http://schemas.microsoft.com/office/powerpoint/2010/main" val="10949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 name="スライド イメージ プレースホルダー 1"/>
          <p:cNvSpPr>
            <a:spLocks noGrp="1" noRot="1" noChangeAspect="1"/>
          </p:cNvSpPr>
          <p:nvPr>
            <p:ph type="sldImg"/>
          </p:nvPr>
        </p:nvSpPr>
        <p:spPr/>
      </p:sp>
      <p:sp>
        <p:nvSpPr>
          <p:cNvPr id="1437"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メイリオ" panose="020B0604030504040204" pitchFamily="50" charset="-128"/>
              <a:ea typeface="メイリオ" panose="020B0604030504040204" pitchFamily="50" charset="-128"/>
            </a:endParaRPr>
          </a:p>
        </p:txBody>
      </p:sp>
      <p:sp>
        <p:nvSpPr>
          <p:cNvPr id="1438" name="スライド番号プレースホルダー 3"/>
          <p:cNvSpPr>
            <a:spLocks noGrp="1"/>
          </p:cNvSpPr>
          <p:nvPr>
            <p:ph type="sldNum" sz="quarter" idx="10"/>
          </p:nvPr>
        </p:nvSpPr>
        <p:spPr/>
        <p:txBody>
          <a:bodyPr/>
          <a:lstStyle/>
          <a:p>
            <a:fld id="{3687446A-157C-4A78-974F-20CE9BD5E33A}" type="slidenum">
              <a:rPr kumimoji="1" lang="ja-JP" altLang="en-US" smtClean="0"/>
              <a:t>13</a:t>
            </a:fld>
            <a:endParaRPr kumimoji="1" lang="ja-JP" altLang="en-US"/>
          </a:p>
        </p:txBody>
      </p:sp>
    </p:spTree>
    <p:extLst>
      <p:ext uri="{BB962C8B-B14F-4D97-AF65-F5344CB8AC3E}">
        <p14:creationId xmlns:p14="http://schemas.microsoft.com/office/powerpoint/2010/main" val="2489733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 name="スライド イメージ プレースホルダー 1"/>
          <p:cNvSpPr>
            <a:spLocks noGrp="1" noRot="1" noChangeAspect="1"/>
          </p:cNvSpPr>
          <p:nvPr>
            <p:ph type="sldImg"/>
          </p:nvPr>
        </p:nvSpPr>
        <p:spPr/>
      </p:sp>
      <p:sp>
        <p:nvSpPr>
          <p:cNvPr id="1454"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
        <p:nvSpPr>
          <p:cNvPr id="1455" name="スライド番号プレースホルダー 3"/>
          <p:cNvSpPr>
            <a:spLocks noGrp="1"/>
          </p:cNvSpPr>
          <p:nvPr>
            <p:ph type="sldNum" sz="quarter" idx="10"/>
          </p:nvPr>
        </p:nvSpPr>
        <p:spPr/>
        <p:txBody>
          <a:bodyPr/>
          <a:lstStyle/>
          <a:p>
            <a:fld id="{3687446A-157C-4A78-974F-20CE9BD5E33A}" type="slidenum">
              <a:rPr kumimoji="1" lang="ja-JP" altLang="en-US" smtClean="0"/>
              <a:t>14</a:t>
            </a:fld>
            <a:endParaRPr kumimoji="1" lang="ja-JP" altLang="en-US"/>
          </a:p>
        </p:txBody>
      </p:sp>
    </p:spTree>
    <p:extLst>
      <p:ext uri="{BB962C8B-B14F-4D97-AF65-F5344CB8AC3E}">
        <p14:creationId xmlns:p14="http://schemas.microsoft.com/office/powerpoint/2010/main" val="4153657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 name="スライド イメージ プレースホルダー 1"/>
          <p:cNvSpPr>
            <a:spLocks noGrp="1" noRot="1" noChangeAspect="1"/>
          </p:cNvSpPr>
          <p:nvPr>
            <p:ph type="sldImg"/>
          </p:nvPr>
        </p:nvSpPr>
        <p:spPr/>
      </p:sp>
      <p:sp>
        <p:nvSpPr>
          <p:cNvPr id="1475"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1476" name="スライド番号プレースホルダー 3"/>
          <p:cNvSpPr>
            <a:spLocks noGrp="1"/>
          </p:cNvSpPr>
          <p:nvPr>
            <p:ph type="sldNum" sz="quarter" idx="10"/>
          </p:nvPr>
        </p:nvSpPr>
        <p:spPr/>
        <p:txBody>
          <a:bodyPr/>
          <a:lstStyle/>
          <a:p>
            <a:fld id="{3687446A-157C-4A78-974F-20CE9BD5E33A}" type="slidenum">
              <a:rPr kumimoji="1" lang="ja-JP" altLang="en-US" smtClean="0"/>
              <a:t>15</a:t>
            </a:fld>
            <a:endParaRPr kumimoji="1" lang="ja-JP" altLang="en-US"/>
          </a:p>
        </p:txBody>
      </p:sp>
    </p:spTree>
    <p:extLst>
      <p:ext uri="{BB962C8B-B14F-4D97-AF65-F5344CB8AC3E}">
        <p14:creationId xmlns:p14="http://schemas.microsoft.com/office/powerpoint/2010/main" val="185783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 name="スライド イメージ プレースホルダー 1"/>
          <p:cNvSpPr>
            <a:spLocks noGrp="1" noRot="1" noChangeAspect="1"/>
          </p:cNvSpPr>
          <p:nvPr>
            <p:ph type="sldImg"/>
          </p:nvPr>
        </p:nvSpPr>
        <p:spPr/>
      </p:sp>
      <p:sp>
        <p:nvSpPr>
          <p:cNvPr id="1498" name="ノート プレースホルダー 2"/>
          <p:cNvSpPr>
            <a:spLocks noGrp="1"/>
          </p:cNvSpPr>
          <p:nvPr>
            <p:ph type="body" idx="1"/>
          </p:nvPr>
        </p:nvSpPr>
        <p:spPr/>
        <p:txBody>
          <a:bodyPr/>
          <a:lstStyle/>
          <a:p>
            <a:endParaRPr kumimoji="1" lang="ja-JP" altLang="en-US" dirty="0"/>
          </a:p>
        </p:txBody>
      </p:sp>
      <p:sp>
        <p:nvSpPr>
          <p:cNvPr id="1499" name="スライド番号プレースホルダー 3"/>
          <p:cNvSpPr>
            <a:spLocks noGrp="1"/>
          </p:cNvSpPr>
          <p:nvPr>
            <p:ph type="sldNum" sz="quarter" idx="10"/>
          </p:nvPr>
        </p:nvSpPr>
        <p:spPr/>
        <p:txBody>
          <a:bodyPr/>
          <a:lstStyle/>
          <a:p>
            <a:fld id="{3687446A-157C-4A78-974F-20CE9BD5E33A}" type="slidenum">
              <a:rPr kumimoji="1" lang="ja-JP" altLang="en-US" smtClean="0"/>
              <a:t>16</a:t>
            </a:fld>
            <a:endParaRPr kumimoji="1" lang="ja-JP" altLang="en-US"/>
          </a:p>
        </p:txBody>
      </p:sp>
    </p:spTree>
    <p:extLst>
      <p:ext uri="{BB962C8B-B14F-4D97-AF65-F5344CB8AC3E}">
        <p14:creationId xmlns:p14="http://schemas.microsoft.com/office/powerpoint/2010/main" val="2503481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 name="スライド イメージ プレースホルダー 1"/>
          <p:cNvSpPr>
            <a:spLocks noGrp="1" noRot="1" noChangeAspect="1"/>
          </p:cNvSpPr>
          <p:nvPr>
            <p:ph type="sldImg"/>
          </p:nvPr>
        </p:nvSpPr>
        <p:spPr/>
      </p:sp>
      <p:sp>
        <p:nvSpPr>
          <p:cNvPr id="1516" name="ノート プレースホルダー 2"/>
          <p:cNvSpPr>
            <a:spLocks noGrp="1"/>
          </p:cNvSpPr>
          <p:nvPr>
            <p:ph type="body" idx="1"/>
          </p:nvPr>
        </p:nvSpPr>
        <p:spPr/>
        <p:txBody>
          <a:bodyPr/>
          <a:lstStyle/>
          <a:p>
            <a:endParaRPr kumimoji="1" lang="ja-JP" altLang="en-US" dirty="0"/>
          </a:p>
        </p:txBody>
      </p:sp>
      <p:sp>
        <p:nvSpPr>
          <p:cNvPr id="1517" name="スライド番号プレースホルダー 3"/>
          <p:cNvSpPr>
            <a:spLocks noGrp="1"/>
          </p:cNvSpPr>
          <p:nvPr>
            <p:ph type="sldNum" sz="quarter" idx="10"/>
          </p:nvPr>
        </p:nvSpPr>
        <p:spPr/>
        <p:txBody>
          <a:bodyPr/>
          <a:lstStyle/>
          <a:p>
            <a:fld id="{3687446A-157C-4A78-974F-20CE9BD5E33A}" type="slidenum">
              <a:rPr kumimoji="1" lang="ja-JP" altLang="en-US" smtClean="0"/>
              <a:t>17</a:t>
            </a:fld>
            <a:endParaRPr kumimoji="1" lang="ja-JP" altLang="en-US"/>
          </a:p>
        </p:txBody>
      </p:sp>
    </p:spTree>
    <p:extLst>
      <p:ext uri="{BB962C8B-B14F-4D97-AF65-F5344CB8AC3E}">
        <p14:creationId xmlns:p14="http://schemas.microsoft.com/office/powerpoint/2010/main" val="776441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 name="スライド イメージ プレースホルダー 1"/>
          <p:cNvSpPr>
            <a:spLocks noGrp="1" noRot="1" noChangeAspect="1"/>
          </p:cNvSpPr>
          <p:nvPr>
            <p:ph type="sldImg"/>
          </p:nvPr>
        </p:nvSpPr>
        <p:spPr/>
      </p:sp>
      <p:sp>
        <p:nvSpPr>
          <p:cNvPr id="1535" name="ノート プレースホルダー 2"/>
          <p:cNvSpPr>
            <a:spLocks noGrp="1"/>
          </p:cNvSpPr>
          <p:nvPr>
            <p:ph type="body" idx="1"/>
          </p:nvPr>
        </p:nvSpPr>
        <p:spPr/>
        <p:txBody>
          <a:bodyPr/>
          <a:lstStyle/>
          <a:p>
            <a:endParaRPr kumimoji="1" lang="ja-JP" altLang="en-US" dirty="0"/>
          </a:p>
        </p:txBody>
      </p:sp>
      <p:sp>
        <p:nvSpPr>
          <p:cNvPr id="1536" name="スライド番号プレースホルダー 3"/>
          <p:cNvSpPr>
            <a:spLocks noGrp="1"/>
          </p:cNvSpPr>
          <p:nvPr>
            <p:ph type="sldNum" sz="quarter" idx="10"/>
          </p:nvPr>
        </p:nvSpPr>
        <p:spPr/>
        <p:txBody>
          <a:bodyPr/>
          <a:lstStyle/>
          <a:p>
            <a:fld id="{3687446A-157C-4A78-974F-20CE9BD5E33A}" type="slidenum">
              <a:rPr kumimoji="1" lang="ja-JP" altLang="en-US" smtClean="0"/>
              <a:t>18</a:t>
            </a:fld>
            <a:endParaRPr kumimoji="1" lang="ja-JP" altLang="en-US"/>
          </a:p>
        </p:txBody>
      </p:sp>
    </p:spTree>
    <p:extLst>
      <p:ext uri="{BB962C8B-B14F-4D97-AF65-F5344CB8AC3E}">
        <p14:creationId xmlns:p14="http://schemas.microsoft.com/office/powerpoint/2010/main" val="72337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スライド イメージ プレースホルダー 1"/>
          <p:cNvSpPr>
            <a:spLocks noGrp="1" noRot="1" noChangeAspect="1"/>
          </p:cNvSpPr>
          <p:nvPr>
            <p:ph type="sldImg"/>
          </p:nvPr>
        </p:nvSpPr>
        <p:spPr/>
      </p:sp>
      <p:sp>
        <p:nvSpPr>
          <p:cNvPr id="1132" name="ノート プレースホルダー 2"/>
          <p:cNvSpPr>
            <a:spLocks noGrp="1"/>
          </p:cNvSpPr>
          <p:nvPr>
            <p:ph type="body" idx="1"/>
          </p:nvPr>
        </p:nvSpPr>
        <p:spPr/>
        <p:txBody>
          <a:bodyPr/>
          <a:lstStyle/>
          <a:p>
            <a:endParaRPr kumimoji="1" lang="ja-JP" altLang="en-US"/>
          </a:p>
        </p:txBody>
      </p:sp>
      <p:sp>
        <p:nvSpPr>
          <p:cNvPr id="1133" name="スライド番号プレースホルダー 3"/>
          <p:cNvSpPr>
            <a:spLocks noGrp="1"/>
          </p:cNvSpPr>
          <p:nvPr>
            <p:ph type="sldNum" sz="quarter" idx="10"/>
          </p:nvPr>
        </p:nvSpPr>
        <p:spPr/>
        <p:txBody>
          <a:bodyPr/>
          <a:lstStyle/>
          <a:p>
            <a:fld id="{3687446A-157C-4A78-974F-20CE9BD5E33A}" type="slidenum">
              <a:rPr kumimoji="1" lang="ja-JP" altLang="en-US" smtClean="0"/>
              <a:t>1</a:t>
            </a:fld>
            <a:endParaRPr kumimoji="1" lang="ja-JP" altLang="en-US"/>
          </a:p>
        </p:txBody>
      </p:sp>
    </p:spTree>
    <p:extLst>
      <p:ext uri="{BB962C8B-B14F-4D97-AF65-F5344CB8AC3E}">
        <p14:creationId xmlns:p14="http://schemas.microsoft.com/office/powerpoint/2010/main" val="619412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 name="スライド イメージ プレースホルダー 1"/>
          <p:cNvSpPr>
            <a:spLocks noGrp="1" noRot="1" noChangeAspect="1"/>
          </p:cNvSpPr>
          <p:nvPr>
            <p:ph type="sldImg"/>
          </p:nvPr>
        </p:nvSpPr>
        <p:spPr/>
      </p:sp>
      <p:sp>
        <p:nvSpPr>
          <p:cNvPr id="1550" name="ノート プレースホルダー 2"/>
          <p:cNvSpPr>
            <a:spLocks noGrp="1"/>
          </p:cNvSpPr>
          <p:nvPr>
            <p:ph type="body" idx="1"/>
          </p:nvPr>
        </p:nvSpPr>
        <p:spPr/>
        <p:txBody>
          <a:bodyPr/>
          <a:lstStyle/>
          <a:p>
            <a:endParaRPr kumimoji="1" lang="ja-JP" altLang="en-US" dirty="0"/>
          </a:p>
        </p:txBody>
      </p:sp>
      <p:sp>
        <p:nvSpPr>
          <p:cNvPr id="1551" name="スライド番号プレースホルダー 3"/>
          <p:cNvSpPr>
            <a:spLocks noGrp="1"/>
          </p:cNvSpPr>
          <p:nvPr>
            <p:ph type="sldNum" sz="quarter" idx="10"/>
          </p:nvPr>
        </p:nvSpPr>
        <p:spPr/>
        <p:txBody>
          <a:bodyPr/>
          <a:lstStyle/>
          <a:p>
            <a:fld id="{3687446A-157C-4A78-974F-20CE9BD5E33A}" type="slidenum">
              <a:rPr kumimoji="1" lang="ja-JP" altLang="en-US" smtClean="0"/>
              <a:t>19</a:t>
            </a:fld>
            <a:endParaRPr kumimoji="1" lang="ja-JP" altLang="en-US"/>
          </a:p>
        </p:txBody>
      </p:sp>
    </p:spTree>
    <p:extLst>
      <p:ext uri="{BB962C8B-B14F-4D97-AF65-F5344CB8AC3E}">
        <p14:creationId xmlns:p14="http://schemas.microsoft.com/office/powerpoint/2010/main" val="4042468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 name="スライド イメージ プレースホルダー 1"/>
          <p:cNvSpPr>
            <a:spLocks noGrp="1" noRot="1" noChangeAspect="1"/>
          </p:cNvSpPr>
          <p:nvPr>
            <p:ph type="sldImg"/>
          </p:nvPr>
        </p:nvSpPr>
        <p:spPr/>
      </p:sp>
      <p:sp>
        <p:nvSpPr>
          <p:cNvPr id="1566" name="ノート プレースホルダー 2"/>
          <p:cNvSpPr>
            <a:spLocks noGrp="1"/>
          </p:cNvSpPr>
          <p:nvPr>
            <p:ph type="body" idx="1"/>
          </p:nvPr>
        </p:nvSpPr>
        <p:spPr/>
        <p:txBody>
          <a:bodyPr/>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567" name="スライド番号プレースホルダー 3"/>
          <p:cNvSpPr>
            <a:spLocks noGrp="1"/>
          </p:cNvSpPr>
          <p:nvPr>
            <p:ph type="sldNum" sz="quarter" idx="10"/>
          </p:nvPr>
        </p:nvSpPr>
        <p:spPr/>
        <p:txBody>
          <a:bodyPr/>
          <a:lstStyle/>
          <a:p>
            <a:fld id="{3687446A-157C-4A78-974F-20CE9BD5E33A}" type="slidenum">
              <a:rPr kumimoji="1" lang="ja-JP" altLang="en-US" smtClean="0"/>
              <a:t>20</a:t>
            </a:fld>
            <a:endParaRPr kumimoji="1" lang="ja-JP" altLang="en-US"/>
          </a:p>
        </p:txBody>
      </p:sp>
    </p:spTree>
    <p:extLst>
      <p:ext uri="{BB962C8B-B14F-4D97-AF65-F5344CB8AC3E}">
        <p14:creationId xmlns:p14="http://schemas.microsoft.com/office/powerpoint/2010/main" val="16798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 name="スライド イメージ プレースホルダー 1"/>
          <p:cNvSpPr>
            <a:spLocks noGrp="1" noRot="1" noChangeAspect="1"/>
          </p:cNvSpPr>
          <p:nvPr>
            <p:ph type="sldImg"/>
          </p:nvPr>
        </p:nvSpPr>
        <p:spPr/>
      </p:sp>
      <p:sp>
        <p:nvSpPr>
          <p:cNvPr id="1148"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
        <p:nvSpPr>
          <p:cNvPr id="1149" name="スライド番号プレースホルダー 3"/>
          <p:cNvSpPr>
            <a:spLocks noGrp="1"/>
          </p:cNvSpPr>
          <p:nvPr>
            <p:ph type="sldNum" sz="quarter" idx="10"/>
          </p:nvPr>
        </p:nvSpPr>
        <p:spPr/>
        <p:txBody>
          <a:bodyPr/>
          <a:lstStyle/>
          <a:p>
            <a:fld id="{3687446A-157C-4A78-974F-20CE9BD5E33A}" type="slidenum">
              <a:rPr kumimoji="1" lang="ja-JP" altLang="en-US" smtClean="0"/>
              <a:t>2</a:t>
            </a:fld>
            <a:endParaRPr kumimoji="1" lang="ja-JP" altLang="en-US"/>
          </a:p>
        </p:txBody>
      </p:sp>
    </p:spTree>
    <p:extLst>
      <p:ext uri="{BB962C8B-B14F-4D97-AF65-F5344CB8AC3E}">
        <p14:creationId xmlns:p14="http://schemas.microsoft.com/office/powerpoint/2010/main" val="8612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 name="スライド イメージ プレースホルダー 1"/>
          <p:cNvSpPr>
            <a:spLocks noGrp="1" noRot="1" noChangeAspect="1" noTextEdit="1"/>
          </p:cNvSpPr>
          <p:nvPr>
            <p:ph type="sldImg"/>
          </p:nvPr>
        </p:nvSpPr>
        <p:spPr>
          <a:xfrm>
            <a:off x="2812386" y="430839"/>
            <a:ext cx="3854559" cy="2168797"/>
          </a:xfrm>
          <a:ln/>
        </p:spPr>
      </p:sp>
      <p:sp>
        <p:nvSpPr>
          <p:cNvPr id="1163" name="ノート プレースホルダー 2"/>
          <p:cNvSpPr>
            <a:spLocks noGrp="1"/>
          </p:cNvSpPr>
          <p:nvPr>
            <p:ph type="body" idx="1"/>
          </p:nvPr>
        </p:nvSpPr>
        <p:spPr>
          <a:noFill/>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164" name="スライド番号プレースホルダー 1"/>
          <p:cNvSpPr>
            <a:spLocks noGrp="1"/>
          </p:cNvSpPr>
          <p:nvPr>
            <p:ph type="sldNum" sz="quarter" idx="10"/>
          </p:nvPr>
        </p:nvSpPr>
        <p:spPr/>
        <p:txBody>
          <a:bodyPr/>
          <a:lstStyle/>
          <a:p>
            <a:pPr defTabSz="915520">
              <a:defRPr/>
            </a:pPr>
            <a:fld id="{B7B0291F-6799-4EAE-9851-D85BF59A8212}" type="slidenum">
              <a:rPr lang="ja-JP" altLang="en-US">
                <a:solidFill>
                  <a:prstClr val="black"/>
                </a:solidFill>
              </a:rPr>
              <a:pPr defTabSz="915520">
                <a:defRPr/>
              </a:pPr>
              <a:t>3</a:t>
            </a:fld>
            <a:endParaRPr lang="en-US" altLang="ja-JP">
              <a:solidFill>
                <a:prstClr val="black"/>
              </a:solidFill>
            </a:endParaRPr>
          </a:p>
        </p:txBody>
      </p:sp>
    </p:spTree>
    <p:extLst>
      <p:ext uri="{BB962C8B-B14F-4D97-AF65-F5344CB8AC3E}">
        <p14:creationId xmlns:p14="http://schemas.microsoft.com/office/powerpoint/2010/main" val="131216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4" name="スライド イメージ プレースホルダー 1"/>
          <p:cNvSpPr>
            <a:spLocks noGrp="1" noRot="1" noChangeAspect="1" noTextEdit="1"/>
          </p:cNvSpPr>
          <p:nvPr>
            <p:ph type="sldImg"/>
          </p:nvPr>
        </p:nvSpPr>
        <p:spPr>
          <a:xfrm>
            <a:off x="2880457" y="436681"/>
            <a:ext cx="3907140" cy="2198006"/>
          </a:xfrm>
          <a:ln/>
        </p:spPr>
      </p:sp>
      <p:sp>
        <p:nvSpPr>
          <p:cNvPr id="1195" name="ノート プレースホルダー 2"/>
          <p:cNvSpPr>
            <a:spLocks noGrp="1"/>
          </p:cNvSpPr>
          <p:nvPr>
            <p:ph type="body" idx="1"/>
          </p:nvPr>
        </p:nvSpPr>
        <p:spPr>
          <a:noFill/>
        </p:spPr>
        <p:txBody>
          <a:bodyPr/>
          <a:lstStyle/>
          <a:p>
            <a:endParaRPr lang="en-US" altLang="ja-JP" dirty="0">
              <a:latin typeface="メイリオ" panose="020B0604030504040204" pitchFamily="50" charset="-128"/>
              <a:ea typeface="メイリオ" panose="020B0604030504040204" pitchFamily="50" charset="-128"/>
            </a:endParaRPr>
          </a:p>
        </p:txBody>
      </p:sp>
      <p:sp>
        <p:nvSpPr>
          <p:cNvPr id="1196" name="スライド番号プレースホルダー 1"/>
          <p:cNvSpPr>
            <a:spLocks noGrp="1"/>
          </p:cNvSpPr>
          <p:nvPr>
            <p:ph type="sldNum" sz="quarter" idx="10"/>
          </p:nvPr>
        </p:nvSpPr>
        <p:spPr/>
        <p:txBody>
          <a:bodyPr/>
          <a:lstStyle/>
          <a:p>
            <a:pPr defTabSz="932523">
              <a:defRPr/>
            </a:pPr>
            <a:fld id="{B7B0291F-6799-4EAE-9851-D85BF59A8212}" type="slidenum">
              <a:rPr lang="ja-JP" altLang="en-US" sz="1300">
                <a:solidFill>
                  <a:prstClr val="black"/>
                </a:solidFill>
                <a:latin typeface="Times New Roman" panose="02020603050405020304" pitchFamily="18" charset="0"/>
                <a:ea typeface="ＭＳ Ｐゴシック" panose="020B0600070205080204" pitchFamily="50" charset="-128"/>
              </a:rPr>
              <a:pPr defTabSz="932523">
                <a:defRPr/>
              </a:pPr>
              <a:t>4</a:t>
            </a:fld>
            <a:endParaRPr lang="en-US" altLang="ja-JP" sz="1300">
              <a:solidFill>
                <a:prstClr val="black"/>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93081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 name="スライド イメージ プレースホルダー 1"/>
          <p:cNvSpPr>
            <a:spLocks noGrp="1" noRot="1" noChangeAspect="1"/>
          </p:cNvSpPr>
          <p:nvPr>
            <p:ph type="sldImg"/>
          </p:nvPr>
        </p:nvSpPr>
        <p:spPr/>
      </p:sp>
      <p:sp>
        <p:nvSpPr>
          <p:cNvPr id="1226"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
        <p:nvSpPr>
          <p:cNvPr id="1227" name="スライド番号プレースホルダー 3"/>
          <p:cNvSpPr>
            <a:spLocks noGrp="1"/>
          </p:cNvSpPr>
          <p:nvPr>
            <p:ph type="sldNum" sz="quarter" idx="10"/>
          </p:nvPr>
        </p:nvSpPr>
        <p:spPr/>
        <p:txBody>
          <a:bodyPr/>
          <a:lstStyle/>
          <a:p>
            <a:fld id="{3687446A-157C-4A78-974F-20CE9BD5E33A}" type="slidenum">
              <a:rPr kumimoji="1" lang="ja-JP" altLang="en-US" smtClean="0"/>
              <a:t>5</a:t>
            </a:fld>
            <a:endParaRPr kumimoji="1" lang="ja-JP" altLang="en-US"/>
          </a:p>
        </p:txBody>
      </p:sp>
    </p:spTree>
    <p:extLst>
      <p:ext uri="{BB962C8B-B14F-4D97-AF65-F5344CB8AC3E}">
        <p14:creationId xmlns:p14="http://schemas.microsoft.com/office/powerpoint/2010/main" val="205370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 name="スライド イメージ プレースホルダー 1"/>
          <p:cNvSpPr>
            <a:spLocks noGrp="1" noRot="1" noChangeAspect="1"/>
          </p:cNvSpPr>
          <p:nvPr>
            <p:ph type="sldImg"/>
          </p:nvPr>
        </p:nvSpPr>
        <p:spPr/>
      </p:sp>
      <p:sp>
        <p:nvSpPr>
          <p:cNvPr id="1278"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
        <p:nvSpPr>
          <p:cNvPr id="1279" name="スライド番号プレースホルダー 3"/>
          <p:cNvSpPr>
            <a:spLocks noGrp="1"/>
          </p:cNvSpPr>
          <p:nvPr>
            <p:ph type="sldNum" sz="quarter" idx="10"/>
          </p:nvPr>
        </p:nvSpPr>
        <p:spPr/>
        <p:txBody>
          <a:bodyPr/>
          <a:lstStyle/>
          <a:p>
            <a:fld id="{3687446A-157C-4A78-974F-20CE9BD5E33A}" type="slidenum">
              <a:rPr kumimoji="1" lang="ja-JP" altLang="en-US" smtClean="0"/>
              <a:t>6</a:t>
            </a:fld>
            <a:endParaRPr kumimoji="1" lang="ja-JP" altLang="en-US"/>
          </a:p>
        </p:txBody>
      </p:sp>
    </p:spTree>
    <p:extLst>
      <p:ext uri="{BB962C8B-B14F-4D97-AF65-F5344CB8AC3E}">
        <p14:creationId xmlns:p14="http://schemas.microsoft.com/office/powerpoint/2010/main" val="406744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 name="スライド イメージ プレースホルダー 1"/>
          <p:cNvSpPr>
            <a:spLocks noGrp="1" noRot="1" noChangeAspect="1" noTextEdit="1"/>
          </p:cNvSpPr>
          <p:nvPr>
            <p:ph type="sldImg"/>
          </p:nvPr>
        </p:nvSpPr>
        <p:spPr>
          <a:xfrm>
            <a:off x="2807380" y="430839"/>
            <a:ext cx="3850177" cy="2165876"/>
          </a:xfrm>
          <a:ln/>
        </p:spPr>
      </p:sp>
      <p:sp>
        <p:nvSpPr>
          <p:cNvPr id="1314" name="ノート プレースホルダー 2"/>
          <p:cNvSpPr>
            <a:spLocks noGrp="1"/>
          </p:cNvSpPr>
          <p:nvPr>
            <p:ph type="body" idx="1"/>
          </p:nvPr>
        </p:nvSpPr>
        <p:spPr>
          <a:noFill/>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315" name="スライド番号プレースホルダー 1"/>
          <p:cNvSpPr>
            <a:spLocks noGrp="1"/>
          </p:cNvSpPr>
          <p:nvPr>
            <p:ph type="sldNum" sz="quarter" idx="10"/>
          </p:nvPr>
        </p:nvSpPr>
        <p:spPr/>
        <p:txBody>
          <a:bodyPr/>
          <a:lstStyle/>
          <a:p>
            <a:pPr marL="0" marR="0" lvl="0" indent="0" algn="r" defTabSz="914307" rtl="0" eaLnBrk="1" fontAlgn="base" latinLnBrk="0" hangingPunct="1">
              <a:lnSpc>
                <a:spcPct val="100000"/>
              </a:lnSpc>
              <a:spcBef>
                <a:spcPct val="0"/>
              </a:spcBef>
              <a:spcAft>
                <a:spcPct val="0"/>
              </a:spcAft>
              <a:buClrTx/>
              <a:buSzTx/>
              <a:buFontTx/>
              <a:buNone/>
              <a:tabLst/>
              <a:defRPr/>
            </a:pPr>
            <a:fld id="{B7B0291F-6799-4EAE-9851-D85BF59A8212}" type="slidenum">
              <a:rPr kumimoji="1" lang="ja-JP" altLang="en-US" sz="11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307" rtl="0" eaLnBrk="1" fontAlgn="base" latinLnBrk="0" hangingPunct="1">
                <a:lnSpc>
                  <a:spcPct val="100000"/>
                </a:lnSpc>
                <a:spcBef>
                  <a:spcPct val="0"/>
                </a:spcBef>
                <a:spcAft>
                  <a:spcPct val="0"/>
                </a:spcAft>
                <a:buClrTx/>
                <a:buSzTx/>
                <a:buFontTx/>
                <a:buNone/>
                <a:tabLst/>
                <a:defRPr/>
              </a:pPr>
              <a:t>7</a:t>
            </a:fld>
            <a:endParaRPr kumimoji="1" lang="en-US" altLang="ja-JP" sz="11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6539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 name="スライド イメージ プレースホルダー 1"/>
          <p:cNvSpPr>
            <a:spLocks noGrp="1" noRot="1" noChangeAspect="1" noTextEdit="1"/>
          </p:cNvSpPr>
          <p:nvPr>
            <p:ph type="sldImg"/>
          </p:nvPr>
        </p:nvSpPr>
        <p:spPr>
          <a:xfrm>
            <a:off x="2812386" y="430839"/>
            <a:ext cx="3854559" cy="2168797"/>
          </a:xfrm>
          <a:ln/>
        </p:spPr>
      </p:sp>
      <p:sp>
        <p:nvSpPr>
          <p:cNvPr id="1328" name="ノート プレースホルダー 2"/>
          <p:cNvSpPr>
            <a:spLocks noGrp="1"/>
          </p:cNvSpPr>
          <p:nvPr>
            <p:ph type="body" idx="1"/>
          </p:nvPr>
        </p:nvSpPr>
        <p:spPr>
          <a:noFill/>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329" name="スライド番号プレースホルダー 1"/>
          <p:cNvSpPr>
            <a:spLocks noGrp="1"/>
          </p:cNvSpPr>
          <p:nvPr>
            <p:ph type="sldNum" sz="quarter" idx="10"/>
          </p:nvPr>
        </p:nvSpPr>
        <p:spPr/>
        <p:txBody>
          <a:bodyPr/>
          <a:lstStyle/>
          <a:p>
            <a:pPr defTabSz="915520">
              <a:defRPr/>
            </a:pPr>
            <a:fld id="{B7B0291F-6799-4EAE-9851-D85BF59A8212}" type="slidenum">
              <a:rPr lang="ja-JP" altLang="en-US">
                <a:solidFill>
                  <a:prstClr val="black"/>
                </a:solidFill>
              </a:rPr>
              <a:pPr defTabSz="915520">
                <a:defRPr/>
              </a:pPr>
              <a:t>8</a:t>
            </a:fld>
            <a:endParaRPr lang="en-US" altLang="ja-JP">
              <a:solidFill>
                <a:prstClr val="black"/>
              </a:solidFill>
            </a:endParaRPr>
          </a:p>
        </p:txBody>
      </p:sp>
    </p:spTree>
    <p:extLst>
      <p:ext uri="{BB962C8B-B14F-4D97-AF65-F5344CB8AC3E}">
        <p14:creationId xmlns:p14="http://schemas.microsoft.com/office/powerpoint/2010/main" val="209612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1524150" y="1122363"/>
            <a:ext cx="9144900" cy="2387600"/>
          </a:xfrm>
        </p:spPr>
        <p:txBody>
          <a:bodyPr anchor="b"/>
          <a:lstStyle>
            <a:lvl1pPr algn="ctr">
              <a:defRPr sz="6000"/>
            </a:lvl1pPr>
          </a:lstStyle>
          <a:p>
            <a:r>
              <a:rPr kumimoji="1" lang="ja-JP" altLang="en-US"/>
              <a:t>マスター タイトルの書式設定</a:t>
            </a:r>
          </a:p>
        </p:txBody>
      </p:sp>
      <p:sp>
        <p:nvSpPr>
          <p:cNvPr id="1032" name="サブタイトル 2"/>
          <p:cNvSpPr>
            <a:spLocks noGrp="1"/>
          </p:cNvSpPr>
          <p:nvPr>
            <p:ph type="subTitle" idx="1"/>
          </p:nvPr>
        </p:nvSpPr>
        <p:spPr>
          <a:xfrm>
            <a:off x="1524150" y="3602038"/>
            <a:ext cx="91449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911E98CC-9744-4459-A565-6D893C220DC6}" type="datetime1">
              <a:rPr kumimoji="1" lang="ja-JP" altLang="en-US" smtClean="0"/>
              <a:t>2021/10/6</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1CCC013D-AF85-467C-82B6-59C02AE0024D}" type="slidenum">
              <a:rPr kumimoji="1" lang="ja-JP" altLang="en-US" smtClean="0"/>
              <a:t>‹#›</a:t>
            </a:fld>
            <a:endParaRPr kumimoji="1" lang="ja-JP" altLang="en-US"/>
          </a:p>
        </p:txBody>
      </p:sp>
    </p:spTree>
    <p:extLst>
      <p:ext uri="{BB962C8B-B14F-4D97-AF65-F5344CB8AC3E}">
        <p14:creationId xmlns:p14="http://schemas.microsoft.com/office/powerpoint/2010/main" val="3587625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B888E2C7-53AC-49EC-B4E3-1E3EEC477A1F}" type="datetime1">
              <a:rPr kumimoji="1" lang="ja-JP" altLang="en-US" smtClean="0"/>
              <a:t>2021/10/6</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1CCC013D-AF85-467C-82B6-59C02AE0024D}" type="slidenum">
              <a:rPr kumimoji="1" lang="ja-JP" altLang="en-US" smtClean="0"/>
              <a:t>‹#›</a:t>
            </a:fld>
            <a:endParaRPr kumimoji="1" lang="ja-JP" altLang="en-US"/>
          </a:p>
        </p:txBody>
      </p:sp>
    </p:spTree>
    <p:extLst>
      <p:ext uri="{BB962C8B-B14F-4D97-AF65-F5344CB8AC3E}">
        <p14:creationId xmlns:p14="http://schemas.microsoft.com/office/powerpoint/2010/main" val="190620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725759" y="365125"/>
            <a:ext cx="2629159"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838283" y="365125"/>
            <a:ext cx="7735061"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C49DBFCC-DBB2-48E0-A428-BB5A10165F94}" type="datetime1">
              <a:rPr kumimoji="1" lang="ja-JP" altLang="en-US" smtClean="0"/>
              <a:t>2021/10/6</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1CCC013D-AF85-467C-82B6-59C02AE0024D}" type="slidenum">
              <a:rPr kumimoji="1" lang="ja-JP" altLang="en-US" smtClean="0"/>
              <a:t>‹#›</a:t>
            </a:fld>
            <a:endParaRPr kumimoji="1" lang="ja-JP" altLang="en-US"/>
          </a:p>
        </p:txBody>
      </p:sp>
    </p:spTree>
    <p:extLst>
      <p:ext uri="{BB962C8B-B14F-4D97-AF65-F5344CB8AC3E}">
        <p14:creationId xmlns:p14="http://schemas.microsoft.com/office/powerpoint/2010/main" val="139208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1100" name="スライド番号プレースホルダ 5"/>
          <p:cNvSpPr>
            <a:spLocks noGrp="1"/>
          </p:cNvSpPr>
          <p:nvPr>
            <p:ph type="sldNum" sz="quarter" idx="12"/>
          </p:nvPr>
        </p:nvSpPr>
        <p:spPr>
          <a:xfrm>
            <a:off x="9348120" y="6546180"/>
            <a:ext cx="2845080" cy="241008"/>
          </a:xfrm>
          <a:prstGeom prst="rect">
            <a:avLst/>
          </a:prstGeom>
        </p:spPr>
        <p:txBody>
          <a:bodyPr/>
          <a:lstStyle>
            <a:lvl1pPr algn="r">
              <a:defRPr sz="1566" b="1">
                <a:solidFill>
                  <a:schemeClr val="bg1"/>
                </a:solidFill>
              </a:defRPr>
            </a:lvl1pPr>
          </a:lstStyle>
          <a:p>
            <a:fld id="{64452A23-BFEA-43FD-98FB-69091C0AE9EE}" type="slidenum">
              <a:rPr lang="ja-JP" altLang="en-US" smtClean="0">
                <a:solidFill>
                  <a:prstClr val="white"/>
                </a:solidFill>
              </a:rPr>
              <a:pPr/>
              <a:t>‹#›</a:t>
            </a:fld>
            <a:endParaRPr lang="ja-JP" altLang="en-US" dirty="0">
              <a:solidFill>
                <a:prstClr val="white"/>
              </a:solidFill>
            </a:endParaRPr>
          </a:p>
        </p:txBody>
      </p:sp>
    </p:spTree>
    <p:extLst>
      <p:ext uri="{BB962C8B-B14F-4D97-AF65-F5344CB8AC3E}">
        <p14:creationId xmlns:p14="http://schemas.microsoft.com/office/powerpoint/2010/main" val="178644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1EEB571A-D174-49F2-96AA-3B9BE82AEE32}" type="datetime1">
              <a:rPr kumimoji="1" lang="ja-JP" altLang="en-US" smtClean="0"/>
              <a:t>2021/10/6</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1CCC013D-AF85-467C-82B6-59C02AE0024D}" type="slidenum">
              <a:rPr kumimoji="1" lang="ja-JP" altLang="en-US" smtClean="0"/>
              <a:t>‹#›</a:t>
            </a:fld>
            <a:endParaRPr kumimoji="1" lang="ja-JP" altLang="en-US"/>
          </a:p>
        </p:txBody>
      </p:sp>
    </p:spTree>
    <p:extLst>
      <p:ext uri="{BB962C8B-B14F-4D97-AF65-F5344CB8AC3E}">
        <p14:creationId xmlns:p14="http://schemas.microsoft.com/office/powerpoint/2010/main" val="329426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831932" y="1709738"/>
            <a:ext cx="10516635" cy="2852737"/>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831932" y="4589463"/>
            <a:ext cx="105166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73DB79F7-67C4-4B04-A8AC-E39AE6F8DE11}" type="datetime1">
              <a:rPr kumimoji="1" lang="ja-JP" altLang="en-US" smtClean="0"/>
              <a:t>2021/10/6</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1CCC013D-AF85-467C-82B6-59C02AE0024D}" type="slidenum">
              <a:rPr kumimoji="1" lang="ja-JP" altLang="en-US" smtClean="0"/>
              <a:t>‹#›</a:t>
            </a:fld>
            <a:endParaRPr kumimoji="1" lang="ja-JP" altLang="en-US"/>
          </a:p>
        </p:txBody>
      </p:sp>
    </p:spTree>
    <p:extLst>
      <p:ext uri="{BB962C8B-B14F-4D97-AF65-F5344CB8AC3E}">
        <p14:creationId xmlns:p14="http://schemas.microsoft.com/office/powerpoint/2010/main" val="415974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838283" y="1825625"/>
            <a:ext cx="518211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6172808" y="1825625"/>
            <a:ext cx="518211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0C488FA3-3FC9-4C79-A7E4-8CF380464967}" type="datetime1">
              <a:rPr kumimoji="1" lang="ja-JP" altLang="en-US" smtClean="0"/>
              <a:t>2021/10/6</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1CCC013D-AF85-467C-82B6-59C02AE0024D}" type="slidenum">
              <a:rPr kumimoji="1" lang="ja-JP" altLang="en-US" smtClean="0"/>
              <a:t>‹#›</a:t>
            </a:fld>
            <a:endParaRPr kumimoji="1" lang="ja-JP" altLang="en-US"/>
          </a:p>
        </p:txBody>
      </p:sp>
    </p:spTree>
    <p:extLst>
      <p:ext uri="{BB962C8B-B14F-4D97-AF65-F5344CB8AC3E}">
        <p14:creationId xmlns:p14="http://schemas.microsoft.com/office/powerpoint/2010/main" val="316626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a:xfrm>
            <a:off x="839871" y="365125"/>
            <a:ext cx="10516635"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839871" y="1681163"/>
            <a:ext cx="51582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839871" y="2505075"/>
            <a:ext cx="5158295"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6172808" y="1681163"/>
            <a:ext cx="51836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172808" y="2505075"/>
            <a:ext cx="518369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92E46EDF-B718-4DEF-A9C5-FEFF8DA999E7}" type="datetime1">
              <a:rPr kumimoji="1" lang="ja-JP" altLang="en-US" smtClean="0"/>
              <a:t>2021/10/6</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1CCC013D-AF85-467C-82B6-59C02AE0024D}" type="slidenum">
              <a:rPr kumimoji="1" lang="ja-JP" altLang="en-US" smtClean="0"/>
              <a:t>‹#›</a:t>
            </a:fld>
            <a:endParaRPr kumimoji="1" lang="ja-JP" altLang="en-US"/>
          </a:p>
        </p:txBody>
      </p:sp>
    </p:spTree>
    <p:extLst>
      <p:ext uri="{BB962C8B-B14F-4D97-AF65-F5344CB8AC3E}">
        <p14:creationId xmlns:p14="http://schemas.microsoft.com/office/powerpoint/2010/main" val="21862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0D9F0CBE-92BE-4A23-9A97-D7E96E17E0D5}" type="datetime1">
              <a:rPr kumimoji="1" lang="ja-JP" altLang="en-US" smtClean="0"/>
              <a:t>2021/10/6</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1CCC013D-AF85-467C-82B6-59C02AE0024D}" type="slidenum">
              <a:rPr kumimoji="1" lang="ja-JP" altLang="en-US" smtClean="0"/>
              <a:t>‹#›</a:t>
            </a:fld>
            <a:endParaRPr kumimoji="1" lang="ja-JP" altLang="en-US"/>
          </a:p>
        </p:txBody>
      </p:sp>
    </p:spTree>
    <p:extLst>
      <p:ext uri="{BB962C8B-B14F-4D97-AF65-F5344CB8AC3E}">
        <p14:creationId xmlns:p14="http://schemas.microsoft.com/office/powerpoint/2010/main" val="397266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9F869BD5-01D5-40C0-AA1F-B0317347CD07}" type="datetime1">
              <a:rPr kumimoji="1" lang="ja-JP" altLang="en-US" smtClean="0"/>
              <a:t>2021/10/6</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1CCC013D-AF85-467C-82B6-59C02AE0024D}" type="slidenum">
              <a:rPr kumimoji="1" lang="ja-JP" altLang="en-US" smtClean="0"/>
              <a:t>‹#›</a:t>
            </a:fld>
            <a:endParaRPr kumimoji="1" lang="ja-JP" altLang="en-US"/>
          </a:p>
        </p:txBody>
      </p:sp>
    </p:spTree>
    <p:extLst>
      <p:ext uri="{BB962C8B-B14F-4D97-AF65-F5344CB8AC3E}">
        <p14:creationId xmlns:p14="http://schemas.microsoft.com/office/powerpoint/2010/main" val="142983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839871" y="457200"/>
            <a:ext cx="3932624" cy="160020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5183698" y="987425"/>
            <a:ext cx="61728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D4452F50-0FD3-4472-A3F7-A5DC6A6048A3}" type="datetime1">
              <a:rPr kumimoji="1" lang="ja-JP" altLang="en-US" smtClean="0"/>
              <a:t>2021/10/6</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1CCC013D-AF85-467C-82B6-59C02AE0024D}" type="slidenum">
              <a:rPr kumimoji="1" lang="ja-JP" altLang="en-US" smtClean="0"/>
              <a:t>‹#›</a:t>
            </a:fld>
            <a:endParaRPr kumimoji="1" lang="ja-JP" altLang="en-US"/>
          </a:p>
        </p:txBody>
      </p:sp>
    </p:spTree>
    <p:extLst>
      <p:ext uri="{BB962C8B-B14F-4D97-AF65-F5344CB8AC3E}">
        <p14:creationId xmlns:p14="http://schemas.microsoft.com/office/powerpoint/2010/main" val="335137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839871" y="457200"/>
            <a:ext cx="3932624" cy="160020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5183698" y="987425"/>
            <a:ext cx="617280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B256DC16-04B7-42DC-93A6-2E7CE91CD410}" type="datetime1">
              <a:rPr kumimoji="1" lang="ja-JP" altLang="en-US" smtClean="0"/>
              <a:t>2021/10/6</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1CCC013D-AF85-467C-82B6-59C02AE0024D}" type="slidenum">
              <a:rPr kumimoji="1" lang="ja-JP" altLang="en-US" smtClean="0"/>
              <a:t>‹#›</a:t>
            </a:fld>
            <a:endParaRPr kumimoji="1" lang="ja-JP" altLang="en-US"/>
          </a:p>
        </p:txBody>
      </p:sp>
    </p:spTree>
    <p:extLst>
      <p:ext uri="{BB962C8B-B14F-4D97-AF65-F5344CB8AC3E}">
        <p14:creationId xmlns:p14="http://schemas.microsoft.com/office/powerpoint/2010/main" val="400392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838283" y="365125"/>
            <a:ext cx="1051663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83" y="1825625"/>
            <a:ext cx="1051663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83" y="6356350"/>
            <a:ext cx="27434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15065-B83D-44A7-9967-ADBF23D7585B}" type="datetime1">
              <a:rPr kumimoji="1" lang="ja-JP" altLang="en-US" smtClean="0"/>
              <a:t>2021/10/6</a:t>
            </a:fld>
            <a:endParaRPr kumimoji="1" lang="ja-JP" altLang="en-US"/>
          </a:p>
        </p:txBody>
      </p:sp>
      <p:sp>
        <p:nvSpPr>
          <p:cNvPr id="1028" name="フッター プレースホルダー 4"/>
          <p:cNvSpPr>
            <a:spLocks noGrp="1"/>
          </p:cNvSpPr>
          <p:nvPr>
            <p:ph type="ftr" sz="quarter" idx="3"/>
          </p:nvPr>
        </p:nvSpPr>
        <p:spPr>
          <a:xfrm>
            <a:off x="4038997" y="6356350"/>
            <a:ext cx="4115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1448" y="6356350"/>
            <a:ext cx="27434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C013D-AF85-467C-82B6-59C02AE0024D}" type="slidenum">
              <a:rPr kumimoji="1" lang="ja-JP" altLang="en-US" smtClean="0"/>
              <a:t>‹#›</a:t>
            </a:fld>
            <a:endParaRPr kumimoji="1" lang="ja-JP" altLang="en-US"/>
          </a:p>
        </p:txBody>
      </p:sp>
    </p:spTree>
    <p:extLst>
      <p:ext uri="{BB962C8B-B14F-4D97-AF65-F5344CB8AC3E}">
        <p14:creationId xmlns:p14="http://schemas.microsoft.com/office/powerpoint/2010/main" val="11280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タイトル 1"/>
          <p:cNvSpPr>
            <a:spLocks noGrp="1"/>
          </p:cNvSpPr>
          <p:nvPr>
            <p:ph type="ctrTitle"/>
          </p:nvPr>
        </p:nvSpPr>
        <p:spPr>
          <a:xfrm>
            <a:off x="839499" y="2841627"/>
            <a:ext cx="10522986" cy="650874"/>
          </a:xfrm>
        </p:spPr>
        <p:txBody>
          <a:bodyPr>
            <a:no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玄米及び精米に係る食品表示制度の改正について</a:t>
            </a:r>
            <a:endParaRPr lang="ja-JP" altLang="en-US"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0" name="サブタイトル 2"/>
          <p:cNvSpPr>
            <a:spLocks noGrp="1"/>
          </p:cNvSpPr>
          <p:nvPr>
            <p:ph type="subTitle" idx="1"/>
          </p:nvPr>
        </p:nvSpPr>
        <p:spPr>
          <a:xfrm>
            <a:off x="2895153" y="5090244"/>
            <a:ext cx="6401430" cy="1435100"/>
          </a:xfrm>
        </p:spPr>
        <p:txBody>
          <a:bodyPr anchor="ctr">
            <a:norm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令和３年</a:t>
            </a:r>
            <a:r>
              <a:rPr lang="en-US" altLang="ja-JP" sz="280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800">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消費者庁食品表示企画課</a:t>
            </a:r>
          </a:p>
        </p:txBody>
      </p:sp>
      <p:grpSp>
        <p:nvGrpSpPr>
          <p:cNvPr id="1111" name="グループ化 4"/>
          <p:cNvGrpSpPr/>
          <p:nvPr/>
        </p:nvGrpSpPr>
        <p:grpSpPr>
          <a:xfrm>
            <a:off x="272523" y="927608"/>
            <a:ext cx="11654439" cy="101092"/>
            <a:chOff x="0" y="288000"/>
            <a:chExt cx="9144000" cy="72575"/>
          </a:xfrm>
        </p:grpSpPr>
        <p:cxnSp>
          <p:nvCxnSpPr>
            <p:cNvPr id="1112" name="直線コネクタ 8"/>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113" name="直線コネクタ 9"/>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114" name="直線コネクタ 10"/>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pic>
        <p:nvPicPr>
          <p:cNvPr id="1115" name="図 5"/>
          <p:cNvPicPr>
            <a:picLocks noChangeAspect="1"/>
          </p:cNvPicPr>
          <p:nvPr/>
        </p:nvPicPr>
        <p:blipFill>
          <a:blip r:embed="rId3"/>
          <a:stretch>
            <a:fillRect/>
          </a:stretch>
        </p:blipFill>
        <p:spPr>
          <a:xfrm>
            <a:off x="31813" y="29518"/>
            <a:ext cx="721766" cy="825500"/>
          </a:xfrm>
          <a:prstGeom prst="rect">
            <a:avLst/>
          </a:prstGeom>
        </p:spPr>
      </p:pic>
    </p:spTree>
    <p:extLst>
      <p:ext uri="{BB962C8B-B14F-4D97-AF65-F5344CB8AC3E}">
        <p14:creationId xmlns:p14="http://schemas.microsoft.com/office/powerpoint/2010/main" val="495009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 name="Text Box 7"/>
          <p:cNvSpPr txBox="1">
            <a:spLocks noChangeArrowheads="1"/>
          </p:cNvSpPr>
          <p:nvPr/>
        </p:nvSpPr>
        <p:spPr>
          <a:xfrm>
            <a:off x="47333" y="642174"/>
            <a:ext cx="8460001" cy="337661"/>
          </a:xfrm>
          <a:prstGeom prst="rect">
            <a:avLst/>
          </a:prstGeom>
          <a:noFill/>
          <a:ln w="19050" cmpd="sng">
            <a:noFill/>
            <a:miter lim="800000"/>
            <a:headEnd/>
            <a:tailEnd/>
          </a:ln>
        </p:spPr>
        <p:txBody>
          <a:bodyPr wrap="square">
            <a:spAutoFit/>
          </a:bodyPr>
          <a:lstStyle/>
          <a:p>
            <a:pPr fontAlgn="base">
              <a:spcBef>
                <a:spcPct val="50000"/>
              </a:spcBef>
              <a:spcAft>
                <a:spcPct val="0"/>
              </a:spcAft>
            </a:pPr>
            <a:r>
              <a:rPr lang="ja-JP" altLang="en-US" sz="1600" b="1" dirty="0">
                <a:solidFill>
                  <a:srgbClr val="000000"/>
                </a:solidFill>
                <a:latin typeface="メイリオ" panose="020B0604030504040204" pitchFamily="50" charset="-128"/>
                <a:ea typeface="メイリオ" panose="020B0604030504040204" pitchFamily="50" charset="-128"/>
              </a:rPr>
              <a:t>○名称、原産地が、横断的義務表示事項とされている。（基準第</a:t>
            </a:r>
            <a:r>
              <a:rPr lang="en-US" altLang="ja-JP" sz="1600" b="1" dirty="0">
                <a:latin typeface="メイリオ" panose="020B0604030504040204" pitchFamily="50" charset="-128"/>
                <a:ea typeface="メイリオ" panose="020B0604030504040204" pitchFamily="50" charset="-128"/>
              </a:rPr>
              <a:t>18</a:t>
            </a:r>
            <a:r>
              <a:rPr lang="ja-JP" altLang="en-US" sz="1600" b="1" dirty="0">
                <a:solidFill>
                  <a:srgbClr val="000000"/>
                </a:solidFill>
                <a:latin typeface="メイリオ" panose="020B0604030504040204" pitchFamily="50" charset="-128"/>
                <a:ea typeface="メイリオ" panose="020B0604030504040204" pitchFamily="50" charset="-128"/>
              </a:rPr>
              <a:t>条関係）</a:t>
            </a:r>
          </a:p>
        </p:txBody>
      </p:sp>
      <p:graphicFrame>
        <p:nvGraphicFramePr>
          <p:cNvPr id="1332" name="表 27"/>
          <p:cNvGraphicFramePr>
            <a:graphicFrameLocks noGrp="1"/>
          </p:cNvGraphicFramePr>
          <p:nvPr>
            <p:extLst>
              <p:ext uri="{D42A27DB-BD31-4B8C-83A1-F6EECF244321}">
                <p14:modId xmlns:p14="http://schemas.microsoft.com/office/powerpoint/2010/main" val="3139228703"/>
              </p:ext>
            </p:extLst>
          </p:nvPr>
        </p:nvGraphicFramePr>
        <p:xfrm>
          <a:off x="1006951" y="1105466"/>
          <a:ext cx="4776151" cy="2845652"/>
        </p:xfrm>
        <a:graphic>
          <a:graphicData uri="http://schemas.openxmlformats.org/drawingml/2006/table">
            <a:tbl>
              <a:tblPr firstRow="1" bandRow="1">
                <a:tableStyleId>{5C22544A-7EE6-4342-B048-85BDC9FD1C3A}</a:tableStyleId>
              </a:tblPr>
              <a:tblGrid>
                <a:gridCol w="327101">
                  <a:extLst>
                    <a:ext uri="{9D8B030D-6E8A-4147-A177-3AD203B41FA5}">
                      <a16:colId xmlns:a16="http://schemas.microsoft.com/office/drawing/2014/main" val="20000"/>
                    </a:ext>
                  </a:extLst>
                </a:gridCol>
                <a:gridCol w="719622">
                  <a:extLst>
                    <a:ext uri="{9D8B030D-6E8A-4147-A177-3AD203B41FA5}">
                      <a16:colId xmlns:a16="http://schemas.microsoft.com/office/drawing/2014/main" val="20001"/>
                    </a:ext>
                  </a:extLst>
                </a:gridCol>
                <a:gridCol w="3728958">
                  <a:extLst>
                    <a:ext uri="{9D8B030D-6E8A-4147-A177-3AD203B41FA5}">
                      <a16:colId xmlns:a16="http://schemas.microsoft.com/office/drawing/2014/main" val="20002"/>
                    </a:ext>
                  </a:extLst>
                </a:gridCol>
              </a:tblGrid>
              <a:tr h="363008">
                <a:tc gridSpan="2">
                  <a:txBody>
                    <a:bodyPr/>
                    <a:lstStyle/>
                    <a:p>
                      <a:pPr algn="ctr"/>
                      <a:r>
                        <a:rPr kumimoji="1" lang="ja-JP" altLang="en-US" sz="1600" b="0" dirty="0">
                          <a:solidFill>
                            <a:schemeClr val="tx1"/>
                          </a:solidFill>
                          <a:latin typeface="メイリオ" panose="020B0604030504040204" pitchFamily="50" charset="-128"/>
                          <a:ea typeface="メイリオ" panose="020B0604030504040204" pitchFamily="50" charset="-128"/>
                        </a:rPr>
                        <a:t>名称</a:t>
                      </a:r>
                    </a:p>
                  </a:txBody>
                  <a:tcPr marL="89509" marR="89509" marT="44754" marB="44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b="0" dirty="0">
                          <a:solidFill>
                            <a:schemeClr val="tx1"/>
                          </a:solidFill>
                          <a:latin typeface="メイリオ" panose="020B0604030504040204" pitchFamily="50" charset="-128"/>
                          <a:ea typeface="メイリオ" panose="020B0604030504040204" pitchFamily="50" charset="-128"/>
                        </a:rPr>
                        <a:t>その内容を表す一般的な名称を記載</a:t>
                      </a:r>
                    </a:p>
                  </a:txBody>
                  <a:tcPr marL="89509" marR="89509" marT="44754" marB="44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889">
                <a:tc rowSpan="3">
                  <a:txBody>
                    <a:bodyPr/>
                    <a:lstStyle/>
                    <a:p>
                      <a:pPr algn="ctr"/>
                      <a:r>
                        <a:rPr kumimoji="1" lang="ja-JP" altLang="en-US" sz="1600" b="0" dirty="0">
                          <a:solidFill>
                            <a:schemeClr val="tx1"/>
                          </a:solidFill>
                          <a:latin typeface="メイリオ" panose="020B0604030504040204" pitchFamily="50" charset="-128"/>
                          <a:ea typeface="メイリオ" panose="020B0604030504040204" pitchFamily="50" charset="-128"/>
                        </a:rPr>
                        <a:t>原産地</a:t>
                      </a:r>
                    </a:p>
                  </a:txBody>
                  <a:tcPr marL="89509" marR="89509" marT="44754" marB="447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b="0" dirty="0">
                          <a:solidFill>
                            <a:schemeClr val="tx1"/>
                          </a:solidFill>
                          <a:latin typeface="メイリオ" panose="020B0604030504040204" pitchFamily="50" charset="-128"/>
                          <a:ea typeface="メイリオ" panose="020B0604030504040204" pitchFamily="50" charset="-128"/>
                        </a:rPr>
                        <a:t>農産物</a:t>
                      </a:r>
                    </a:p>
                  </a:txBody>
                  <a:tcPr marL="89509" marR="89509" marT="44754" marB="447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kumimoji="1" lang="ja-JP" altLang="en-US" sz="1600" b="0" dirty="0">
                          <a:solidFill>
                            <a:schemeClr val="tx1"/>
                          </a:solidFill>
                          <a:latin typeface="メイリオ" panose="020B0604030504040204" pitchFamily="50" charset="-128"/>
                          <a:ea typeface="メイリオ" panose="020B0604030504040204" pitchFamily="50" charset="-128"/>
                        </a:rPr>
                        <a:t>国産品：都道府県名</a:t>
                      </a:r>
                      <a:endParaRPr kumimoji="1" lang="en-US" altLang="ja-JP" sz="1600" b="0" dirty="0">
                        <a:solidFill>
                          <a:schemeClr val="tx1"/>
                        </a:solidFill>
                        <a:latin typeface="メイリオ" panose="020B0604030504040204" pitchFamily="50" charset="-128"/>
                        <a:ea typeface="メイリオ" panose="020B0604030504040204" pitchFamily="50" charset="-128"/>
                      </a:endParaRPr>
                    </a:p>
                    <a:p>
                      <a:r>
                        <a:rPr kumimoji="1" lang="ja-JP" altLang="en-US" sz="1600" b="0" dirty="0">
                          <a:solidFill>
                            <a:schemeClr val="tx1"/>
                          </a:solidFill>
                          <a:latin typeface="メイリオ" panose="020B0604030504040204" pitchFamily="50" charset="-128"/>
                          <a:ea typeface="メイリオ" panose="020B0604030504040204" pitchFamily="50" charset="-128"/>
                        </a:rPr>
                        <a:t>輸入品：原産国名</a:t>
                      </a:r>
                    </a:p>
                  </a:txBody>
                  <a:tcPr marL="89509" marR="89509" marT="44754" marB="44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889">
                <a:tc vMerge="1">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a:solidFill>
                            <a:schemeClr val="tx1"/>
                          </a:solidFill>
                          <a:latin typeface="メイリオ" panose="020B0604030504040204" pitchFamily="50" charset="-128"/>
                          <a:ea typeface="メイリオ" panose="020B0604030504040204" pitchFamily="50" charset="-128"/>
                        </a:rPr>
                        <a:t>畜産物</a:t>
                      </a:r>
                    </a:p>
                  </a:txBody>
                  <a:tcPr marL="89509" marR="89509" marT="44754" marB="447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kumimoji="1" lang="ja-JP" altLang="en-US" sz="1600" b="0" dirty="0">
                          <a:solidFill>
                            <a:schemeClr val="tx1"/>
                          </a:solidFill>
                          <a:latin typeface="メイリオ" panose="020B0604030504040204" pitchFamily="50" charset="-128"/>
                          <a:ea typeface="メイリオ" panose="020B0604030504040204" pitchFamily="50" charset="-128"/>
                        </a:rPr>
                        <a:t>国産品：国産である旨</a:t>
                      </a:r>
                      <a:endParaRPr kumimoji="1" lang="en-US" altLang="ja-JP" sz="1600" b="0" dirty="0">
                        <a:solidFill>
                          <a:schemeClr val="tx1"/>
                        </a:solidFill>
                        <a:latin typeface="メイリオ" panose="020B0604030504040204" pitchFamily="50" charset="-128"/>
                        <a:ea typeface="メイリオ" panose="020B0604030504040204" pitchFamily="50" charset="-128"/>
                      </a:endParaRPr>
                    </a:p>
                    <a:p>
                      <a:r>
                        <a:rPr kumimoji="1" lang="ja-JP" altLang="en-US" sz="1600" b="0" dirty="0">
                          <a:solidFill>
                            <a:schemeClr val="tx1"/>
                          </a:solidFill>
                          <a:latin typeface="メイリオ" panose="020B0604030504040204" pitchFamily="50" charset="-128"/>
                          <a:ea typeface="メイリオ" panose="020B0604030504040204" pitchFamily="50" charset="-128"/>
                        </a:rPr>
                        <a:t>輸入品：原産国名</a:t>
                      </a:r>
                    </a:p>
                  </a:txBody>
                  <a:tcPr marL="89509" marR="89509" marT="44754" marB="44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67441">
                <a:tc vMerge="1">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a:solidFill>
                            <a:schemeClr val="tx1"/>
                          </a:solidFill>
                          <a:latin typeface="メイリオ" panose="020B0604030504040204" pitchFamily="50" charset="-128"/>
                          <a:ea typeface="メイリオ" panose="020B0604030504040204" pitchFamily="50" charset="-128"/>
                        </a:rPr>
                        <a:t>水産物</a:t>
                      </a:r>
                    </a:p>
                  </a:txBody>
                  <a:tcPr marL="89509" marR="89509" marT="44754" marB="447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kumimoji="1" lang="ja-JP" altLang="en-US" sz="1600" b="0" dirty="0">
                          <a:solidFill>
                            <a:schemeClr val="tx1"/>
                          </a:solidFill>
                          <a:latin typeface="メイリオ" panose="020B0604030504040204" pitchFamily="50" charset="-128"/>
                          <a:ea typeface="メイリオ" panose="020B0604030504040204" pitchFamily="50" charset="-128"/>
                        </a:rPr>
                        <a:t>国産品：水域名又は地域名</a:t>
                      </a:r>
                      <a:endParaRPr kumimoji="1" lang="en-US" altLang="ja-JP" sz="1600" b="0" dirty="0">
                        <a:solidFill>
                          <a:schemeClr val="tx1"/>
                        </a:solidFill>
                        <a:latin typeface="メイリオ" panose="020B0604030504040204" pitchFamily="50" charset="-128"/>
                        <a:ea typeface="メイリオ" panose="020B0604030504040204" pitchFamily="50" charset="-128"/>
                      </a:endParaRPr>
                    </a:p>
                    <a:p>
                      <a:r>
                        <a:rPr kumimoji="1" lang="ja-JP" altLang="en-US" sz="1300" b="0" dirty="0">
                          <a:solidFill>
                            <a:schemeClr val="tx1"/>
                          </a:solidFill>
                          <a:latin typeface="メイリオ" panose="020B0604030504040204" pitchFamily="50" charset="-128"/>
                          <a:ea typeface="メイリオ" panose="020B0604030504040204" pitchFamily="50" charset="-128"/>
                        </a:rPr>
                        <a:t>　　　</a:t>
                      </a:r>
                      <a:r>
                        <a:rPr kumimoji="1" lang="ja-JP" altLang="en-US" sz="1400" b="0" dirty="0">
                          <a:solidFill>
                            <a:schemeClr val="tx1"/>
                          </a:solidFill>
                          <a:latin typeface="メイリオ" panose="020B0604030504040204" pitchFamily="50" charset="-128"/>
                          <a:ea typeface="メイリオ" panose="020B0604030504040204" pitchFamily="50" charset="-128"/>
                        </a:rPr>
                        <a:t>（主たる養殖場が属する都道府県名）</a:t>
                      </a:r>
                      <a:endParaRPr kumimoji="1" lang="en-US" altLang="ja-JP" sz="1400" b="0" dirty="0">
                        <a:solidFill>
                          <a:schemeClr val="tx1"/>
                        </a:solidFill>
                        <a:latin typeface="メイリオ" panose="020B0604030504040204" pitchFamily="50" charset="-128"/>
                        <a:ea typeface="メイリオ" panose="020B0604030504040204" pitchFamily="50" charset="-128"/>
                      </a:endParaRPr>
                    </a:p>
                    <a:p>
                      <a:r>
                        <a:rPr kumimoji="1" lang="ja-JP" altLang="en-US" sz="1200" b="0" dirty="0">
                          <a:solidFill>
                            <a:schemeClr val="tx1"/>
                          </a:solidFill>
                          <a:latin typeface="メイリオ" panose="020B0604030504040204" pitchFamily="50" charset="-128"/>
                          <a:ea typeface="メイリオ" panose="020B0604030504040204" pitchFamily="50" charset="-128"/>
                        </a:rPr>
                        <a:t>（水域名の記載が困難な場合は水揚げした港名</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r>
                        <a:rPr kumimoji="1" lang="ja-JP" altLang="en-US" sz="1200" b="0" dirty="0">
                          <a:solidFill>
                            <a:schemeClr val="tx1"/>
                          </a:solidFill>
                          <a:latin typeface="メイリオ" panose="020B0604030504040204" pitchFamily="50" charset="-128"/>
                          <a:ea typeface="メイリオ" panose="020B0604030504040204" pitchFamily="50" charset="-128"/>
                        </a:rPr>
                        <a:t>又は港が属する都道府県名）</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endParaRPr kumimoji="1" lang="en-US" altLang="ja-JP" sz="1100" b="0" dirty="0">
                        <a:solidFill>
                          <a:schemeClr val="tx1"/>
                        </a:solidFill>
                        <a:latin typeface="メイリオ" panose="020B0604030504040204" pitchFamily="50" charset="-128"/>
                        <a:ea typeface="メイリオ" panose="020B0604030504040204" pitchFamily="50" charset="-128"/>
                      </a:endParaRPr>
                    </a:p>
                    <a:p>
                      <a:r>
                        <a:rPr kumimoji="1" lang="ja-JP" altLang="en-US" sz="1600" b="0" dirty="0">
                          <a:solidFill>
                            <a:schemeClr val="tx1"/>
                          </a:solidFill>
                          <a:latin typeface="メイリオ" panose="020B0604030504040204" pitchFamily="50" charset="-128"/>
                          <a:ea typeface="メイリオ" panose="020B0604030504040204" pitchFamily="50" charset="-128"/>
                        </a:rPr>
                        <a:t>輸入品：原産国名</a:t>
                      </a:r>
                    </a:p>
                  </a:txBody>
                  <a:tcPr marL="89509" marR="89509" marT="44754" marB="44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333" name="正方形/長方形 16"/>
          <p:cNvSpPr/>
          <p:nvPr/>
        </p:nvSpPr>
        <p:spPr>
          <a:xfrm>
            <a:off x="0" y="4383717"/>
            <a:ext cx="11425716" cy="337661"/>
          </a:xfrm>
          <a:prstGeom prst="rect">
            <a:avLst/>
          </a:prstGeom>
          <a:ln>
            <a:noFill/>
          </a:ln>
        </p:spPr>
        <p:txBody>
          <a:bodyPr wrap="square">
            <a:spAutoFit/>
          </a:bodyPr>
          <a:lstStyle/>
          <a:p>
            <a:r>
              <a:rPr lang="ja-JP" altLang="en-US" sz="1600" b="1" kern="100" dirty="0">
                <a:latin typeface="メイリオ" panose="020B0604030504040204" pitchFamily="50" charset="-128"/>
                <a:ea typeface="メイリオ" panose="020B0604030504040204" pitchFamily="50" charset="-128"/>
                <a:cs typeface="Courier New" panose="02070309020205020404" pitchFamily="49" charset="0"/>
              </a:rPr>
              <a:t>○品目によって、名称、原産地のほかに、個別に表示が義務付けられている事項もある。（基準第</a:t>
            </a:r>
            <a:r>
              <a:rPr lang="en-US" altLang="ja-JP" sz="1600" b="1" kern="100" dirty="0">
                <a:latin typeface="メイリオ" panose="020B0604030504040204" pitchFamily="50" charset="-128"/>
                <a:ea typeface="メイリオ" panose="020B0604030504040204" pitchFamily="50" charset="-128"/>
                <a:cs typeface="Courier New" panose="02070309020205020404" pitchFamily="49" charset="0"/>
              </a:rPr>
              <a:t>19</a:t>
            </a:r>
            <a:r>
              <a:rPr lang="ja-JP" altLang="en-US" sz="1600" b="1" kern="100" dirty="0">
                <a:latin typeface="メイリオ" panose="020B0604030504040204" pitchFamily="50" charset="-128"/>
                <a:ea typeface="メイリオ" panose="020B0604030504040204" pitchFamily="50" charset="-128"/>
                <a:cs typeface="Courier New" panose="02070309020205020404" pitchFamily="49" charset="0"/>
              </a:rPr>
              <a:t>条、別表第</a:t>
            </a:r>
            <a:r>
              <a:rPr lang="en-US" altLang="ja-JP" sz="1600" b="1" kern="100" dirty="0">
                <a:latin typeface="メイリオ" panose="020B0604030504040204" pitchFamily="50" charset="-128"/>
                <a:ea typeface="メイリオ" panose="020B0604030504040204" pitchFamily="50" charset="-128"/>
                <a:cs typeface="Courier New" panose="02070309020205020404" pitchFamily="49" charset="0"/>
              </a:rPr>
              <a:t>24</a:t>
            </a:r>
            <a:r>
              <a:rPr lang="ja-JP" altLang="en-US" sz="1600" b="1" kern="100" dirty="0">
                <a:latin typeface="メイリオ" panose="020B0604030504040204" pitchFamily="50" charset="-128"/>
                <a:ea typeface="メイリオ" panose="020B0604030504040204" pitchFamily="50" charset="-128"/>
                <a:cs typeface="Courier New" panose="02070309020205020404" pitchFamily="49" charset="0"/>
              </a:rPr>
              <a:t>）</a:t>
            </a:r>
            <a:endParaRPr lang="ja-JP" altLang="ja-JP" sz="1600" b="1" kern="100" dirty="0">
              <a:latin typeface="メイリオ" panose="020B0604030504040204" pitchFamily="50" charset="-128"/>
              <a:ea typeface="メイリオ" panose="020B0604030504040204" pitchFamily="50" charset="-128"/>
              <a:cs typeface="Courier New" panose="02070309020205020404" pitchFamily="49" charset="0"/>
            </a:endParaRPr>
          </a:p>
        </p:txBody>
      </p:sp>
      <p:sp>
        <p:nvSpPr>
          <p:cNvPr id="1334" name="正方形/長方形 17"/>
          <p:cNvSpPr/>
          <p:nvPr/>
        </p:nvSpPr>
        <p:spPr>
          <a:xfrm>
            <a:off x="437989" y="4780890"/>
            <a:ext cx="11635863" cy="1599545"/>
          </a:xfrm>
          <a:prstGeom prst="rect">
            <a:avLst/>
          </a:prstGeom>
          <a:ln>
            <a:noFill/>
          </a:ln>
        </p:spPr>
        <p:txBody>
          <a:bodyPr wrap="square">
            <a:spAutoFit/>
          </a:bodyPr>
          <a:lstStyle/>
          <a:p>
            <a:r>
              <a:rPr lang="ja-JP" altLang="en-US" sz="1400" kern="100" dirty="0">
                <a:latin typeface="メイリオ" panose="020B0604030504040204" pitchFamily="50" charset="-128"/>
                <a:ea typeface="メイリオ" panose="020B0604030504040204" pitchFamily="50" charset="-128"/>
                <a:cs typeface="Courier New" panose="02070309020205020404" pitchFamily="49" charset="0"/>
              </a:rPr>
              <a:t>（例１）</a:t>
            </a:r>
            <a:endParaRPr lang="en-US" altLang="ja-JP" sz="1400" kern="100" dirty="0">
              <a:latin typeface="メイリオ" panose="020B0604030504040204" pitchFamily="50" charset="-128"/>
              <a:ea typeface="メイリオ" panose="020B0604030504040204" pitchFamily="50" charset="-128"/>
              <a:cs typeface="Courier New" panose="02070309020205020404" pitchFamily="49" charset="0"/>
            </a:endParaRPr>
          </a:p>
          <a:p>
            <a:r>
              <a:rPr lang="ja-JP" altLang="en-US" sz="1400" kern="100" dirty="0">
                <a:latin typeface="メイリオ" panose="020B0604030504040204" pitchFamily="50" charset="-128"/>
                <a:ea typeface="メイリオ" panose="020B0604030504040204" pitchFamily="50" charset="-128"/>
                <a:cs typeface="Courier New" panose="02070309020205020404" pitchFamily="49" charset="0"/>
              </a:rPr>
              <a:t>品　　目：玄米及び精米</a:t>
            </a:r>
            <a:endParaRPr lang="en-US" altLang="ja-JP" sz="1400" kern="100" dirty="0">
              <a:latin typeface="メイリオ" panose="020B0604030504040204" pitchFamily="50" charset="-128"/>
              <a:ea typeface="メイリオ" panose="020B0604030504040204" pitchFamily="50" charset="-128"/>
              <a:cs typeface="Courier New" panose="02070309020205020404" pitchFamily="49" charset="0"/>
            </a:endParaRPr>
          </a:p>
          <a:p>
            <a:r>
              <a:rPr lang="ja-JP" altLang="en-US" sz="1400" kern="100" dirty="0">
                <a:latin typeface="メイリオ" panose="020B0604030504040204" pitchFamily="50" charset="-128"/>
                <a:ea typeface="メイリオ" panose="020B0604030504040204" pitchFamily="50" charset="-128"/>
                <a:cs typeface="Courier New" panose="02070309020205020404" pitchFamily="49" charset="0"/>
              </a:rPr>
              <a:t>表示事項：原料玄米</a:t>
            </a:r>
            <a:r>
              <a:rPr lang="ja-JP" altLang="en-US" sz="1400" u="sng" kern="100" dirty="0">
                <a:latin typeface="メイリオ" panose="020B0604030504040204" pitchFamily="50" charset="-128"/>
                <a:ea typeface="メイリオ" panose="020B0604030504040204" pitchFamily="50" charset="-128"/>
                <a:cs typeface="Courier New" panose="02070309020205020404" pitchFamily="49" charset="0"/>
              </a:rPr>
              <a:t>（産地、品種、産年）</a:t>
            </a:r>
            <a:r>
              <a:rPr lang="ja-JP" altLang="en-US" sz="1400" kern="100" dirty="0">
                <a:latin typeface="メイリオ" panose="020B0604030504040204" pitchFamily="50" charset="-128"/>
                <a:ea typeface="メイリオ" panose="020B0604030504040204" pitchFamily="50" charset="-128"/>
                <a:cs typeface="Courier New" panose="02070309020205020404" pitchFamily="49" charset="0"/>
              </a:rPr>
              <a:t>、内容量、調製時期、精米時期又は輸入時期、食品関連事業者の氏名又は名称、住所及び電話番号</a:t>
            </a:r>
            <a:endParaRPr lang="en-US" altLang="ja-JP" sz="1400" kern="100" dirty="0">
              <a:latin typeface="メイリオ" panose="020B0604030504040204" pitchFamily="50" charset="-128"/>
              <a:ea typeface="メイリオ" panose="020B0604030504040204" pitchFamily="50" charset="-128"/>
              <a:cs typeface="Courier New" panose="02070309020205020404" pitchFamily="49" charset="0"/>
            </a:endParaRPr>
          </a:p>
          <a:p>
            <a:endParaRPr lang="en-US" altLang="ja-JP" sz="1400" kern="100" dirty="0">
              <a:latin typeface="メイリオ" panose="020B0604030504040204" pitchFamily="50" charset="-128"/>
              <a:ea typeface="メイリオ" panose="020B0604030504040204" pitchFamily="50" charset="-128"/>
              <a:cs typeface="Courier New" panose="02070309020205020404" pitchFamily="49" charset="0"/>
            </a:endParaRPr>
          </a:p>
          <a:p>
            <a:r>
              <a:rPr lang="ja-JP" altLang="en-US" sz="1400" kern="100" dirty="0">
                <a:latin typeface="メイリオ" panose="020B0604030504040204" pitchFamily="50" charset="-128"/>
                <a:ea typeface="メイリオ" panose="020B0604030504040204" pitchFamily="50" charset="-128"/>
                <a:cs typeface="Courier New" panose="02070309020205020404" pitchFamily="49" charset="0"/>
              </a:rPr>
              <a:t>（例２）</a:t>
            </a:r>
            <a:endParaRPr lang="en-US" altLang="ja-JP" sz="1400" kern="100" dirty="0">
              <a:latin typeface="メイリオ" panose="020B0604030504040204" pitchFamily="50" charset="-128"/>
              <a:ea typeface="メイリオ" panose="020B0604030504040204" pitchFamily="50" charset="-128"/>
              <a:cs typeface="Courier New" panose="02070309020205020404" pitchFamily="49" charset="0"/>
            </a:endParaRPr>
          </a:p>
          <a:p>
            <a:r>
              <a:rPr lang="ja-JP" altLang="en-US" sz="1400" kern="100" dirty="0">
                <a:latin typeface="メイリオ" panose="020B0604030504040204" pitchFamily="50" charset="-128"/>
                <a:ea typeface="メイリオ" panose="020B0604030504040204" pitchFamily="50" charset="-128"/>
                <a:cs typeface="Courier New" panose="02070309020205020404" pitchFamily="49" charset="0"/>
              </a:rPr>
              <a:t>品　　目：切り身又はむき身にした魚介類（生かき及びふぐを除く。）であって生食用のもの（凍結させたものを除く）</a:t>
            </a:r>
            <a:endParaRPr lang="en-US" altLang="ja-JP" sz="1400" kern="100" dirty="0">
              <a:latin typeface="メイリオ" panose="020B0604030504040204" pitchFamily="50" charset="-128"/>
              <a:ea typeface="メイリオ" panose="020B0604030504040204" pitchFamily="50" charset="-128"/>
              <a:cs typeface="Courier New" panose="02070309020205020404" pitchFamily="49" charset="0"/>
            </a:endParaRPr>
          </a:p>
          <a:p>
            <a:r>
              <a:rPr lang="ja-JP" altLang="en-US" sz="1400" kern="100" dirty="0">
                <a:latin typeface="メイリオ" panose="020B0604030504040204" pitchFamily="50" charset="-128"/>
                <a:ea typeface="メイリオ" panose="020B0604030504040204" pitchFamily="50" charset="-128"/>
                <a:cs typeface="Courier New" panose="02070309020205020404" pitchFamily="49" charset="0"/>
              </a:rPr>
              <a:t>表示事項：保存の方法、消費期限、加工所の所在地及び加工者の氏名又は名称、生食用である旨　等</a:t>
            </a:r>
            <a:endParaRPr lang="ja-JP" altLang="ja-JP" sz="1400" kern="100" dirty="0">
              <a:latin typeface="メイリオ" panose="020B0604030504040204" pitchFamily="50" charset="-128"/>
              <a:ea typeface="メイリオ" panose="020B0604030504040204" pitchFamily="50" charset="-128"/>
              <a:cs typeface="Courier New" panose="02070309020205020404" pitchFamily="49" charset="0"/>
            </a:endParaRPr>
          </a:p>
        </p:txBody>
      </p:sp>
      <p:grpSp>
        <p:nvGrpSpPr>
          <p:cNvPr id="1335" name="グループ化 4"/>
          <p:cNvGrpSpPr/>
          <p:nvPr/>
        </p:nvGrpSpPr>
        <p:grpSpPr>
          <a:xfrm>
            <a:off x="695468" y="468278"/>
            <a:ext cx="11125095" cy="80402"/>
            <a:chOff x="0" y="288000"/>
            <a:chExt cx="9144000" cy="72575"/>
          </a:xfrm>
        </p:grpSpPr>
        <p:cxnSp>
          <p:nvCxnSpPr>
            <p:cNvPr id="1336" name="直線コネクタ 14"/>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337" name="直線コネクタ 18"/>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338" name="直線コネクタ 19"/>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339" name="テキスト ボックス 22"/>
          <p:cNvSpPr txBox="1"/>
          <p:nvPr/>
        </p:nvSpPr>
        <p:spPr>
          <a:xfrm>
            <a:off x="695468" y="44624"/>
            <a:ext cx="7468782" cy="460772"/>
          </a:xfrm>
          <a:prstGeom prst="rect">
            <a:avLst/>
          </a:prstGeom>
          <a:noFill/>
        </p:spPr>
        <p:txBody>
          <a:bodyPr wrap="square" rtlCol="0">
            <a:spAutoFit/>
          </a:bodyPr>
          <a:lstStyle/>
          <a:p>
            <a:pPr>
              <a:defRPr/>
            </a:pPr>
            <a:r>
              <a:rPr lang="ja-JP" altLang="en-US" sz="2400" b="1" dirty="0">
                <a:solidFill>
                  <a:prstClr val="black"/>
                </a:solidFill>
                <a:latin typeface="メイリオ" panose="020B0604030504040204" pitchFamily="50" charset="-128"/>
                <a:ea typeface="メイリオ" panose="020B0604030504040204" pitchFamily="50" charset="-128"/>
              </a:rPr>
              <a:t>２．生鮮食品の義務表示制度</a:t>
            </a:r>
          </a:p>
        </p:txBody>
      </p:sp>
      <p:sp>
        <p:nvSpPr>
          <p:cNvPr id="1340" name="正方形/長方形 23"/>
          <p:cNvSpPr/>
          <p:nvPr/>
        </p:nvSpPr>
        <p:spPr>
          <a:xfrm>
            <a:off x="360135" y="4717013"/>
            <a:ext cx="11456234" cy="8640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2"/>
          </a:p>
        </p:txBody>
      </p:sp>
      <p:sp>
        <p:nvSpPr>
          <p:cNvPr id="1341" name="AutoShape 7"/>
          <p:cNvSpPr>
            <a:spLocks noChangeArrowheads="1"/>
          </p:cNvSpPr>
          <p:nvPr/>
        </p:nvSpPr>
        <p:spPr>
          <a:xfrm>
            <a:off x="8507333" y="891852"/>
            <a:ext cx="3566519" cy="2626592"/>
          </a:xfrm>
          <a:prstGeom prst="wedgeRoundRectCallout">
            <a:avLst>
              <a:gd name="adj1" fmla="val -71985"/>
              <a:gd name="adj2" fmla="val 14664"/>
              <a:gd name="adj3" fmla="val 16667"/>
            </a:avLst>
          </a:prstGeom>
          <a:solidFill>
            <a:schemeClr val="bg1"/>
          </a:solidFill>
          <a:ln w="9525" algn="ctr">
            <a:solidFill>
              <a:schemeClr val="tx1"/>
            </a:solidFill>
            <a:miter lim="800000"/>
            <a:headEnd/>
            <a:tailEnd/>
          </a:ln>
        </p:spPr>
        <p:txBody>
          <a:bodyPr anchor="ctr"/>
          <a:lstStyle/>
          <a:p>
            <a:pPr fontAlgn="base">
              <a:lnSpc>
                <a:spcPts val="1762"/>
              </a:lnSpc>
              <a:spcBef>
                <a:spcPct val="0"/>
              </a:spcBef>
              <a:spcAft>
                <a:spcPct val="0"/>
              </a:spcAft>
            </a:pPr>
            <a:endParaRPr lang="ja-JP" altLang="en-US" sz="1174" dirty="0">
              <a:solidFill>
                <a:srgbClr val="000000"/>
              </a:solidFill>
              <a:latin typeface="メイリオ" panose="020B0604030504040204" pitchFamily="50" charset="-128"/>
              <a:ea typeface="メイリオ" panose="020B0604030504040204" pitchFamily="50" charset="-128"/>
            </a:endParaRPr>
          </a:p>
        </p:txBody>
      </p:sp>
      <p:graphicFrame>
        <p:nvGraphicFramePr>
          <p:cNvPr id="1342" name="表 3"/>
          <p:cNvGraphicFramePr>
            <a:graphicFrameLocks noGrp="1"/>
          </p:cNvGraphicFramePr>
          <p:nvPr>
            <p:extLst>
              <p:ext uri="{D42A27DB-BD31-4B8C-83A1-F6EECF244321}">
                <p14:modId xmlns:p14="http://schemas.microsoft.com/office/powerpoint/2010/main" val="2905652709"/>
              </p:ext>
            </p:extLst>
          </p:nvPr>
        </p:nvGraphicFramePr>
        <p:xfrm>
          <a:off x="8681130" y="1020917"/>
          <a:ext cx="3135241" cy="2373679"/>
        </p:xfrm>
        <a:graphic>
          <a:graphicData uri="http://schemas.openxmlformats.org/drawingml/2006/table">
            <a:tbl>
              <a:tblPr firstRow="1" bandRow="1">
                <a:tableStyleId>{5940675A-B579-460E-94D1-54222C63F5DA}</a:tableStyleId>
              </a:tblPr>
              <a:tblGrid>
                <a:gridCol w="783733">
                  <a:extLst>
                    <a:ext uri="{9D8B030D-6E8A-4147-A177-3AD203B41FA5}">
                      <a16:colId xmlns:a16="http://schemas.microsoft.com/office/drawing/2014/main" val="20000"/>
                    </a:ext>
                  </a:extLst>
                </a:gridCol>
                <a:gridCol w="783733">
                  <a:extLst>
                    <a:ext uri="{9D8B030D-6E8A-4147-A177-3AD203B41FA5}">
                      <a16:colId xmlns:a16="http://schemas.microsoft.com/office/drawing/2014/main" val="20001"/>
                    </a:ext>
                  </a:extLst>
                </a:gridCol>
                <a:gridCol w="783733">
                  <a:extLst>
                    <a:ext uri="{9D8B030D-6E8A-4147-A177-3AD203B41FA5}">
                      <a16:colId xmlns:a16="http://schemas.microsoft.com/office/drawing/2014/main" val="20002"/>
                    </a:ext>
                  </a:extLst>
                </a:gridCol>
                <a:gridCol w="783733">
                  <a:extLst>
                    <a:ext uri="{9D8B030D-6E8A-4147-A177-3AD203B41FA5}">
                      <a16:colId xmlns:a16="http://schemas.microsoft.com/office/drawing/2014/main" val="20003"/>
                    </a:ext>
                  </a:extLst>
                </a:gridCol>
              </a:tblGrid>
              <a:tr h="248754">
                <a:tc>
                  <a:txBody>
                    <a:bodyPr/>
                    <a:lstStyle/>
                    <a:p>
                      <a:pPr algn="ctr"/>
                      <a:r>
                        <a:rPr kumimoji="1" lang="ja-JP" altLang="en-US" sz="1200" dirty="0">
                          <a:latin typeface="ＭＳ Ｐ明朝" panose="02020600040205080304" pitchFamily="18" charset="-128"/>
                          <a:ea typeface="ＭＳ Ｐ明朝" panose="02020600040205080304" pitchFamily="18" charset="-128"/>
                        </a:rPr>
                        <a:t>名　称</a:t>
                      </a:r>
                    </a:p>
                  </a:txBody>
                  <a:tcPr marL="82918" marR="82918" marT="41459" marB="41459"/>
                </a:tc>
                <a:tc gridSpan="3">
                  <a:txBody>
                    <a:bodyPr/>
                    <a:lstStyle/>
                    <a:p>
                      <a:pPr algn="ctr"/>
                      <a:r>
                        <a:rPr kumimoji="1" lang="ja-JP" altLang="en-US" sz="1200" dirty="0">
                          <a:latin typeface="ＭＳ Ｐ明朝" panose="02020600040205080304" pitchFamily="18" charset="-128"/>
                          <a:ea typeface="ＭＳ Ｐ明朝" panose="02020600040205080304" pitchFamily="18" charset="-128"/>
                        </a:rPr>
                        <a:t>精　　　　　　　米</a:t>
                      </a:r>
                    </a:p>
                  </a:txBody>
                  <a:tcPr marL="82918" marR="82918" marT="41459" marB="41459"/>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248754">
                <a:tc rowSpan="2">
                  <a:txBody>
                    <a:bodyPr/>
                    <a:lstStyle/>
                    <a:p>
                      <a:pPr algn="ctr"/>
                      <a:r>
                        <a:rPr kumimoji="1" lang="ja-JP" altLang="en-US" sz="1200" dirty="0">
                          <a:latin typeface="ＭＳ Ｐ明朝" panose="02020600040205080304" pitchFamily="18" charset="-128"/>
                          <a:ea typeface="ＭＳ Ｐ明朝" panose="02020600040205080304" pitchFamily="18" charset="-128"/>
                        </a:rPr>
                        <a:t>原料玄米</a:t>
                      </a:r>
                    </a:p>
                  </a:txBody>
                  <a:tcPr marL="82918" marR="82918" marT="41459" marB="41459" anchor="ctr"/>
                </a:tc>
                <a:tc>
                  <a:txBody>
                    <a:bodyPr/>
                    <a:lstStyle/>
                    <a:p>
                      <a:pPr algn="ctr"/>
                      <a:r>
                        <a:rPr kumimoji="1" lang="ja-JP" altLang="en-US" sz="1200" dirty="0">
                          <a:latin typeface="ＭＳ Ｐ明朝" panose="02020600040205080304" pitchFamily="18" charset="-128"/>
                          <a:ea typeface="ＭＳ Ｐ明朝" panose="02020600040205080304" pitchFamily="18" charset="-128"/>
                        </a:rPr>
                        <a:t>産地</a:t>
                      </a:r>
                    </a:p>
                  </a:txBody>
                  <a:tcPr marL="82918" marR="82918" marT="41459" marB="41459"/>
                </a:tc>
                <a:tc>
                  <a:txBody>
                    <a:bodyPr/>
                    <a:lstStyle/>
                    <a:p>
                      <a:pPr algn="ctr"/>
                      <a:r>
                        <a:rPr kumimoji="1" lang="ja-JP" altLang="en-US" sz="1200" dirty="0">
                          <a:latin typeface="ＭＳ Ｐ明朝" panose="02020600040205080304" pitchFamily="18" charset="-128"/>
                          <a:ea typeface="ＭＳ Ｐ明朝" panose="02020600040205080304" pitchFamily="18" charset="-128"/>
                        </a:rPr>
                        <a:t>品種</a:t>
                      </a:r>
                    </a:p>
                  </a:txBody>
                  <a:tcPr marL="82918" marR="82918" marT="41459" marB="41459" anchor="ctr"/>
                </a:tc>
                <a:tc>
                  <a:txBody>
                    <a:bodyPr/>
                    <a:lstStyle/>
                    <a:p>
                      <a:pPr algn="ctr"/>
                      <a:r>
                        <a:rPr kumimoji="1" lang="ja-JP" altLang="en-US" sz="1200" dirty="0">
                          <a:latin typeface="ＭＳ Ｐ明朝" panose="02020600040205080304" pitchFamily="18" charset="-128"/>
                          <a:ea typeface="ＭＳ Ｐ明朝" panose="02020600040205080304" pitchFamily="18" charset="-128"/>
                        </a:rPr>
                        <a:t>産年</a:t>
                      </a:r>
                    </a:p>
                  </a:txBody>
                  <a:tcPr marL="82918" marR="82918" marT="41459" marB="41459" anchor="ctr"/>
                </a:tc>
                <a:extLst>
                  <a:ext uri="{0D108BD9-81ED-4DB2-BD59-A6C34878D82A}">
                    <a16:rowId xmlns:a16="http://schemas.microsoft.com/office/drawing/2014/main" val="10001"/>
                  </a:ext>
                </a:extLst>
              </a:tr>
              <a:tr h="580425">
                <a:tc vMerge="1">
                  <a:txBody>
                    <a:bodyPr/>
                    <a:lstStyle/>
                    <a:p>
                      <a:endParaRPr kumimoji="1" lang="ja-JP" altLang="en-US" dirty="0"/>
                    </a:p>
                  </a:txBody>
                  <a:tcPr/>
                </a:tc>
                <a:tc gridSpan="3">
                  <a:txBody>
                    <a:bodyPr/>
                    <a:lstStyle/>
                    <a:p>
                      <a:pPr algn="l"/>
                      <a:r>
                        <a:rPr kumimoji="1" lang="ja-JP" altLang="en-US" sz="1200" dirty="0">
                          <a:latin typeface="ＭＳ Ｐ明朝" panose="02020600040205080304" pitchFamily="18" charset="-128"/>
                          <a:ea typeface="ＭＳ Ｐ明朝" panose="02020600040205080304" pitchFamily="18" charset="-128"/>
                        </a:rPr>
                        <a:t>単一原料米</a:t>
                      </a:r>
                      <a:endParaRPr kumimoji="1" lang="en-US" altLang="ja-JP" sz="1200" dirty="0">
                        <a:latin typeface="ＭＳ Ｐ明朝" panose="02020600040205080304" pitchFamily="18" charset="-128"/>
                        <a:ea typeface="ＭＳ Ｐ明朝" panose="02020600040205080304" pitchFamily="18" charset="-128"/>
                      </a:endParaRPr>
                    </a:p>
                    <a:p>
                      <a:pPr algn="ctr"/>
                      <a:r>
                        <a:rPr kumimoji="1" lang="ja-JP" altLang="en-US" sz="1200" dirty="0">
                          <a:latin typeface="ＭＳ Ｐ明朝" panose="02020600040205080304" pitchFamily="18" charset="-128"/>
                          <a:ea typeface="ＭＳ Ｐ明朝" panose="02020600040205080304" pitchFamily="18" charset="-128"/>
                        </a:rPr>
                        <a:t>○○県　　　○○○○　　令和２年</a:t>
                      </a:r>
                      <a:endParaRPr kumimoji="1" lang="en-US" altLang="ja-JP" sz="1200" dirty="0">
                        <a:latin typeface="ＭＳ Ｐ明朝" panose="02020600040205080304" pitchFamily="18" charset="-128"/>
                        <a:ea typeface="ＭＳ Ｐ明朝" panose="02020600040205080304" pitchFamily="18" charset="-128"/>
                      </a:endParaRPr>
                    </a:p>
                    <a:p>
                      <a:pPr algn="ctr"/>
                      <a:endParaRPr kumimoji="1" lang="ja-JP" altLang="en-US" sz="1200" dirty="0">
                        <a:latin typeface="ＭＳ Ｐ明朝" panose="02020600040205080304" pitchFamily="18" charset="-128"/>
                        <a:ea typeface="ＭＳ Ｐ明朝" panose="02020600040205080304" pitchFamily="18" charset="-128"/>
                      </a:endParaRPr>
                    </a:p>
                  </a:txBody>
                  <a:tcPr marL="82918" marR="82918" marT="41459" marB="41459" anchor="ct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2"/>
                  </a:ext>
                </a:extLst>
              </a:tr>
              <a:tr h="24875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dirty="0">
                          <a:latin typeface="ＭＳ Ｐ明朝" panose="02020600040205080304" pitchFamily="18" charset="-128"/>
                          <a:ea typeface="ＭＳ Ｐ明朝" panose="02020600040205080304" pitchFamily="18" charset="-128"/>
                        </a:rPr>
                        <a:t>内容量</a:t>
                      </a:r>
                    </a:p>
                  </a:txBody>
                  <a:tcPr marL="82918" marR="82918" marT="41459" marB="41459"/>
                </a:tc>
                <a:tc gridSpan="3">
                  <a:txBody>
                    <a:bodyPr/>
                    <a:lstStyle/>
                    <a:p>
                      <a:pPr algn="ctr"/>
                      <a:r>
                        <a:rPr kumimoji="1" lang="ja-JP" altLang="en-US" sz="1200" dirty="0">
                          <a:latin typeface="ＭＳ Ｐ明朝" panose="02020600040205080304" pitchFamily="18" charset="-128"/>
                          <a:ea typeface="ＭＳ Ｐ明朝" panose="02020600040205080304" pitchFamily="18" charset="-128"/>
                        </a:rPr>
                        <a:t>５</a:t>
                      </a:r>
                      <a:r>
                        <a:rPr kumimoji="1" lang="en-US" altLang="ja-JP" sz="1200" dirty="0">
                          <a:latin typeface="ＭＳ Ｐ明朝" panose="02020600040205080304" pitchFamily="18" charset="-128"/>
                          <a:ea typeface="ＭＳ Ｐ明朝" panose="02020600040205080304" pitchFamily="18" charset="-128"/>
                        </a:rPr>
                        <a:t>kg</a:t>
                      </a:r>
                      <a:endParaRPr kumimoji="1" lang="ja-JP" altLang="en-US" sz="1200" dirty="0">
                        <a:latin typeface="ＭＳ Ｐ明朝" panose="02020600040205080304" pitchFamily="18" charset="-128"/>
                        <a:ea typeface="ＭＳ Ｐ明朝" panose="02020600040205080304" pitchFamily="18" charset="-128"/>
                      </a:endParaRPr>
                    </a:p>
                  </a:txBody>
                  <a:tcPr marL="82918" marR="82918" marT="41459" marB="41459" anchor="ct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3"/>
                  </a:ext>
                </a:extLst>
              </a:tr>
              <a:tr h="305969">
                <a:tc>
                  <a:txBody>
                    <a:bodyPr/>
                    <a:lstStyle/>
                    <a:p>
                      <a:pPr algn="ctr"/>
                      <a:r>
                        <a:rPr kumimoji="1" lang="ja-JP" altLang="en-US" sz="1100" dirty="0">
                          <a:latin typeface="ＭＳ Ｐ明朝" panose="02020600040205080304" pitchFamily="18" charset="-128"/>
                          <a:ea typeface="ＭＳ Ｐ明朝" panose="02020600040205080304" pitchFamily="18" charset="-128"/>
                        </a:rPr>
                        <a:t>精米時期</a:t>
                      </a:r>
                    </a:p>
                  </a:txBody>
                  <a:tcPr marL="82918" marR="82918" marT="41459" marB="41459" anchor="ctr"/>
                </a:tc>
                <a:tc gridSpan="3">
                  <a:txBody>
                    <a:bodyPr/>
                    <a:lstStyle/>
                    <a:p>
                      <a:pPr algn="ctr"/>
                      <a:r>
                        <a:rPr kumimoji="1" lang="ja-JP" altLang="en-US" sz="1200" dirty="0">
                          <a:latin typeface="ＭＳ Ｐ明朝" panose="02020600040205080304" pitchFamily="18" charset="-128"/>
                          <a:ea typeface="ＭＳ Ｐ明朝" panose="02020600040205080304" pitchFamily="18" charset="-128"/>
                        </a:rPr>
                        <a:t>Ｒ０２</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１０</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中旬</a:t>
                      </a:r>
                    </a:p>
                  </a:txBody>
                  <a:tcPr marL="82918" marR="82918" marT="41459" marB="41459"/>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4"/>
                  </a:ext>
                </a:extLst>
              </a:tr>
              <a:tr h="580425">
                <a:tc>
                  <a:txBody>
                    <a:bodyPr/>
                    <a:lstStyle/>
                    <a:p>
                      <a:pPr algn="ctr"/>
                      <a:r>
                        <a:rPr kumimoji="1" lang="ja-JP" altLang="en-US" sz="1200" dirty="0">
                          <a:latin typeface="ＭＳ Ｐ明朝" panose="02020600040205080304" pitchFamily="18" charset="-128"/>
                          <a:ea typeface="ＭＳ Ｐ明朝" panose="02020600040205080304" pitchFamily="18" charset="-128"/>
                        </a:rPr>
                        <a:t>販売者</a:t>
                      </a:r>
                    </a:p>
                  </a:txBody>
                  <a:tcPr marL="82918" marR="82918" marT="41459" marB="41459"/>
                </a:tc>
                <a:tc gridSpan="3">
                  <a:txBody>
                    <a:bodyPr/>
                    <a:lstStyle/>
                    <a:p>
                      <a:pPr algn="ctr"/>
                      <a:r>
                        <a:rPr kumimoji="1" lang="ja-JP" altLang="en-US" sz="1200" dirty="0">
                          <a:latin typeface="ＭＳ Ｐ明朝" panose="02020600040205080304" pitchFamily="18" charset="-128"/>
                          <a:ea typeface="ＭＳ Ｐ明朝" panose="02020600040205080304" pitchFamily="18" charset="-128"/>
                        </a:rPr>
                        <a:t>株式会社○○○○</a:t>
                      </a:r>
                      <a:endParaRPr kumimoji="1" lang="en-US" altLang="ja-JP" sz="1200" dirty="0">
                        <a:latin typeface="ＭＳ Ｐ明朝" panose="02020600040205080304" pitchFamily="18" charset="-128"/>
                        <a:ea typeface="ＭＳ Ｐ明朝" panose="02020600040205080304" pitchFamily="18" charset="-128"/>
                      </a:endParaRPr>
                    </a:p>
                    <a:p>
                      <a:pPr algn="ctr"/>
                      <a:r>
                        <a:rPr kumimoji="1" lang="ja-JP" altLang="en-US" sz="1200" dirty="0">
                          <a:latin typeface="ＭＳ Ｐ明朝" panose="02020600040205080304" pitchFamily="18" charset="-128"/>
                          <a:ea typeface="ＭＳ Ｐ明朝" panose="02020600040205080304" pitchFamily="18" charset="-128"/>
                        </a:rPr>
                        <a:t>○○県○○○－１２３４</a:t>
                      </a:r>
                      <a:endParaRPr kumimoji="1" lang="en-US" altLang="ja-JP" sz="1200" dirty="0">
                        <a:latin typeface="ＭＳ Ｐ明朝" panose="02020600040205080304" pitchFamily="18" charset="-128"/>
                        <a:ea typeface="ＭＳ Ｐ明朝" panose="02020600040205080304" pitchFamily="18" charset="-128"/>
                      </a:endParaRPr>
                    </a:p>
                    <a:p>
                      <a:pPr algn="ctr"/>
                      <a:r>
                        <a:rPr kumimoji="1" lang="ja-JP" altLang="en-US" sz="1200" dirty="0">
                          <a:latin typeface="ＭＳ Ｐ明朝" panose="02020600040205080304" pitchFamily="18" charset="-128"/>
                          <a:ea typeface="ＭＳ Ｐ明朝" panose="02020600040205080304" pitchFamily="18" charset="-128"/>
                        </a:rPr>
                        <a:t>○○○－○○○－○○○○</a:t>
                      </a:r>
                    </a:p>
                  </a:txBody>
                  <a:tcPr marL="82918" marR="82918" marT="41459" marB="41459"/>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5"/>
                  </a:ext>
                </a:extLst>
              </a:tr>
            </a:tbl>
          </a:graphicData>
        </a:graphic>
      </p:graphicFrame>
      <p:sp>
        <p:nvSpPr>
          <p:cNvPr id="1343" name="スライド番号プレースホルダー 2"/>
          <p:cNvSpPr>
            <a:spLocks noGrp="1"/>
          </p:cNvSpPr>
          <p:nvPr>
            <p:ph type="sldNum" sz="quarter" idx="12"/>
          </p:nvPr>
        </p:nvSpPr>
        <p:spPr>
          <a:xfrm>
            <a:off x="9429696" y="6520259"/>
            <a:ext cx="2743470" cy="365125"/>
          </a:xfrm>
        </p:spPr>
        <p:txBody>
          <a:bodyPr/>
          <a:lstStyle/>
          <a:p>
            <a:fld id="{1CCC013D-AF85-467C-82B6-59C02AE0024D}" type="slidenum">
              <a:rPr kumimoji="1" lang="ja-JP" altLang="en-US" sz="1800" smtClean="0">
                <a:solidFill>
                  <a:schemeClr val="tx1"/>
                </a:solidFill>
                <a:latin typeface="メイリオ" panose="020B0604030504040204" pitchFamily="50" charset="-128"/>
                <a:ea typeface="メイリオ" panose="020B0604030504040204" pitchFamily="50" charset="-128"/>
              </a:rPr>
              <a:t>9</a:t>
            </a:fld>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pic>
        <p:nvPicPr>
          <p:cNvPr id="1344" name="図 25"/>
          <p:cNvPicPr>
            <a:picLocks noChangeAspect="1"/>
          </p:cNvPicPr>
          <p:nvPr/>
        </p:nvPicPr>
        <p:blipFill>
          <a:blip r:embed="rId3"/>
          <a:stretch>
            <a:fillRect/>
          </a:stretch>
        </p:blipFill>
        <p:spPr>
          <a:xfrm>
            <a:off x="75141" y="36850"/>
            <a:ext cx="476297" cy="544752"/>
          </a:xfrm>
          <a:prstGeom prst="rect">
            <a:avLst/>
          </a:prstGeom>
        </p:spPr>
      </p:pic>
      <p:pic>
        <p:nvPicPr>
          <p:cNvPr id="1345" name="図 1"/>
          <p:cNvPicPr>
            <a:picLocks noChangeAspect="1"/>
          </p:cNvPicPr>
          <p:nvPr/>
        </p:nvPicPr>
        <p:blipFill>
          <a:blip r:embed="rId4"/>
          <a:stretch>
            <a:fillRect/>
          </a:stretch>
        </p:blipFill>
        <p:spPr>
          <a:xfrm>
            <a:off x="6141448" y="1062854"/>
            <a:ext cx="1595212" cy="2114872"/>
          </a:xfrm>
          <a:prstGeom prst="rect">
            <a:avLst/>
          </a:prstGeom>
        </p:spPr>
      </p:pic>
    </p:spTree>
    <p:extLst>
      <p:ext uri="{BB962C8B-B14F-4D97-AF65-F5344CB8AC3E}">
        <p14:creationId xmlns:p14="http://schemas.microsoft.com/office/powerpoint/2010/main" val="367285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 name="正方形/長方形 25"/>
          <p:cNvSpPr/>
          <p:nvPr/>
        </p:nvSpPr>
        <p:spPr>
          <a:xfrm>
            <a:off x="542505" y="2204864"/>
            <a:ext cx="3904228" cy="4428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defTabSz="895098" fontAlgn="base">
              <a:lnSpc>
                <a:spcPts val="2252"/>
              </a:lnSpc>
              <a:spcBef>
                <a:spcPct val="0"/>
              </a:spcBef>
              <a:spcAft>
                <a:spcPts val="1174"/>
              </a:spcAft>
              <a:defRPr/>
            </a:pPr>
            <a:r>
              <a:rPr lang="ja-JP" altLang="en-US" sz="1400" dirty="0">
                <a:solidFill>
                  <a:srgbClr val="000000"/>
                </a:solidFill>
                <a:latin typeface="メイリオ" panose="020B0604030504040204" pitchFamily="50" charset="-128"/>
                <a:ea typeface="メイリオ" panose="020B0604030504040204" pitchFamily="50" charset="-128"/>
              </a:rPr>
              <a:t>＜農産物検査による証明があるもの＞</a:t>
            </a:r>
            <a:endParaRPr lang="en-US" altLang="ja-JP" sz="1400" dirty="0">
              <a:solidFill>
                <a:srgbClr val="000000"/>
              </a:solidFill>
              <a:latin typeface="メイリオ" panose="020B0604030504040204" pitchFamily="50" charset="-128"/>
              <a:ea typeface="メイリオ" panose="020B0604030504040204" pitchFamily="50" charset="-128"/>
            </a:endParaRPr>
          </a:p>
        </p:txBody>
      </p:sp>
      <p:sp>
        <p:nvSpPr>
          <p:cNvPr id="1352" name="正方形/長方形 16"/>
          <p:cNvSpPr/>
          <p:nvPr/>
        </p:nvSpPr>
        <p:spPr>
          <a:xfrm>
            <a:off x="1972480" y="4363182"/>
            <a:ext cx="323485" cy="53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231" algn="l" rtl="0" fontAlgn="base">
              <a:spcBef>
                <a:spcPct val="0"/>
              </a:spcBef>
              <a:spcAft>
                <a:spcPct val="0"/>
              </a:spcAft>
              <a:defRPr kumimoji="1" kern="1200">
                <a:solidFill>
                  <a:schemeClr val="lt1"/>
                </a:solidFill>
                <a:latin typeface="+mn-lt"/>
                <a:ea typeface="+mn-ea"/>
                <a:cs typeface="+mn-cs"/>
              </a:defRPr>
            </a:lvl2pPr>
            <a:lvl3pPr marL="912465" algn="l" rtl="0" fontAlgn="base">
              <a:spcBef>
                <a:spcPct val="0"/>
              </a:spcBef>
              <a:spcAft>
                <a:spcPct val="0"/>
              </a:spcAft>
              <a:defRPr kumimoji="1" kern="1200">
                <a:solidFill>
                  <a:schemeClr val="lt1"/>
                </a:solidFill>
                <a:latin typeface="+mn-lt"/>
                <a:ea typeface="+mn-ea"/>
                <a:cs typeface="+mn-cs"/>
              </a:defRPr>
            </a:lvl3pPr>
            <a:lvl4pPr marL="1368698" algn="l" rtl="0" fontAlgn="base">
              <a:spcBef>
                <a:spcPct val="0"/>
              </a:spcBef>
              <a:spcAft>
                <a:spcPct val="0"/>
              </a:spcAft>
              <a:defRPr kumimoji="1" kern="1200">
                <a:solidFill>
                  <a:schemeClr val="lt1"/>
                </a:solidFill>
                <a:latin typeface="+mn-lt"/>
                <a:ea typeface="+mn-ea"/>
                <a:cs typeface="+mn-cs"/>
              </a:defRPr>
            </a:lvl4pPr>
            <a:lvl5pPr marL="1824932" algn="l" rtl="0" fontAlgn="base">
              <a:spcBef>
                <a:spcPct val="0"/>
              </a:spcBef>
              <a:spcAft>
                <a:spcPct val="0"/>
              </a:spcAft>
              <a:defRPr kumimoji="1" kern="1200">
                <a:solidFill>
                  <a:schemeClr val="lt1"/>
                </a:solidFill>
                <a:latin typeface="+mn-lt"/>
                <a:ea typeface="+mn-ea"/>
                <a:cs typeface="+mn-cs"/>
              </a:defRPr>
            </a:lvl5pPr>
            <a:lvl6pPr marL="2281164" algn="l" defTabSz="912465" rtl="0" eaLnBrk="1" latinLnBrk="0" hangingPunct="1">
              <a:defRPr kumimoji="1" kern="1200">
                <a:solidFill>
                  <a:schemeClr val="lt1"/>
                </a:solidFill>
                <a:latin typeface="+mn-lt"/>
                <a:ea typeface="+mn-ea"/>
                <a:cs typeface="+mn-cs"/>
              </a:defRPr>
            </a:lvl6pPr>
            <a:lvl7pPr marL="2737397" algn="l" defTabSz="912465" rtl="0" eaLnBrk="1" latinLnBrk="0" hangingPunct="1">
              <a:defRPr kumimoji="1" kern="1200">
                <a:solidFill>
                  <a:schemeClr val="lt1"/>
                </a:solidFill>
                <a:latin typeface="+mn-lt"/>
                <a:ea typeface="+mn-ea"/>
                <a:cs typeface="+mn-cs"/>
              </a:defRPr>
            </a:lvl7pPr>
            <a:lvl8pPr marL="3193628" algn="l" defTabSz="912465" rtl="0" eaLnBrk="1" latinLnBrk="0" hangingPunct="1">
              <a:defRPr kumimoji="1" kern="1200">
                <a:solidFill>
                  <a:schemeClr val="lt1"/>
                </a:solidFill>
                <a:latin typeface="+mn-lt"/>
                <a:ea typeface="+mn-ea"/>
                <a:cs typeface="+mn-cs"/>
              </a:defRPr>
            </a:lvl8pPr>
            <a:lvl9pPr marL="3649861" algn="l" defTabSz="912465" rtl="0" eaLnBrk="1" latinLnBrk="0" hangingPunct="1">
              <a:defRPr kumimoji="1" kern="1200">
                <a:solidFill>
                  <a:schemeClr val="lt1"/>
                </a:solidFill>
                <a:latin typeface="+mn-lt"/>
                <a:ea typeface="+mn-ea"/>
                <a:cs typeface="+mn-cs"/>
              </a:defRPr>
            </a:lvl9pPr>
          </a:lstStyle>
          <a:p>
            <a:pPr algn="ctr"/>
            <a:endParaRPr lang="ja-JP" altLang="en-US" sz="1762"/>
          </a:p>
        </p:txBody>
      </p:sp>
      <p:pic>
        <p:nvPicPr>
          <p:cNvPr id="1353" name="Picture 3" descr="C:\Users\junnosuke_kawabe970\Pictures\検査表示.png"/>
          <p:cNvPicPr>
            <a:picLocks noChangeAspect="1" noChangeArrowheads="1"/>
          </p:cNvPicPr>
          <p:nvPr/>
        </p:nvPicPr>
        <p:blipFill>
          <a:blip r:embed="rId3"/>
          <a:srcRect r="12285" b="38097"/>
          <a:stretch>
            <a:fillRect/>
          </a:stretch>
        </p:blipFill>
        <p:spPr>
          <a:xfrm>
            <a:off x="563267" y="2545754"/>
            <a:ext cx="3354750" cy="1573116"/>
          </a:xfrm>
          <a:prstGeom prst="rect">
            <a:avLst/>
          </a:prstGeom>
          <a:noFill/>
        </p:spPr>
      </p:pic>
      <p:sp>
        <p:nvSpPr>
          <p:cNvPr id="1354" name="テキスト ボックス 38"/>
          <p:cNvSpPr txBox="1"/>
          <p:nvPr/>
        </p:nvSpPr>
        <p:spPr>
          <a:xfrm>
            <a:off x="1272660" y="3262296"/>
            <a:ext cx="2634212" cy="483239"/>
          </a:xfrm>
          <a:prstGeom prst="rect">
            <a:avLst/>
          </a:prstGeom>
          <a:solidFill>
            <a:schemeClr val="bg1"/>
          </a:solidFill>
          <a:ln>
            <a:solidFill>
              <a:schemeClr val="tx1"/>
            </a:solidFill>
          </a:ln>
        </p:spPr>
        <p:txBody>
          <a:bodyPr wrap="square" rtlCol="0">
            <a:spAutoFit/>
          </a:bodyPr>
          <a:lstStyle/>
          <a:p>
            <a:r>
              <a:rPr lang="ja-JP" altLang="en-US" sz="979" dirty="0">
                <a:latin typeface="+mn-ea"/>
              </a:rPr>
              <a:t>単一原料米</a:t>
            </a:r>
            <a:endParaRPr lang="en-US" altLang="ja-JP" sz="979" dirty="0">
              <a:latin typeface="+mn-ea"/>
            </a:endParaRPr>
          </a:p>
          <a:p>
            <a:r>
              <a:rPr lang="ja-JP" altLang="en-US" sz="979" dirty="0">
                <a:latin typeface="+mn-ea"/>
              </a:rPr>
              <a:t>〇〇県　　　　　　　〇〇ヒカリ　　　 令和〇年産</a:t>
            </a:r>
            <a:endParaRPr lang="en-US" altLang="ja-JP" sz="979" dirty="0">
              <a:latin typeface="+mn-ea"/>
            </a:endParaRPr>
          </a:p>
          <a:p>
            <a:endParaRPr lang="en-US" altLang="ja-JP" sz="588" dirty="0">
              <a:latin typeface="+mn-ea"/>
            </a:endParaRPr>
          </a:p>
        </p:txBody>
      </p:sp>
      <p:pic>
        <p:nvPicPr>
          <p:cNvPr id="1355" name="Picture 3" descr="C:\Users\junnosuke_kawabe970\Pictures\検査表示.png"/>
          <p:cNvPicPr>
            <a:picLocks noChangeAspect="1" noChangeArrowheads="1"/>
          </p:cNvPicPr>
          <p:nvPr/>
        </p:nvPicPr>
        <p:blipFill>
          <a:blip r:embed="rId3"/>
          <a:srcRect r="12173" b="38226"/>
          <a:stretch>
            <a:fillRect/>
          </a:stretch>
        </p:blipFill>
        <p:spPr>
          <a:xfrm>
            <a:off x="5098616" y="2467095"/>
            <a:ext cx="3391413" cy="1730435"/>
          </a:xfrm>
          <a:prstGeom prst="rect">
            <a:avLst/>
          </a:prstGeom>
          <a:noFill/>
        </p:spPr>
      </p:pic>
      <p:sp>
        <p:nvSpPr>
          <p:cNvPr id="1356" name="テキスト ボックス 53"/>
          <p:cNvSpPr txBox="1"/>
          <p:nvPr/>
        </p:nvSpPr>
        <p:spPr>
          <a:xfrm>
            <a:off x="5825197" y="3253774"/>
            <a:ext cx="2646824" cy="543409"/>
          </a:xfrm>
          <a:prstGeom prst="rect">
            <a:avLst/>
          </a:prstGeom>
          <a:solidFill>
            <a:schemeClr val="bg1"/>
          </a:solidFill>
          <a:ln>
            <a:solidFill>
              <a:schemeClr val="bg1">
                <a:lumMod val="75000"/>
              </a:schemeClr>
            </a:solidFill>
          </a:ln>
        </p:spPr>
        <p:txBody>
          <a:bodyPr wrap="square" rtlCol="0">
            <a:spAutoFit/>
          </a:bodyPr>
          <a:lstStyle/>
          <a:p>
            <a:r>
              <a:rPr lang="ja-JP" altLang="en-US" sz="979" dirty="0">
                <a:latin typeface="+mn-ea"/>
              </a:rPr>
              <a:t>単一原料米</a:t>
            </a:r>
            <a:endParaRPr lang="en-US" altLang="ja-JP" sz="979" dirty="0">
              <a:latin typeface="+mn-ea"/>
            </a:endParaRPr>
          </a:p>
          <a:p>
            <a:r>
              <a:rPr lang="ja-JP" altLang="en-US" sz="979" dirty="0">
                <a:latin typeface="+mn-ea"/>
              </a:rPr>
              <a:t>〇〇県　　　　　　　〇〇ヒカリ　　　 令和〇年産</a:t>
            </a:r>
            <a:endParaRPr lang="en-US" altLang="ja-JP" sz="588" dirty="0">
              <a:latin typeface="+mn-ea"/>
            </a:endParaRPr>
          </a:p>
          <a:p>
            <a:r>
              <a:rPr lang="ja-JP" altLang="en-US" sz="979" dirty="0">
                <a:latin typeface="+mn-ea"/>
              </a:rPr>
              <a:t>農産物検査証明による（</a:t>
            </a:r>
            <a:r>
              <a:rPr lang="en-US" altLang="ja-JP" sz="979" dirty="0">
                <a:latin typeface="+mn-ea"/>
              </a:rPr>
              <a:t>※</a:t>
            </a:r>
            <a:r>
              <a:rPr lang="ja-JP" altLang="en-US" sz="979" dirty="0">
                <a:latin typeface="+mn-ea"/>
              </a:rPr>
              <a:t>）</a:t>
            </a:r>
            <a:endParaRPr lang="en-US" altLang="ja-JP" sz="979" dirty="0">
              <a:latin typeface="+mn-ea"/>
            </a:endParaRPr>
          </a:p>
        </p:txBody>
      </p:sp>
      <p:sp>
        <p:nvSpPr>
          <p:cNvPr id="1357" name="テキスト ボックス 56"/>
          <p:cNvSpPr txBox="1"/>
          <p:nvPr/>
        </p:nvSpPr>
        <p:spPr>
          <a:xfrm>
            <a:off x="5148878" y="4643826"/>
            <a:ext cx="3614372" cy="1145575"/>
          </a:xfrm>
          <a:prstGeom prst="rect">
            <a:avLst/>
          </a:prstGeom>
          <a:solidFill>
            <a:schemeClr val="bg1"/>
          </a:solidFill>
        </p:spPr>
        <p:txBody>
          <a:bodyPr wrap="square" rtlCol="0">
            <a:spAutoFit/>
          </a:bodyPr>
          <a:lstStyle/>
          <a:p>
            <a:endParaRPr lang="en-US" altLang="ja-JP" sz="1370" dirty="0">
              <a:latin typeface="+mn-ea"/>
            </a:endParaRPr>
          </a:p>
          <a:p>
            <a:endParaRPr lang="en-US" altLang="ja-JP" sz="1370" dirty="0">
              <a:latin typeface="+mn-ea"/>
            </a:endParaRPr>
          </a:p>
          <a:p>
            <a:endParaRPr lang="en-US" altLang="ja-JP" sz="1370" dirty="0">
              <a:latin typeface="+mn-ea"/>
            </a:endParaRPr>
          </a:p>
          <a:p>
            <a:endParaRPr lang="en-US" altLang="ja-JP" sz="1370" dirty="0">
              <a:latin typeface="+mn-ea"/>
            </a:endParaRPr>
          </a:p>
          <a:p>
            <a:endParaRPr lang="ja-JP" altLang="en-US" sz="1370" dirty="0">
              <a:latin typeface="+mn-ea"/>
            </a:endParaRPr>
          </a:p>
        </p:txBody>
      </p:sp>
      <p:sp>
        <p:nvSpPr>
          <p:cNvPr id="1358" name="正方形/長方形 22"/>
          <p:cNvSpPr/>
          <p:nvPr/>
        </p:nvSpPr>
        <p:spPr>
          <a:xfrm>
            <a:off x="542505" y="4053653"/>
            <a:ext cx="3904228" cy="4428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defTabSz="895098" fontAlgn="base">
              <a:lnSpc>
                <a:spcPts val="2252"/>
              </a:lnSpc>
              <a:spcBef>
                <a:spcPct val="0"/>
              </a:spcBef>
              <a:spcAft>
                <a:spcPts val="1174"/>
              </a:spcAft>
              <a:defRPr/>
            </a:pPr>
            <a:r>
              <a:rPr lang="ja-JP" altLang="en-US" sz="1400" dirty="0">
                <a:solidFill>
                  <a:srgbClr val="000000"/>
                </a:solidFill>
                <a:latin typeface="メイリオ" panose="020B0604030504040204" pitchFamily="50" charset="-128"/>
                <a:ea typeface="メイリオ" panose="020B0604030504040204" pitchFamily="50" charset="-128"/>
              </a:rPr>
              <a:t>＜農産物検査による証明がないもの＞</a:t>
            </a:r>
            <a:endParaRPr lang="en-US" altLang="ja-JP" sz="1400" dirty="0">
              <a:solidFill>
                <a:srgbClr val="000000"/>
              </a:solidFill>
              <a:latin typeface="メイリオ" panose="020B0604030504040204" pitchFamily="50" charset="-128"/>
              <a:ea typeface="メイリオ" panose="020B0604030504040204" pitchFamily="50" charset="-128"/>
            </a:endParaRPr>
          </a:p>
        </p:txBody>
      </p:sp>
      <p:pic>
        <p:nvPicPr>
          <p:cNvPr id="1359" name="図 4" descr="スクリーンショット, 抽象 が含まれている画像_x000a__x000a_自動的に生成された説明"/>
          <p:cNvPicPr>
            <a:picLocks noChangeAspect="1"/>
          </p:cNvPicPr>
          <p:nvPr/>
        </p:nvPicPr>
        <p:blipFill>
          <a:blip r:embed="rId4"/>
          <a:srcRect b="11176"/>
          <a:stretch>
            <a:fillRect/>
          </a:stretch>
        </p:blipFill>
        <p:spPr>
          <a:xfrm>
            <a:off x="563136" y="4394291"/>
            <a:ext cx="3427911" cy="2039326"/>
          </a:xfrm>
          <a:prstGeom prst="rect">
            <a:avLst/>
          </a:prstGeom>
        </p:spPr>
      </p:pic>
      <p:sp>
        <p:nvSpPr>
          <p:cNvPr id="1360" name="テキスト ボックス 47"/>
          <p:cNvSpPr txBox="1"/>
          <p:nvPr/>
        </p:nvSpPr>
        <p:spPr>
          <a:xfrm>
            <a:off x="1193191" y="5211101"/>
            <a:ext cx="2677848" cy="844723"/>
          </a:xfrm>
          <a:prstGeom prst="rect">
            <a:avLst/>
          </a:prstGeom>
          <a:solidFill>
            <a:schemeClr val="bg1"/>
          </a:solidFill>
          <a:ln>
            <a:solidFill>
              <a:schemeClr val="bg1">
                <a:lumMod val="75000"/>
              </a:schemeClr>
            </a:solidFill>
          </a:ln>
        </p:spPr>
        <p:txBody>
          <a:bodyPr wrap="square" rtlCol="0">
            <a:spAutoFit/>
          </a:bodyPr>
          <a:lstStyle/>
          <a:p>
            <a:r>
              <a:rPr lang="ja-JP" altLang="en-US" sz="979" dirty="0">
                <a:latin typeface="+mn-ea"/>
              </a:rPr>
              <a:t>未検査米</a:t>
            </a:r>
            <a:endParaRPr lang="en-US" altLang="ja-JP" sz="783" dirty="0">
              <a:latin typeface="+mn-ea"/>
            </a:endParaRPr>
          </a:p>
          <a:p>
            <a:r>
              <a:rPr lang="ja-JP" altLang="en-US" sz="979" dirty="0">
                <a:latin typeface="+mn-ea"/>
              </a:rPr>
              <a:t>国内産　　　　　　　　　　　　　　　　　　　　</a:t>
            </a:r>
            <a:r>
              <a:rPr lang="en-US" altLang="ja-JP" sz="979" dirty="0">
                <a:latin typeface="+mn-ea"/>
              </a:rPr>
              <a:t>10</a:t>
            </a:r>
            <a:r>
              <a:rPr lang="ja-JP" altLang="en-US" sz="979" dirty="0">
                <a:latin typeface="+mn-ea"/>
              </a:rPr>
              <a:t>割</a:t>
            </a:r>
            <a:endParaRPr lang="en-US" altLang="ja-JP" sz="979" dirty="0">
              <a:latin typeface="+mn-ea"/>
            </a:endParaRPr>
          </a:p>
          <a:p>
            <a:endParaRPr lang="en-US" altLang="ja-JP" sz="979" dirty="0">
              <a:latin typeface="+mn-ea"/>
            </a:endParaRPr>
          </a:p>
          <a:p>
            <a:r>
              <a:rPr lang="ja-JP" altLang="en-US" sz="979" dirty="0">
                <a:latin typeface="+mn-ea"/>
              </a:rPr>
              <a:t>　　</a:t>
            </a:r>
            <a:endParaRPr lang="en-US" altLang="ja-JP" sz="979" dirty="0">
              <a:latin typeface="+mn-ea"/>
            </a:endParaRPr>
          </a:p>
          <a:p>
            <a:endParaRPr lang="en-US" altLang="ja-JP" sz="979" dirty="0">
              <a:latin typeface="+mn-ea"/>
            </a:endParaRPr>
          </a:p>
        </p:txBody>
      </p:sp>
      <p:sp>
        <p:nvSpPr>
          <p:cNvPr id="1361" name="正方形/長方形 50"/>
          <p:cNvSpPr/>
          <p:nvPr/>
        </p:nvSpPr>
        <p:spPr>
          <a:xfrm>
            <a:off x="1199289" y="5203421"/>
            <a:ext cx="2666181" cy="85775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2"/>
          </a:p>
        </p:txBody>
      </p:sp>
      <p:sp>
        <p:nvSpPr>
          <p:cNvPr id="1362" name="テキスト ボックス 63"/>
          <p:cNvSpPr txBox="1"/>
          <p:nvPr/>
        </p:nvSpPr>
        <p:spPr>
          <a:xfrm>
            <a:off x="1202833" y="6080781"/>
            <a:ext cx="2658636" cy="332582"/>
          </a:xfrm>
          <a:prstGeom prst="rect">
            <a:avLst/>
          </a:prstGeom>
          <a:solidFill>
            <a:srgbClr val="FFFFFF"/>
          </a:solidFill>
          <a:ln>
            <a:noFill/>
          </a:ln>
        </p:spPr>
        <p:txBody>
          <a:bodyPr wrap="square" rtlCol="0">
            <a:spAutoFit/>
          </a:bodyPr>
          <a:lstStyle/>
          <a:p>
            <a:pPr algn="ctr"/>
            <a:r>
              <a:rPr lang="ja-JP" altLang="en-US" sz="979" dirty="0">
                <a:latin typeface="+mn-ea"/>
              </a:rPr>
              <a:t>○</a:t>
            </a:r>
            <a:r>
              <a:rPr lang="en-US" altLang="ja-JP" sz="979" dirty="0">
                <a:latin typeface="+mn-ea"/>
              </a:rPr>
              <a:t>kg</a:t>
            </a:r>
          </a:p>
          <a:p>
            <a:pPr algn="ctr"/>
            <a:endParaRPr lang="en-US" altLang="ja-JP" sz="588" dirty="0">
              <a:latin typeface="+mn-ea"/>
            </a:endParaRPr>
          </a:p>
        </p:txBody>
      </p:sp>
      <p:sp>
        <p:nvSpPr>
          <p:cNvPr id="1363" name="正方形/長方形 54"/>
          <p:cNvSpPr/>
          <p:nvPr/>
        </p:nvSpPr>
        <p:spPr>
          <a:xfrm>
            <a:off x="5815261" y="3259260"/>
            <a:ext cx="2644492" cy="52231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2"/>
          </a:p>
        </p:txBody>
      </p:sp>
      <p:sp>
        <p:nvSpPr>
          <p:cNvPr id="1364" name="テキスト ボックス 79"/>
          <p:cNvSpPr txBox="1"/>
          <p:nvPr/>
        </p:nvSpPr>
        <p:spPr>
          <a:xfrm>
            <a:off x="10183140" y="4905892"/>
            <a:ext cx="463282" cy="1145575"/>
          </a:xfrm>
          <a:prstGeom prst="rect">
            <a:avLst/>
          </a:prstGeom>
          <a:solidFill>
            <a:schemeClr val="bg1"/>
          </a:solidFill>
        </p:spPr>
        <p:txBody>
          <a:bodyPr wrap="square" rtlCol="0">
            <a:spAutoFit/>
          </a:bodyPr>
          <a:lstStyle/>
          <a:p>
            <a:endParaRPr lang="en-US" altLang="ja-JP" sz="1370" dirty="0">
              <a:latin typeface="+mn-ea"/>
            </a:endParaRPr>
          </a:p>
          <a:p>
            <a:endParaRPr lang="en-US" altLang="ja-JP" sz="1370" dirty="0">
              <a:latin typeface="+mn-ea"/>
            </a:endParaRPr>
          </a:p>
          <a:p>
            <a:endParaRPr lang="en-US" altLang="ja-JP" sz="1370" dirty="0">
              <a:latin typeface="+mn-ea"/>
            </a:endParaRPr>
          </a:p>
          <a:p>
            <a:endParaRPr lang="en-US" altLang="ja-JP" sz="1370" dirty="0">
              <a:latin typeface="+mn-ea"/>
            </a:endParaRPr>
          </a:p>
          <a:p>
            <a:endParaRPr lang="ja-JP" altLang="en-US" sz="1370" dirty="0">
              <a:latin typeface="+mn-ea"/>
            </a:endParaRPr>
          </a:p>
        </p:txBody>
      </p:sp>
      <p:sp>
        <p:nvSpPr>
          <p:cNvPr id="1365" name="テキスト ボックス 5"/>
          <p:cNvSpPr txBox="1">
            <a:spLocks noChangeArrowheads="1"/>
          </p:cNvSpPr>
          <p:nvPr/>
        </p:nvSpPr>
        <p:spPr>
          <a:xfrm>
            <a:off x="623453" y="67832"/>
            <a:ext cx="9365984" cy="458722"/>
          </a:xfrm>
          <a:prstGeom prst="rect">
            <a:avLst/>
          </a:prstGeom>
          <a:noFill/>
          <a:ln>
            <a:noFill/>
          </a:ln>
        </p:spPr>
        <p:txBody>
          <a:bodyPr wrap="square" lIns="89387" tIns="44695" rIns="89387" bIns="44695">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spc="281" dirty="0">
                <a:latin typeface="メイリオ" panose="020B0604030504040204" pitchFamily="50" charset="-128"/>
                <a:ea typeface="メイリオ" panose="020B0604030504040204" pitchFamily="50" charset="-128"/>
                <a:cs typeface="ＭＳ Ｐゴシック"/>
              </a:rPr>
              <a:t>３．玄米及び精米に関する表示の改正について①（概要）</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grpSp>
        <p:nvGrpSpPr>
          <p:cNvPr id="1366" name="グループ化 4"/>
          <p:cNvGrpSpPr/>
          <p:nvPr/>
        </p:nvGrpSpPr>
        <p:grpSpPr>
          <a:xfrm>
            <a:off x="551438" y="480604"/>
            <a:ext cx="11125095" cy="80402"/>
            <a:chOff x="0" y="288000"/>
            <a:chExt cx="9144000" cy="72575"/>
          </a:xfrm>
        </p:grpSpPr>
        <p:cxnSp>
          <p:nvCxnSpPr>
            <p:cNvPr id="1367" name="直線コネクタ 68"/>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368" name="直線コネクタ 76"/>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369" name="直線コネクタ 82"/>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370" name="角丸四角形 8"/>
          <p:cNvSpPr/>
          <p:nvPr/>
        </p:nvSpPr>
        <p:spPr>
          <a:xfrm>
            <a:off x="8905188" y="2780928"/>
            <a:ext cx="3057381" cy="1697531"/>
          </a:xfrm>
          <a:prstGeom prst="roundRect">
            <a:avLst>
              <a:gd name="adj" fmla="val 14542"/>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270" dirty="0">
                <a:latin typeface="メイリオ" panose="020B0604030504040204" pitchFamily="50" charset="-128"/>
                <a:ea typeface="メイリオ" panose="020B0604030504040204" pitchFamily="50" charset="-128"/>
              </a:rPr>
              <a:t>　農産物検査による証明を受けた原料玄米を使用していることの記録</a:t>
            </a:r>
            <a:endParaRPr lang="en-US" altLang="ja-JP" sz="1270" dirty="0">
              <a:latin typeface="メイリオ" panose="020B0604030504040204" pitchFamily="50" charset="-128"/>
              <a:ea typeface="メイリオ" panose="020B0604030504040204" pitchFamily="50" charset="-128"/>
            </a:endParaRPr>
          </a:p>
          <a:p>
            <a:endParaRPr lang="en-US" altLang="ja-JP" sz="1270" dirty="0">
              <a:latin typeface="メイリオ" panose="020B0604030504040204" pitchFamily="50" charset="-128"/>
              <a:ea typeface="メイリオ" panose="020B0604030504040204" pitchFamily="50" charset="-128"/>
            </a:endParaRPr>
          </a:p>
          <a:p>
            <a:pPr marL="159790" indent="-159790"/>
            <a:r>
              <a:rPr lang="ja-JP" altLang="en-US" sz="1270" dirty="0">
                <a:latin typeface="メイリオ" panose="020B0604030504040204" pitchFamily="50" charset="-128"/>
                <a:ea typeface="メイリオ" panose="020B0604030504040204" pitchFamily="50" charset="-128"/>
              </a:rPr>
              <a:t>（例）農産物検査の証明書</a:t>
            </a:r>
            <a:endParaRPr lang="en-US" altLang="ja-JP" sz="1270" dirty="0">
              <a:latin typeface="メイリオ" panose="020B0604030504040204" pitchFamily="50" charset="-128"/>
              <a:ea typeface="メイリオ" panose="020B0604030504040204" pitchFamily="50" charset="-128"/>
            </a:endParaRPr>
          </a:p>
          <a:p>
            <a:pPr marL="1631005" indent="-159790"/>
            <a:r>
              <a:rPr lang="ja-JP" altLang="en-US" sz="1270" dirty="0">
                <a:latin typeface="メイリオ" panose="020B0604030504040204" pitchFamily="50" charset="-128"/>
                <a:ea typeface="メイリオ" panose="020B0604030504040204" pitchFamily="50" charset="-128"/>
              </a:rPr>
              <a:t>　　　　　など</a:t>
            </a:r>
            <a:endParaRPr lang="en-US" altLang="ja-JP" sz="1270" dirty="0">
              <a:latin typeface="メイリオ" panose="020B0604030504040204" pitchFamily="50" charset="-128"/>
              <a:ea typeface="メイリオ" panose="020B0604030504040204" pitchFamily="50" charset="-128"/>
            </a:endParaRPr>
          </a:p>
        </p:txBody>
      </p:sp>
      <p:sp>
        <p:nvSpPr>
          <p:cNvPr id="1371" name="角丸四角形 91"/>
          <p:cNvSpPr/>
          <p:nvPr/>
        </p:nvSpPr>
        <p:spPr>
          <a:xfrm>
            <a:off x="8905188" y="4739593"/>
            <a:ext cx="3057381" cy="1697531"/>
          </a:xfrm>
          <a:prstGeom prst="roundRect">
            <a:avLst>
              <a:gd name="adj" fmla="val 12134"/>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270" dirty="0">
                <a:latin typeface="メイリオ" panose="020B0604030504040204" pitchFamily="50" charset="-128"/>
                <a:ea typeface="メイリオ" panose="020B0604030504040204" pitchFamily="50" charset="-128"/>
              </a:rPr>
              <a:t>　使用している原料玄米の産地、品種、産年を証明する資料</a:t>
            </a:r>
            <a:endParaRPr lang="en-US" altLang="ja-JP" sz="1270" dirty="0">
              <a:latin typeface="メイリオ" panose="020B0604030504040204" pitchFamily="50" charset="-128"/>
              <a:ea typeface="メイリオ" panose="020B0604030504040204" pitchFamily="50" charset="-128"/>
            </a:endParaRPr>
          </a:p>
          <a:p>
            <a:endParaRPr lang="en-US" altLang="ja-JP" sz="1270" dirty="0">
              <a:latin typeface="メイリオ" panose="020B0604030504040204" pitchFamily="50" charset="-128"/>
              <a:ea typeface="メイリオ" panose="020B0604030504040204" pitchFamily="50" charset="-128"/>
            </a:endParaRPr>
          </a:p>
          <a:p>
            <a:pPr marL="410271" indent="-410271"/>
            <a:r>
              <a:rPr lang="ja-JP" altLang="en-US" sz="1270" dirty="0">
                <a:latin typeface="メイリオ" panose="020B0604030504040204" pitchFamily="50" charset="-128"/>
                <a:ea typeface="メイリオ" panose="020B0604030504040204" pitchFamily="50" charset="-128"/>
              </a:rPr>
              <a:t>（例）伝票（米トレサ法に基づく取引等の記録）</a:t>
            </a:r>
            <a:endParaRPr lang="en-US" altLang="ja-JP" sz="1270" dirty="0">
              <a:latin typeface="メイリオ" panose="020B0604030504040204" pitchFamily="50" charset="-128"/>
              <a:ea typeface="メイリオ" panose="020B0604030504040204" pitchFamily="50" charset="-128"/>
            </a:endParaRPr>
          </a:p>
          <a:p>
            <a:pPr marL="410271" indent="-410271"/>
            <a:r>
              <a:rPr lang="ja-JP" altLang="en-US" sz="1270" dirty="0">
                <a:latin typeface="メイリオ" panose="020B0604030504040204" pitchFamily="50" charset="-128"/>
                <a:ea typeface="メイリオ" panose="020B0604030504040204" pitchFamily="50" charset="-128"/>
              </a:rPr>
              <a:t>　　  種子購入記録、</a:t>
            </a:r>
            <a:endParaRPr lang="en-US" altLang="ja-JP" sz="1270" dirty="0">
              <a:latin typeface="メイリオ" panose="020B0604030504040204" pitchFamily="50" charset="-128"/>
              <a:ea typeface="メイリオ" panose="020B0604030504040204" pitchFamily="50" charset="-128"/>
            </a:endParaRPr>
          </a:p>
          <a:p>
            <a:pPr marL="410271" indent="-410271"/>
            <a:r>
              <a:rPr lang="ja-JP" altLang="en-US" sz="1270" dirty="0">
                <a:latin typeface="メイリオ" panose="020B0604030504040204" pitchFamily="50" charset="-128"/>
                <a:ea typeface="メイリオ" panose="020B0604030504040204" pitchFamily="50" charset="-128"/>
              </a:rPr>
              <a:t>　　　栽培記録（品種、産年）　　</a:t>
            </a:r>
            <a:endParaRPr lang="en-US" altLang="ja-JP" sz="1270" dirty="0">
              <a:latin typeface="メイリオ" panose="020B0604030504040204" pitchFamily="50" charset="-128"/>
              <a:ea typeface="メイリオ" panose="020B0604030504040204" pitchFamily="50" charset="-128"/>
            </a:endParaRPr>
          </a:p>
          <a:p>
            <a:pPr marL="410271" indent="-410271"/>
            <a:r>
              <a:rPr lang="ja-JP" altLang="en-US" sz="1270" dirty="0">
                <a:latin typeface="メイリオ" panose="020B0604030504040204" pitchFamily="50" charset="-128"/>
                <a:ea typeface="メイリオ" panose="020B0604030504040204" pitchFamily="50" charset="-128"/>
              </a:rPr>
              <a:t>　　　　　　　　　　　　　　など</a:t>
            </a:r>
            <a:endParaRPr lang="en-US" altLang="ja-JP" sz="1270" dirty="0">
              <a:latin typeface="メイリオ" panose="020B0604030504040204" pitchFamily="50" charset="-128"/>
              <a:ea typeface="メイリオ" panose="020B0604030504040204" pitchFamily="50" charset="-128"/>
            </a:endParaRPr>
          </a:p>
        </p:txBody>
      </p:sp>
      <p:sp>
        <p:nvSpPr>
          <p:cNvPr id="1372" name="テキスト ボックス 93"/>
          <p:cNvSpPr txBox="1"/>
          <p:nvPr/>
        </p:nvSpPr>
        <p:spPr>
          <a:xfrm>
            <a:off x="9602362" y="2200815"/>
            <a:ext cx="1619171" cy="522327"/>
          </a:xfrm>
          <a:prstGeom prst="rect">
            <a:avLst/>
          </a:prstGeom>
          <a:noFill/>
          <a:ln>
            <a:solidFill>
              <a:schemeClr val="tx1"/>
            </a:solidFill>
          </a:ln>
        </p:spPr>
        <p:txBody>
          <a:bodyPr wrap="none" rtlCol="0">
            <a:spAutoFit/>
          </a:bodyPr>
          <a:lstStyle/>
          <a:p>
            <a:pPr algn="ctr"/>
            <a:r>
              <a:rPr lang="ja-JP" altLang="en-US" sz="1400" b="1" dirty="0">
                <a:latin typeface="メイリオ" panose="020B0604030504040204" pitchFamily="50" charset="-128"/>
                <a:ea typeface="メイリオ" panose="020B0604030504040204" pitchFamily="50" charset="-128"/>
              </a:rPr>
              <a:t>表示の根拠を示す</a:t>
            </a:r>
            <a:endParaRPr lang="en-US" altLang="ja-JP" sz="1400" b="1" dirty="0">
              <a:latin typeface="メイリオ" panose="020B0604030504040204" pitchFamily="50" charset="-128"/>
              <a:ea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rPr>
              <a:t>資料の保管を要件</a:t>
            </a:r>
          </a:p>
        </p:txBody>
      </p:sp>
      <p:sp>
        <p:nvSpPr>
          <p:cNvPr id="1373" name="矢印: 下 24"/>
          <p:cNvSpPr/>
          <p:nvPr/>
        </p:nvSpPr>
        <p:spPr>
          <a:xfrm rot="16200000">
            <a:off x="4219880" y="3103776"/>
            <a:ext cx="554962" cy="457073"/>
          </a:xfrm>
          <a:prstGeom prst="down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098" fontAlgn="base">
              <a:spcBef>
                <a:spcPct val="0"/>
              </a:spcBef>
              <a:spcAft>
                <a:spcPct val="0"/>
              </a:spcAft>
              <a:defRPr/>
            </a:pPr>
            <a:endParaRPr lang="ja-JP" altLang="en-US" sz="1370">
              <a:solidFill>
                <a:prstClr val="white"/>
              </a:solidFill>
              <a:latin typeface="ＭＳ Ｐゴシック" panose="020B0600070205080204" pitchFamily="50" charset="-128"/>
              <a:ea typeface="ＭＳ Ｐゴシック" panose="020B0600070205080204" pitchFamily="50" charset="-128"/>
            </a:endParaRPr>
          </a:p>
        </p:txBody>
      </p:sp>
      <p:sp>
        <p:nvSpPr>
          <p:cNvPr id="1374" name="矢印: 下 69"/>
          <p:cNvSpPr/>
          <p:nvPr/>
        </p:nvSpPr>
        <p:spPr>
          <a:xfrm rot="16200000">
            <a:off x="4219880" y="5388193"/>
            <a:ext cx="554962" cy="457073"/>
          </a:xfrm>
          <a:prstGeom prst="down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098" fontAlgn="base">
              <a:spcBef>
                <a:spcPct val="0"/>
              </a:spcBef>
              <a:spcAft>
                <a:spcPct val="0"/>
              </a:spcAft>
              <a:defRPr/>
            </a:pPr>
            <a:endParaRPr lang="ja-JP" altLang="en-US" sz="1370">
              <a:solidFill>
                <a:prstClr val="white"/>
              </a:solidFill>
              <a:latin typeface="ＭＳ Ｐゴシック" panose="020B0600070205080204" pitchFamily="50" charset="-128"/>
              <a:ea typeface="ＭＳ Ｐゴシック" panose="020B0600070205080204" pitchFamily="50" charset="-128"/>
            </a:endParaRPr>
          </a:p>
        </p:txBody>
      </p:sp>
      <p:sp>
        <p:nvSpPr>
          <p:cNvPr id="1375" name="スライド番号プレースホルダー 2"/>
          <p:cNvSpPr>
            <a:spLocks noGrp="1"/>
          </p:cNvSpPr>
          <p:nvPr>
            <p:ph type="sldNum" sz="quarter" idx="12"/>
          </p:nvPr>
        </p:nvSpPr>
        <p:spPr>
          <a:xfrm>
            <a:off x="9449730" y="6525344"/>
            <a:ext cx="2743470" cy="365125"/>
          </a:xfrm>
        </p:spPr>
        <p:txBody>
          <a:bodyPr/>
          <a:lstStyle/>
          <a:p>
            <a:fld id="{1CCC013D-AF85-467C-82B6-59C02AE0024D}" type="slidenum">
              <a:rPr kumimoji="1" lang="ja-JP" altLang="en-US" sz="1800" b="0" smtClean="0">
                <a:solidFill>
                  <a:schemeClr val="tx1"/>
                </a:solidFill>
                <a:latin typeface="メイリオ" panose="020B0604030504040204" pitchFamily="50" charset="-128"/>
                <a:ea typeface="メイリオ" panose="020B0604030504040204" pitchFamily="50" charset="-128"/>
              </a:rPr>
              <a:t>10</a:t>
            </a:fld>
            <a:endParaRPr kumimoji="1" lang="ja-JP" altLang="en-US" sz="1800" b="0" dirty="0">
              <a:solidFill>
                <a:schemeClr val="tx1"/>
              </a:solidFill>
              <a:latin typeface="メイリオ" panose="020B0604030504040204" pitchFamily="50" charset="-128"/>
              <a:ea typeface="メイリオ" panose="020B0604030504040204" pitchFamily="50" charset="-128"/>
            </a:endParaRPr>
          </a:p>
        </p:txBody>
      </p:sp>
      <p:sp>
        <p:nvSpPr>
          <p:cNvPr id="1376" name="テキスト ボックス 59"/>
          <p:cNvSpPr txBox="1"/>
          <p:nvPr/>
        </p:nvSpPr>
        <p:spPr>
          <a:xfrm>
            <a:off x="205215" y="611163"/>
            <a:ext cx="11762973" cy="1179996"/>
          </a:xfrm>
          <a:prstGeom prst="rect">
            <a:avLst/>
          </a:prstGeom>
          <a:ln w="19050"/>
        </p:spPr>
        <p:style>
          <a:lnRef idx="2">
            <a:schemeClr val="accent6"/>
          </a:lnRef>
          <a:fillRef idx="1">
            <a:schemeClr val="lt1"/>
          </a:fillRef>
          <a:effectRef idx="0">
            <a:schemeClr val="accent6"/>
          </a:effectRef>
          <a:fontRef idx="minor">
            <a:schemeClr val="dk1"/>
          </a:fontRef>
        </p:style>
        <p:txBody>
          <a:bodyPr wrap="square" lIns="108000" tIns="36000" rIns="108000" bIns="36000" rtlCol="0">
            <a:spAutoFit/>
          </a:bodyPr>
          <a:lstStyle/>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①　</a:t>
            </a:r>
            <a:r>
              <a:rPr lang="ja-JP" altLang="en-US" sz="15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農産物検査による証明を受けていない場合であっても産地、品種及び産年の根拠を示す資料の保管を要件として、当該産地、品種及び産年の表示を可能</a:t>
            </a: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とし、</a:t>
            </a:r>
            <a:endParaRPr lang="en-US" altLang="ja-JP"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defRPr/>
            </a:pP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a:t>
            </a: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農産物検査証明による等、表示事項の根拠の確認方法の表示を可能</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とするとともに、</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③　生産者名等、</a:t>
            </a: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消費者が食品を選択する上で適切な情報を一括表示枠内に表示できるよう</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、食品表示基準を改正。</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77" name="Picture 3" descr="C:\Users\junnosuke_kawabe970\Pictures\検査表示.png"/>
          <p:cNvPicPr>
            <a:picLocks noChangeAspect="1" noChangeArrowheads="1"/>
          </p:cNvPicPr>
          <p:nvPr/>
        </p:nvPicPr>
        <p:blipFill>
          <a:blip r:embed="rId3"/>
          <a:srcRect r="12173" b="38226"/>
          <a:stretch>
            <a:fillRect/>
          </a:stretch>
        </p:blipFill>
        <p:spPr>
          <a:xfrm>
            <a:off x="5100185" y="4485488"/>
            <a:ext cx="3391413" cy="1730435"/>
          </a:xfrm>
          <a:prstGeom prst="rect">
            <a:avLst/>
          </a:prstGeom>
          <a:noFill/>
        </p:spPr>
      </p:pic>
      <p:sp>
        <p:nvSpPr>
          <p:cNvPr id="1378" name="テキスト ボックス 62"/>
          <p:cNvSpPr txBox="1"/>
          <p:nvPr/>
        </p:nvSpPr>
        <p:spPr>
          <a:xfrm>
            <a:off x="5812929" y="5275792"/>
            <a:ext cx="2646824" cy="543409"/>
          </a:xfrm>
          <a:prstGeom prst="rect">
            <a:avLst/>
          </a:prstGeom>
          <a:solidFill>
            <a:schemeClr val="bg1"/>
          </a:solidFill>
          <a:ln>
            <a:solidFill>
              <a:schemeClr val="bg1">
                <a:lumMod val="75000"/>
              </a:schemeClr>
            </a:solidFill>
          </a:ln>
        </p:spPr>
        <p:txBody>
          <a:bodyPr wrap="square" rtlCol="0">
            <a:spAutoFit/>
          </a:bodyPr>
          <a:lstStyle/>
          <a:p>
            <a:r>
              <a:rPr lang="ja-JP" altLang="en-US" sz="979" dirty="0">
                <a:latin typeface="+mn-ea"/>
              </a:rPr>
              <a:t>単一原料米</a:t>
            </a:r>
            <a:endParaRPr lang="en-US" altLang="ja-JP" sz="979" dirty="0">
              <a:latin typeface="+mn-ea"/>
            </a:endParaRPr>
          </a:p>
          <a:p>
            <a:r>
              <a:rPr lang="ja-JP" altLang="en-US" sz="979" dirty="0">
                <a:latin typeface="+mn-ea"/>
              </a:rPr>
              <a:t>〇〇県　　　　　　　〇〇ヒカリ　　　</a:t>
            </a:r>
            <a:r>
              <a:rPr lang="ja-JP" altLang="en-US" sz="979">
                <a:latin typeface="+mn-ea"/>
              </a:rPr>
              <a:t>　令和〇年産</a:t>
            </a:r>
            <a:endParaRPr lang="en-US" altLang="ja-JP" sz="588" dirty="0">
              <a:latin typeface="+mn-ea"/>
            </a:endParaRPr>
          </a:p>
          <a:p>
            <a:r>
              <a:rPr lang="ja-JP" altLang="en-US" sz="979" dirty="0">
                <a:latin typeface="+mn-ea"/>
              </a:rPr>
              <a:t>○○ライス（生産者名）確認による（</a:t>
            </a:r>
            <a:r>
              <a:rPr lang="en-US" altLang="ja-JP" sz="979" dirty="0">
                <a:latin typeface="+mn-ea"/>
              </a:rPr>
              <a:t>※</a:t>
            </a:r>
            <a:r>
              <a:rPr lang="ja-JP" altLang="en-US" sz="979" dirty="0">
                <a:latin typeface="+mn-ea"/>
              </a:rPr>
              <a:t>）</a:t>
            </a:r>
            <a:endParaRPr lang="en-US" altLang="ja-JP" sz="979" dirty="0">
              <a:latin typeface="+mn-ea"/>
            </a:endParaRPr>
          </a:p>
        </p:txBody>
      </p:sp>
      <p:sp>
        <p:nvSpPr>
          <p:cNvPr id="1379" name="正方形/長方形 65"/>
          <p:cNvSpPr/>
          <p:nvPr/>
        </p:nvSpPr>
        <p:spPr>
          <a:xfrm>
            <a:off x="5815311" y="5286823"/>
            <a:ext cx="2644492" cy="52231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2"/>
          </a:p>
        </p:txBody>
      </p:sp>
      <p:pic>
        <p:nvPicPr>
          <p:cNvPr id="1380" name="図 60"/>
          <p:cNvPicPr>
            <a:picLocks noChangeAspect="1"/>
          </p:cNvPicPr>
          <p:nvPr/>
        </p:nvPicPr>
        <p:blipFill>
          <a:blip r:embed="rId5"/>
          <a:stretch>
            <a:fillRect/>
          </a:stretch>
        </p:blipFill>
        <p:spPr>
          <a:xfrm>
            <a:off x="75141" y="36850"/>
            <a:ext cx="476297" cy="544752"/>
          </a:xfrm>
          <a:prstGeom prst="rect">
            <a:avLst/>
          </a:prstGeom>
        </p:spPr>
      </p:pic>
      <p:sp>
        <p:nvSpPr>
          <p:cNvPr id="1381" name="正方形/長方形 73"/>
          <p:cNvSpPr/>
          <p:nvPr/>
        </p:nvSpPr>
        <p:spPr>
          <a:xfrm>
            <a:off x="178540" y="1826030"/>
            <a:ext cx="5634390" cy="4428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defTabSz="895098" fontAlgn="base">
              <a:lnSpc>
                <a:spcPts val="2252"/>
              </a:lnSpc>
              <a:spcBef>
                <a:spcPct val="0"/>
              </a:spcBef>
              <a:spcAft>
                <a:spcPts val="1174"/>
              </a:spcAft>
              <a:defRPr/>
            </a:pPr>
            <a:r>
              <a:rPr lang="en-US" altLang="ja-JP" sz="1600" b="1" dirty="0">
                <a:solidFill>
                  <a:srgbClr val="000000"/>
                </a:solidFill>
                <a:latin typeface="メイリオ" panose="020B0604030504040204" pitchFamily="50" charset="-128"/>
                <a:ea typeface="メイリオ" panose="020B0604030504040204" pitchFamily="50" charset="-128"/>
              </a:rPr>
              <a:t>【</a:t>
            </a:r>
            <a:r>
              <a:rPr lang="ja-JP" altLang="en-US" sz="1600" b="1" dirty="0">
                <a:solidFill>
                  <a:srgbClr val="000000"/>
                </a:solidFill>
                <a:latin typeface="メイリオ" panose="020B0604030504040204" pitchFamily="50" charset="-128"/>
                <a:ea typeface="メイリオ" panose="020B0604030504040204" pitchFamily="50" charset="-128"/>
              </a:rPr>
              <a:t>現行の玄米及び精米の食品表示と改正後の表示例</a:t>
            </a:r>
            <a:r>
              <a:rPr lang="en-US" altLang="ja-JP" sz="1600" b="1" dirty="0">
                <a:solidFill>
                  <a:srgbClr val="000000"/>
                </a:solidFill>
                <a:latin typeface="メイリオ" panose="020B0604030504040204" pitchFamily="50" charset="-128"/>
                <a:ea typeface="メイリオ" panose="020B0604030504040204" pitchFamily="50" charset="-128"/>
              </a:rPr>
              <a:t>】</a:t>
            </a:r>
          </a:p>
        </p:txBody>
      </p:sp>
      <p:sp>
        <p:nvSpPr>
          <p:cNvPr id="1382" name="正方形/長方形 36"/>
          <p:cNvSpPr/>
          <p:nvPr/>
        </p:nvSpPr>
        <p:spPr>
          <a:xfrm>
            <a:off x="5098616" y="6183196"/>
            <a:ext cx="3904228" cy="4428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defTabSz="895098" fontAlgn="base">
              <a:lnSpc>
                <a:spcPts val="2252"/>
              </a:lnSpc>
              <a:spcBef>
                <a:spcPct val="0"/>
              </a:spcBef>
              <a:spcAft>
                <a:spcPts val="1174"/>
              </a:spcAft>
              <a:defRPr/>
            </a:pPr>
            <a:r>
              <a:rPr lang="en-US" altLang="ja-JP" sz="900" dirty="0">
                <a:solidFill>
                  <a:srgbClr val="000000"/>
                </a:solidFill>
                <a:latin typeface="メイリオ" panose="020B0604030504040204" pitchFamily="50" charset="-128"/>
                <a:ea typeface="メイリオ" panose="020B0604030504040204" pitchFamily="50" charset="-128"/>
              </a:rPr>
              <a:t>※</a:t>
            </a:r>
            <a:r>
              <a:rPr lang="ja-JP" altLang="en-US" sz="900" dirty="0">
                <a:solidFill>
                  <a:srgbClr val="000000"/>
                </a:solidFill>
                <a:latin typeface="メイリオ" panose="020B0604030504040204" pitchFamily="50" charset="-128"/>
                <a:ea typeface="メイリオ" panose="020B0604030504040204" pitchFamily="50" charset="-128"/>
              </a:rPr>
              <a:t>　表示事項の根拠となる情報の確認方法は任意表示</a:t>
            </a:r>
            <a:endParaRPr lang="en-US" altLang="ja-JP" sz="10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3322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8" name="グループ化 4"/>
          <p:cNvGrpSpPr/>
          <p:nvPr/>
        </p:nvGrpSpPr>
        <p:grpSpPr>
          <a:xfrm>
            <a:off x="551438" y="480604"/>
            <a:ext cx="11125095" cy="80402"/>
            <a:chOff x="0" y="288000"/>
            <a:chExt cx="9144000" cy="72575"/>
          </a:xfrm>
        </p:grpSpPr>
        <p:cxnSp>
          <p:nvCxnSpPr>
            <p:cNvPr id="1389" name="直線コネクタ 68"/>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390" name="直線コネクタ 76"/>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391" name="直線コネクタ 82"/>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392" name="スライド番号プレースホルダー 2"/>
          <p:cNvSpPr>
            <a:spLocks noGrp="1"/>
          </p:cNvSpPr>
          <p:nvPr>
            <p:ph type="sldNum" sz="quarter" idx="12"/>
          </p:nvPr>
        </p:nvSpPr>
        <p:spPr>
          <a:xfrm>
            <a:off x="9449730" y="6525344"/>
            <a:ext cx="2743470" cy="365125"/>
          </a:xfrm>
        </p:spPr>
        <p:txBody>
          <a:bodyPr/>
          <a:lstStyle/>
          <a:p>
            <a:fld id="{1CCC013D-AF85-467C-82B6-59C02AE0024D}" type="slidenum">
              <a:rPr kumimoji="1" lang="ja-JP" altLang="en-US" sz="1800" b="0" smtClean="0">
                <a:solidFill>
                  <a:schemeClr val="tx1"/>
                </a:solidFill>
                <a:latin typeface="メイリオ" panose="020B0604030504040204" pitchFamily="50" charset="-128"/>
                <a:ea typeface="メイリオ" panose="020B0604030504040204" pitchFamily="50" charset="-128"/>
              </a:rPr>
              <a:t>11</a:t>
            </a:fld>
            <a:endParaRPr kumimoji="1" lang="ja-JP" altLang="en-US" sz="1800" b="0" dirty="0">
              <a:solidFill>
                <a:schemeClr val="tx1"/>
              </a:solidFill>
              <a:latin typeface="メイリオ" panose="020B0604030504040204" pitchFamily="50" charset="-128"/>
              <a:ea typeface="メイリオ" panose="020B0604030504040204" pitchFamily="50" charset="-128"/>
            </a:endParaRPr>
          </a:p>
        </p:txBody>
      </p:sp>
      <p:pic>
        <p:nvPicPr>
          <p:cNvPr id="1393" name="図 60"/>
          <p:cNvPicPr>
            <a:picLocks noChangeAspect="1"/>
          </p:cNvPicPr>
          <p:nvPr/>
        </p:nvPicPr>
        <p:blipFill>
          <a:blip r:embed="rId3"/>
          <a:stretch>
            <a:fillRect/>
          </a:stretch>
        </p:blipFill>
        <p:spPr>
          <a:xfrm>
            <a:off x="75141" y="36850"/>
            <a:ext cx="476297" cy="544752"/>
          </a:xfrm>
          <a:prstGeom prst="rect">
            <a:avLst/>
          </a:prstGeom>
        </p:spPr>
      </p:pic>
      <p:sp>
        <p:nvSpPr>
          <p:cNvPr id="1394" name="テキスト ボックス 36"/>
          <p:cNvSpPr txBox="1"/>
          <p:nvPr/>
        </p:nvSpPr>
        <p:spPr>
          <a:xfrm>
            <a:off x="168347" y="902608"/>
            <a:ext cx="11868637" cy="1734697"/>
          </a:xfrm>
          <a:prstGeom prst="rect">
            <a:avLst/>
          </a:prstGeom>
          <a:ln w="28575"/>
        </p:spPr>
        <p:style>
          <a:lnRef idx="2">
            <a:schemeClr val="accent6"/>
          </a:lnRef>
          <a:fillRef idx="1">
            <a:schemeClr val="lt1"/>
          </a:fillRef>
          <a:effectRef idx="0">
            <a:schemeClr val="accent6"/>
          </a:effectRef>
          <a:fontRef idx="minor">
            <a:schemeClr val="dk1"/>
          </a:fontRef>
        </p:style>
        <p:txBody>
          <a:bodyPr wrap="square" lIns="108000" tIns="36000" rIns="108000" bIns="36000" rtlCol="0">
            <a:spAutoFit/>
          </a:bodyPr>
          <a:lstStyle/>
          <a:p>
            <a:pPr marL="180975" indent="-180975">
              <a:lnSpc>
                <a:spcPct val="120000"/>
              </a:lnSpc>
              <a:defRPr/>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〇　産地、品種及び産年が同一であり、かつ、その根拠を示す資料を保管している原料玄米については、「単一原料米」と表示し、その産地、品種及び産年を併記します。</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（この場合の産地は、国産品にあっては都道府県名、市町村名その他一般に知られている地名を、輸入品にあっては原産国名又は一般的に知られている地名を表示します。）</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95" name="テキスト ボックス 43"/>
          <p:cNvSpPr txBox="1"/>
          <p:nvPr/>
        </p:nvSpPr>
        <p:spPr>
          <a:xfrm>
            <a:off x="168347" y="3055440"/>
            <a:ext cx="11868637" cy="2011695"/>
          </a:xfrm>
          <a:prstGeom prst="rect">
            <a:avLst/>
          </a:prstGeom>
          <a:ln w="28575">
            <a:solidFill>
              <a:schemeClr val="accent5"/>
            </a:solidFill>
          </a:ln>
        </p:spPr>
        <p:style>
          <a:lnRef idx="2">
            <a:schemeClr val="accent6"/>
          </a:lnRef>
          <a:fillRef idx="1">
            <a:schemeClr val="lt1"/>
          </a:fillRef>
          <a:effectRef idx="0">
            <a:schemeClr val="accent6"/>
          </a:effectRef>
          <a:fontRef idx="minor">
            <a:schemeClr val="dk1"/>
          </a:fontRef>
        </p:style>
        <p:txBody>
          <a:bodyPr wrap="square" lIns="108000" tIns="36000" rIns="108000" bIns="36000" rtlCol="0" anchor="ctr">
            <a:spAutoFit/>
          </a:bodyPr>
          <a:lstStyle/>
          <a:p>
            <a:pPr marL="180975" indent="-180975">
              <a:lnSpc>
                <a:spcPct val="120000"/>
              </a:lnSpc>
              <a:defRPr/>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〇　単一原料米に該当しない原料玄米については、「複数原料米」等原料玄米の産地、品種及び産年が同一でない旨を表示し、その産地及び使用割合を併記します。その場合には、国産品及び輸入品の原産国ごとに使用割合の高い順に表示します。</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〇　産地、品種又は産年を表示したい場合は、その根拠を示す資料を保管すれば、表示の「原産国名及び使用割合」の次に括弧を付して産地、品種又は産年を使用割合と併せて表示することができます。</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96" name="テキスト ボックス 44"/>
          <p:cNvSpPr txBox="1"/>
          <p:nvPr/>
        </p:nvSpPr>
        <p:spPr>
          <a:xfrm>
            <a:off x="168347" y="708734"/>
            <a:ext cx="3672769" cy="396000"/>
          </a:xfrm>
          <a:prstGeom prst="rect">
            <a:avLst/>
          </a:prstGeom>
          <a:solidFill>
            <a:schemeClr val="accent6"/>
          </a:solidFill>
          <a:ln w="19050">
            <a:noFill/>
          </a:ln>
        </p:spPr>
        <p:style>
          <a:lnRef idx="2">
            <a:schemeClr val="accent6"/>
          </a:lnRef>
          <a:fillRef idx="1">
            <a:schemeClr val="lt1"/>
          </a:fillRef>
          <a:effectRef idx="0">
            <a:schemeClr val="accent6"/>
          </a:effectRef>
          <a:fontRef idx="minor">
            <a:schemeClr val="dk1"/>
          </a:fontRef>
        </p:style>
        <p:txBody>
          <a:bodyPr wrap="square" lIns="108000" tIns="36000" rIns="108000" bIns="36000" rtlCol="0" anchor="ctr">
            <a:spAutoFit/>
          </a:bodyPr>
          <a:lstStyle/>
          <a:p>
            <a:pPr marL="180975" indent="-180975" algn="ctr">
              <a:lnSpc>
                <a:spcPct val="120000"/>
              </a:lnSpc>
              <a:defRPr/>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単一原料米と表示する場合</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97" name="テキスト ボックス 45"/>
          <p:cNvSpPr txBox="1"/>
          <p:nvPr/>
        </p:nvSpPr>
        <p:spPr>
          <a:xfrm>
            <a:off x="168347" y="2853124"/>
            <a:ext cx="5040496" cy="396000"/>
          </a:xfrm>
          <a:prstGeom prst="rect">
            <a:avLst/>
          </a:prstGeom>
          <a:solidFill>
            <a:schemeClr val="accent5"/>
          </a:solidFill>
          <a:ln w="19050">
            <a:noFill/>
          </a:ln>
        </p:spPr>
        <p:style>
          <a:lnRef idx="2">
            <a:schemeClr val="accent6"/>
          </a:lnRef>
          <a:fillRef idx="1">
            <a:schemeClr val="lt1"/>
          </a:fillRef>
          <a:effectRef idx="0">
            <a:schemeClr val="accent6"/>
          </a:effectRef>
          <a:fontRef idx="minor">
            <a:schemeClr val="dk1"/>
          </a:fontRef>
        </p:style>
        <p:txBody>
          <a:bodyPr wrap="square" lIns="108000" tIns="36000" rIns="108000" bIns="36000" rtlCol="0" anchor="ctr">
            <a:spAutoFit/>
          </a:bodyPr>
          <a:lstStyle/>
          <a:p>
            <a:pPr marL="180975" indent="-180975" algn="ctr">
              <a:lnSpc>
                <a:spcPct val="120000"/>
              </a:lnSpc>
              <a:defRPr/>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単一原料米以外の原料玄米を表示する場合</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98" name="テキスト ボックス 46"/>
          <p:cNvSpPr txBox="1"/>
          <p:nvPr/>
        </p:nvSpPr>
        <p:spPr>
          <a:xfrm>
            <a:off x="168347" y="5423917"/>
            <a:ext cx="11868637" cy="756000"/>
          </a:xfrm>
          <a:prstGeom prst="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wrap="square" lIns="108000" tIns="36000" rIns="108000" bIns="36000" rtlCol="0" anchor="ctr">
            <a:spAutoFit/>
          </a:bodyPr>
          <a:lstStyle/>
          <a:p>
            <a:pPr marL="180975" indent="-180975">
              <a:lnSpc>
                <a:spcPct val="120000"/>
              </a:lnSpc>
              <a:defRPr/>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〇　産地、品種及び産年の全部又は一部を表示する場合において、その表示事項の根拠となる情報の確認方法を表示することができます。</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99" name="テキスト ボックス 49"/>
          <p:cNvSpPr txBox="1"/>
          <p:nvPr/>
        </p:nvSpPr>
        <p:spPr>
          <a:xfrm>
            <a:off x="168347" y="5211274"/>
            <a:ext cx="5040496" cy="396000"/>
          </a:xfrm>
          <a:prstGeom prst="rect">
            <a:avLst/>
          </a:prstGeom>
          <a:solidFill>
            <a:schemeClr val="accent4"/>
          </a:solidFill>
          <a:ln/>
        </p:spPr>
        <p:style>
          <a:lnRef idx="2">
            <a:schemeClr val="accent4"/>
          </a:lnRef>
          <a:fillRef idx="1">
            <a:schemeClr val="lt1"/>
          </a:fillRef>
          <a:effectRef idx="0">
            <a:schemeClr val="accent4"/>
          </a:effectRef>
          <a:fontRef idx="minor">
            <a:schemeClr val="dk1"/>
          </a:fontRef>
        </p:style>
        <p:txBody>
          <a:bodyPr wrap="square" lIns="108000" tIns="36000" rIns="108000" bIns="36000" rtlCol="0" anchor="ctr">
            <a:spAutoFit/>
          </a:bodyPr>
          <a:lstStyle/>
          <a:p>
            <a:pPr marL="180975" indent="-180975" algn="ctr">
              <a:lnSpc>
                <a:spcPct val="120000"/>
              </a:lnSpc>
              <a:defRPr/>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表示事項の根拠となる情報の確認方法の表示</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00" name="テキスト ボックス 5"/>
          <p:cNvSpPr txBox="1">
            <a:spLocks noChangeArrowheads="1"/>
          </p:cNvSpPr>
          <p:nvPr/>
        </p:nvSpPr>
        <p:spPr>
          <a:xfrm>
            <a:off x="623453" y="44624"/>
            <a:ext cx="11810474" cy="459595"/>
          </a:xfrm>
          <a:prstGeom prst="rect">
            <a:avLst/>
          </a:prstGeom>
          <a:noFill/>
          <a:ln>
            <a:noFill/>
          </a:ln>
        </p:spPr>
        <p:txBody>
          <a:bodyPr wrap="square" lIns="89387" tIns="44695" rIns="89387" bIns="44695">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spc="281" dirty="0">
                <a:latin typeface="メイリオ" panose="020B0604030504040204" pitchFamily="50" charset="-128"/>
                <a:ea typeface="メイリオ" panose="020B0604030504040204" pitchFamily="50" charset="-128"/>
                <a:cs typeface="ＭＳ Ｐゴシック"/>
              </a:rPr>
              <a:t>３．玄米及び精米に関する表示の改正について②（基本的な表示の考え方）</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70435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 name="正方形/長方形 16"/>
          <p:cNvSpPr/>
          <p:nvPr/>
        </p:nvSpPr>
        <p:spPr>
          <a:xfrm>
            <a:off x="1972480" y="7335229"/>
            <a:ext cx="323485" cy="53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231" algn="l" rtl="0" fontAlgn="base">
              <a:spcBef>
                <a:spcPct val="0"/>
              </a:spcBef>
              <a:spcAft>
                <a:spcPct val="0"/>
              </a:spcAft>
              <a:defRPr kumimoji="1" kern="1200">
                <a:solidFill>
                  <a:schemeClr val="lt1"/>
                </a:solidFill>
                <a:latin typeface="+mn-lt"/>
                <a:ea typeface="+mn-ea"/>
                <a:cs typeface="+mn-cs"/>
              </a:defRPr>
            </a:lvl2pPr>
            <a:lvl3pPr marL="912465" algn="l" rtl="0" fontAlgn="base">
              <a:spcBef>
                <a:spcPct val="0"/>
              </a:spcBef>
              <a:spcAft>
                <a:spcPct val="0"/>
              </a:spcAft>
              <a:defRPr kumimoji="1" kern="1200">
                <a:solidFill>
                  <a:schemeClr val="lt1"/>
                </a:solidFill>
                <a:latin typeface="+mn-lt"/>
                <a:ea typeface="+mn-ea"/>
                <a:cs typeface="+mn-cs"/>
              </a:defRPr>
            </a:lvl3pPr>
            <a:lvl4pPr marL="1368698" algn="l" rtl="0" fontAlgn="base">
              <a:spcBef>
                <a:spcPct val="0"/>
              </a:spcBef>
              <a:spcAft>
                <a:spcPct val="0"/>
              </a:spcAft>
              <a:defRPr kumimoji="1" kern="1200">
                <a:solidFill>
                  <a:schemeClr val="lt1"/>
                </a:solidFill>
                <a:latin typeface="+mn-lt"/>
                <a:ea typeface="+mn-ea"/>
                <a:cs typeface="+mn-cs"/>
              </a:defRPr>
            </a:lvl4pPr>
            <a:lvl5pPr marL="1824932" algn="l" rtl="0" fontAlgn="base">
              <a:spcBef>
                <a:spcPct val="0"/>
              </a:spcBef>
              <a:spcAft>
                <a:spcPct val="0"/>
              </a:spcAft>
              <a:defRPr kumimoji="1" kern="1200">
                <a:solidFill>
                  <a:schemeClr val="lt1"/>
                </a:solidFill>
                <a:latin typeface="+mn-lt"/>
                <a:ea typeface="+mn-ea"/>
                <a:cs typeface="+mn-cs"/>
              </a:defRPr>
            </a:lvl5pPr>
            <a:lvl6pPr marL="2281164" algn="l" defTabSz="912465" rtl="0" eaLnBrk="1" latinLnBrk="0" hangingPunct="1">
              <a:defRPr kumimoji="1" kern="1200">
                <a:solidFill>
                  <a:schemeClr val="lt1"/>
                </a:solidFill>
                <a:latin typeface="+mn-lt"/>
                <a:ea typeface="+mn-ea"/>
                <a:cs typeface="+mn-cs"/>
              </a:defRPr>
            </a:lvl6pPr>
            <a:lvl7pPr marL="2737397" algn="l" defTabSz="912465" rtl="0" eaLnBrk="1" latinLnBrk="0" hangingPunct="1">
              <a:defRPr kumimoji="1" kern="1200">
                <a:solidFill>
                  <a:schemeClr val="lt1"/>
                </a:solidFill>
                <a:latin typeface="+mn-lt"/>
                <a:ea typeface="+mn-ea"/>
                <a:cs typeface="+mn-cs"/>
              </a:defRPr>
            </a:lvl7pPr>
            <a:lvl8pPr marL="3193628" algn="l" defTabSz="912465" rtl="0" eaLnBrk="1" latinLnBrk="0" hangingPunct="1">
              <a:defRPr kumimoji="1" kern="1200">
                <a:solidFill>
                  <a:schemeClr val="lt1"/>
                </a:solidFill>
                <a:latin typeface="+mn-lt"/>
                <a:ea typeface="+mn-ea"/>
                <a:cs typeface="+mn-cs"/>
              </a:defRPr>
            </a:lvl8pPr>
            <a:lvl9pPr marL="3649861" algn="l" defTabSz="912465" rtl="0" eaLnBrk="1" latinLnBrk="0" hangingPunct="1">
              <a:defRPr kumimoji="1" kern="1200">
                <a:solidFill>
                  <a:schemeClr val="lt1"/>
                </a:solidFill>
                <a:latin typeface="+mn-lt"/>
                <a:ea typeface="+mn-ea"/>
                <a:cs typeface="+mn-cs"/>
              </a:defRPr>
            </a:lvl9pPr>
          </a:lstStyle>
          <a:p>
            <a:pPr algn="ctr"/>
            <a:endParaRPr lang="ja-JP" altLang="en-US" sz="1762"/>
          </a:p>
        </p:txBody>
      </p:sp>
      <p:sp>
        <p:nvSpPr>
          <p:cNvPr id="1407" name="テキスト ボックス 5"/>
          <p:cNvSpPr txBox="1">
            <a:spLocks noChangeArrowheads="1"/>
          </p:cNvSpPr>
          <p:nvPr/>
        </p:nvSpPr>
        <p:spPr>
          <a:xfrm>
            <a:off x="623453" y="67832"/>
            <a:ext cx="10802263" cy="459595"/>
          </a:xfrm>
          <a:prstGeom prst="rect">
            <a:avLst/>
          </a:prstGeom>
          <a:noFill/>
          <a:ln>
            <a:noFill/>
          </a:ln>
        </p:spPr>
        <p:txBody>
          <a:bodyPr wrap="square" lIns="89387" tIns="44695" rIns="89387" bIns="44695">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spc="281" dirty="0">
                <a:latin typeface="メイリオ" panose="020B0604030504040204" pitchFamily="50" charset="-128"/>
                <a:ea typeface="メイリオ" panose="020B0604030504040204" pitchFamily="50" charset="-128"/>
                <a:cs typeface="ＭＳ Ｐゴシック"/>
              </a:rPr>
              <a:t>４．玄米及び精米に関する具体的な表示例①</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grpSp>
        <p:nvGrpSpPr>
          <p:cNvPr id="1408" name="グループ化 4"/>
          <p:cNvGrpSpPr/>
          <p:nvPr/>
        </p:nvGrpSpPr>
        <p:grpSpPr>
          <a:xfrm>
            <a:off x="551438" y="480604"/>
            <a:ext cx="11125095" cy="80402"/>
            <a:chOff x="0" y="288000"/>
            <a:chExt cx="9144000" cy="72575"/>
          </a:xfrm>
        </p:grpSpPr>
        <p:cxnSp>
          <p:nvCxnSpPr>
            <p:cNvPr id="1409" name="直線コネクタ 68"/>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410" name="直線コネクタ 76"/>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411" name="直線コネクタ 82"/>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pic>
        <p:nvPicPr>
          <p:cNvPr id="1412" name="図 60"/>
          <p:cNvPicPr>
            <a:picLocks noChangeAspect="1"/>
          </p:cNvPicPr>
          <p:nvPr/>
        </p:nvPicPr>
        <p:blipFill>
          <a:blip r:embed="rId3"/>
          <a:stretch>
            <a:fillRect/>
          </a:stretch>
        </p:blipFill>
        <p:spPr>
          <a:xfrm>
            <a:off x="75141" y="36850"/>
            <a:ext cx="476297" cy="544752"/>
          </a:xfrm>
          <a:prstGeom prst="rect">
            <a:avLst/>
          </a:prstGeom>
        </p:spPr>
      </p:pic>
      <p:sp>
        <p:nvSpPr>
          <p:cNvPr id="1413" name="正方形/長方形 73"/>
          <p:cNvSpPr/>
          <p:nvPr/>
        </p:nvSpPr>
        <p:spPr>
          <a:xfrm>
            <a:off x="191363" y="2626116"/>
            <a:ext cx="5905237" cy="4428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357188" indent="-357188" defTabSz="895098" fontAlgn="base">
              <a:lnSpc>
                <a:spcPts val="2252"/>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（表示例１）全ての原料玄米について農産物検査法による証明を受けている場合で、その確認方法を表示する場合①</a:t>
            </a:r>
            <a:endParaRPr lang="en-US" altLang="ja-JP" sz="1600" dirty="0">
              <a:solidFill>
                <a:srgbClr val="000000"/>
              </a:solidFill>
              <a:latin typeface="メイリオ" panose="020B0604030504040204" pitchFamily="50" charset="-128"/>
              <a:ea typeface="メイリオ" panose="020B0604030504040204" pitchFamily="50" charset="-128"/>
            </a:endParaRPr>
          </a:p>
        </p:txBody>
      </p:sp>
      <p:graphicFrame>
        <p:nvGraphicFramePr>
          <p:cNvPr id="1414" name="表 39"/>
          <p:cNvGraphicFramePr>
            <a:graphicFrameLocks noGrp="1"/>
          </p:cNvGraphicFramePr>
          <p:nvPr>
            <p:extLst>
              <p:ext uri="{D42A27DB-BD31-4B8C-83A1-F6EECF244321}">
                <p14:modId xmlns:p14="http://schemas.microsoft.com/office/powerpoint/2010/main" val="1959287198"/>
              </p:ext>
            </p:extLst>
          </p:nvPr>
        </p:nvGraphicFramePr>
        <p:xfrm>
          <a:off x="220842" y="3347112"/>
          <a:ext cx="5761207" cy="1388828"/>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tblGrid>
              <a:tr h="411372">
                <a:tc rowSpan="2">
                  <a:txBody>
                    <a:bodyPr/>
                    <a:lstStyle/>
                    <a:p>
                      <a:pPr algn="ctr"/>
                      <a:r>
                        <a:rPr kumimoji="1" lang="ja-JP" altLang="en-US" sz="1400" dirty="0">
                          <a:latin typeface="メイリオ" panose="020B0604030504040204" pitchFamily="50" charset="-128"/>
                          <a:ea typeface="メイリオ" panose="020B0604030504040204" pitchFamily="50" charset="-128"/>
                        </a:rPr>
                        <a:t>原料玄米</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産地</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品種</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産年</a:t>
                      </a:r>
                    </a:p>
                  </a:txBody>
                  <a:tcPr marL="82918" marR="82918" marT="41459" marB="41459" anchor="ctr"/>
                </a:tc>
                <a:extLst>
                  <a:ext uri="{0D108BD9-81ED-4DB2-BD59-A6C34878D82A}">
                    <a16:rowId xmlns:a16="http://schemas.microsoft.com/office/drawing/2014/main" val="10000"/>
                  </a:ext>
                </a:extLst>
              </a:tr>
              <a:tr h="977456">
                <a:tc vMerge="1">
                  <a:txBody>
                    <a:bodyPr/>
                    <a:lstStyle/>
                    <a:p>
                      <a:endParaRPr kumimoji="1" lang="ja-JP" altLang="en-US" dirty="0"/>
                    </a:p>
                  </a:txBody>
                  <a:tcPr/>
                </a:tc>
                <a:tc gridSpan="3">
                  <a:txBody>
                    <a:bodyPr/>
                    <a:lstStyle/>
                    <a:p>
                      <a:pPr algn="l"/>
                      <a:r>
                        <a:rPr kumimoji="1" lang="ja-JP" altLang="en-US" sz="1400" dirty="0">
                          <a:latin typeface="メイリオ" panose="020B0604030504040204" pitchFamily="50" charset="-128"/>
                          <a:ea typeface="メイリオ" panose="020B0604030504040204" pitchFamily="50" charset="-128"/>
                        </a:rPr>
                        <a:t>単一原料米（農産物検査証明済）</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○○県　　　○○ヒカリ　　　令和３年産</a:t>
                      </a:r>
                      <a:endParaRPr kumimoji="1" lang="en-US" altLang="ja-JP" sz="1400" dirty="0">
                        <a:latin typeface="メイリオ" panose="020B0604030504040204" pitchFamily="50" charset="-128"/>
                        <a:ea typeface="メイリオ" panose="020B0604030504040204" pitchFamily="50" charset="-128"/>
                      </a:endParaRPr>
                    </a:p>
                    <a:p>
                      <a:pPr algn="ctr"/>
                      <a:endParaRPr kumimoji="1" lang="ja-JP" altLang="en-US" sz="1400" dirty="0">
                        <a:latin typeface="メイリオ" panose="020B0604030504040204" pitchFamily="50" charset="-128"/>
                        <a:ea typeface="メイリオ" panose="020B0604030504040204" pitchFamily="50" charset="-128"/>
                      </a:endParaRPr>
                    </a:p>
                  </a:txBody>
                  <a:tcPr marL="82918" marR="82918" marT="41459" marB="41459" anchor="ct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sp>
        <p:nvSpPr>
          <p:cNvPr id="1415" name="正方形/長方形 48"/>
          <p:cNvSpPr/>
          <p:nvPr/>
        </p:nvSpPr>
        <p:spPr>
          <a:xfrm>
            <a:off x="71817" y="753908"/>
            <a:ext cx="4584481" cy="442844"/>
          </a:xfrm>
          <a:prstGeom prst="rect">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808038" indent="-808038" algn="ctr" defTabSz="895098" fontAlgn="base">
              <a:lnSpc>
                <a:spcPts val="2252"/>
              </a:lnSpc>
              <a:spcBef>
                <a:spcPct val="0"/>
              </a:spcBef>
              <a:spcAft>
                <a:spcPts val="1174"/>
              </a:spcAft>
              <a:defRPr/>
            </a:pPr>
            <a:r>
              <a:rPr lang="ja-JP" altLang="en-US" sz="1600" dirty="0">
                <a:solidFill>
                  <a:schemeClr val="bg1"/>
                </a:solidFill>
                <a:latin typeface="メイリオ" panose="020B0604030504040204" pitchFamily="50" charset="-128"/>
                <a:ea typeface="メイリオ" panose="020B0604030504040204" pitchFamily="50" charset="-128"/>
              </a:rPr>
              <a:t>農産物検査法による証明を受けている場合</a:t>
            </a:r>
            <a:endParaRPr lang="en-US" altLang="ja-JP" sz="1600" dirty="0">
              <a:solidFill>
                <a:schemeClr val="bg1"/>
              </a:solidFill>
              <a:latin typeface="メイリオ" panose="020B0604030504040204" pitchFamily="50" charset="-128"/>
              <a:ea typeface="メイリオ" panose="020B0604030504040204" pitchFamily="50" charset="-128"/>
            </a:endParaRPr>
          </a:p>
        </p:txBody>
      </p:sp>
      <p:sp>
        <p:nvSpPr>
          <p:cNvPr id="1416" name="コンテンツ プレースホルダー 2"/>
          <p:cNvSpPr txBox="1"/>
          <p:nvPr/>
        </p:nvSpPr>
        <p:spPr>
          <a:xfrm>
            <a:off x="6096600" y="1142160"/>
            <a:ext cx="5999658" cy="3134944"/>
          </a:xfrm>
          <a:prstGeom prst="rect">
            <a:avLst/>
          </a:prstGeom>
          <a:solidFill>
            <a:srgbClr val="FFC000"/>
          </a:solidFill>
          <a:ln w="57150">
            <a:solidFill>
              <a:schemeClr val="accent4">
                <a:lumMod val="60000"/>
                <a:lumOff val="4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1938" indent="-261938">
              <a:lnSpc>
                <a:spcPct val="100000"/>
              </a:lnSpc>
              <a:spcBef>
                <a:spcPts val="1800"/>
              </a:spcBef>
              <a:buNone/>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〇　産地、品種及び産年の根拠を確認した方法は必ず表示する必要がありますか。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lnSpc>
                <a:spcPct val="100000"/>
              </a:lnSpc>
              <a:spcBef>
                <a:spcPts val="1800"/>
              </a:spcBef>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産地、品種及び産年の根拠を確認した方法の表示は、表示内容に責任を有する者が任意で表示することができる表示事項であり、義務表示ではないため、必ず表示しなければならないということではありません。</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lnSpc>
                <a:spcPct val="100000"/>
              </a:lnSpc>
              <a:spcBef>
                <a:spcPts val="1800"/>
              </a:spcBef>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しかしながら、産地、品種及び産年の根拠を確認した方法の表示は消費者の自主的かつ合理的な選択に資する表示事項であることから、表示することが望ましいと考えています。（食品表示基準</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Q</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玄米精米</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３）</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17" name="コンテンツ プレースホルダー 2"/>
          <p:cNvSpPr txBox="1"/>
          <p:nvPr/>
        </p:nvSpPr>
        <p:spPr>
          <a:xfrm>
            <a:off x="6119670" y="4366528"/>
            <a:ext cx="5976588" cy="2448272"/>
          </a:xfrm>
          <a:prstGeom prst="rect">
            <a:avLst/>
          </a:prstGeom>
          <a:solidFill>
            <a:schemeClr val="accent2">
              <a:lumMod val="60000"/>
              <a:lumOff val="40000"/>
            </a:schemeClr>
          </a:solidFill>
          <a:ln w="57150">
            <a:solidFill>
              <a:schemeClr val="accent2"/>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73050" indent="-273050">
              <a:lnSpc>
                <a:spcPct val="100000"/>
              </a:lnSpc>
              <a:spcBef>
                <a:spcPts val="1800"/>
              </a:spcBef>
              <a:buFont typeface="Arial" panose="020B0604020202020204" pitchFamily="34" charset="0"/>
              <a:buNone/>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〇　品種として表示できるのは、どのようなものになりますか。</a:t>
            </a:r>
            <a:endParaRPr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lnSpc>
                <a:spcPct val="100000"/>
              </a:lnSpc>
              <a:spcBef>
                <a:spcPts val="1800"/>
              </a:spcBef>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種苗法（平成</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年法律第</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83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号）に基づき品種登録又は品種登録出願された品種であり、かつ、根拠資料が保管されているものとなります。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lnSpc>
                <a:spcPct val="100000"/>
              </a:lnSpc>
              <a:spcBef>
                <a:spcPts val="1800"/>
              </a:spcBef>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なお、根拠資料が保管されていない場合は、表示することはできません。（食品表示基準</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Q</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玄米精米</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４）</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ct val="100000"/>
              </a:lnSpc>
              <a:spcBef>
                <a:spcPts val="1800"/>
              </a:spcBef>
              <a:buNone/>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18" name="スライド番号プレースホルダー 2"/>
          <p:cNvSpPr>
            <a:spLocks noGrp="1"/>
          </p:cNvSpPr>
          <p:nvPr>
            <p:ph type="sldNum" sz="quarter" idx="12"/>
          </p:nvPr>
        </p:nvSpPr>
        <p:spPr>
          <a:xfrm>
            <a:off x="9449730" y="6525344"/>
            <a:ext cx="2743470" cy="365125"/>
          </a:xfrm>
        </p:spPr>
        <p:txBody>
          <a:bodyPr/>
          <a:lstStyle/>
          <a:p>
            <a:fld id="{1CCC013D-AF85-467C-82B6-59C02AE0024D}" type="slidenum">
              <a:rPr kumimoji="1" lang="ja-JP" altLang="en-US" sz="1800" b="0" smtClean="0">
                <a:solidFill>
                  <a:schemeClr val="tx1"/>
                </a:solidFill>
                <a:latin typeface="メイリオ" panose="020B0604030504040204" pitchFamily="50" charset="-128"/>
                <a:ea typeface="メイリオ" panose="020B0604030504040204" pitchFamily="50" charset="-128"/>
              </a:rPr>
              <a:t>12</a:t>
            </a:fld>
            <a:endParaRPr kumimoji="1" lang="ja-JP" altLang="en-US" sz="1800" b="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0813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 name="テキスト ボックス 5"/>
          <p:cNvSpPr txBox="1">
            <a:spLocks noChangeArrowheads="1"/>
          </p:cNvSpPr>
          <p:nvPr/>
        </p:nvSpPr>
        <p:spPr>
          <a:xfrm>
            <a:off x="623453" y="67832"/>
            <a:ext cx="10802263" cy="459595"/>
          </a:xfrm>
          <a:prstGeom prst="rect">
            <a:avLst/>
          </a:prstGeom>
          <a:noFill/>
          <a:ln>
            <a:noFill/>
          </a:ln>
        </p:spPr>
        <p:txBody>
          <a:bodyPr wrap="square" lIns="89387" tIns="44695" rIns="89387" bIns="44695">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spc="281" dirty="0">
                <a:latin typeface="メイリオ" panose="020B0604030504040204" pitchFamily="50" charset="-128"/>
                <a:ea typeface="メイリオ" panose="020B0604030504040204" pitchFamily="50" charset="-128"/>
                <a:cs typeface="ＭＳ Ｐゴシック"/>
              </a:rPr>
              <a:t>４．玄米及び精米に関する具体的な表示例②</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grpSp>
        <p:nvGrpSpPr>
          <p:cNvPr id="1425" name="グループ化 4"/>
          <p:cNvGrpSpPr/>
          <p:nvPr/>
        </p:nvGrpSpPr>
        <p:grpSpPr>
          <a:xfrm>
            <a:off x="551438" y="480604"/>
            <a:ext cx="11125095" cy="80402"/>
            <a:chOff x="0" y="288000"/>
            <a:chExt cx="9144000" cy="72575"/>
          </a:xfrm>
        </p:grpSpPr>
        <p:cxnSp>
          <p:nvCxnSpPr>
            <p:cNvPr id="1426" name="直線コネクタ 68"/>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427" name="直線コネクタ 76"/>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428" name="直線コネクタ 82"/>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429" name="スライド番号プレースホルダー 2"/>
          <p:cNvSpPr>
            <a:spLocks noGrp="1"/>
          </p:cNvSpPr>
          <p:nvPr>
            <p:ph type="sldNum" sz="quarter" idx="12"/>
          </p:nvPr>
        </p:nvSpPr>
        <p:spPr>
          <a:xfrm>
            <a:off x="9449730" y="6525344"/>
            <a:ext cx="2743470" cy="365125"/>
          </a:xfrm>
        </p:spPr>
        <p:txBody>
          <a:bodyPr/>
          <a:lstStyle/>
          <a:p>
            <a:fld id="{1CCC013D-AF85-467C-82B6-59C02AE0024D}" type="slidenum">
              <a:rPr kumimoji="1" lang="ja-JP" altLang="en-US" sz="1800" b="0" smtClean="0">
                <a:solidFill>
                  <a:schemeClr val="tx1"/>
                </a:solidFill>
                <a:latin typeface="メイリオ" panose="020B0604030504040204" pitchFamily="50" charset="-128"/>
                <a:ea typeface="メイリオ" panose="020B0604030504040204" pitchFamily="50" charset="-128"/>
              </a:rPr>
              <a:t>13</a:t>
            </a:fld>
            <a:endParaRPr kumimoji="1" lang="ja-JP" altLang="en-US" sz="1800" b="0" dirty="0">
              <a:solidFill>
                <a:schemeClr val="tx1"/>
              </a:solidFill>
              <a:latin typeface="メイリオ" panose="020B0604030504040204" pitchFamily="50" charset="-128"/>
              <a:ea typeface="メイリオ" panose="020B0604030504040204" pitchFamily="50" charset="-128"/>
            </a:endParaRPr>
          </a:p>
        </p:txBody>
      </p:sp>
      <p:pic>
        <p:nvPicPr>
          <p:cNvPr id="1430" name="図 60"/>
          <p:cNvPicPr>
            <a:picLocks noChangeAspect="1"/>
          </p:cNvPicPr>
          <p:nvPr/>
        </p:nvPicPr>
        <p:blipFill>
          <a:blip r:embed="rId3"/>
          <a:stretch>
            <a:fillRect/>
          </a:stretch>
        </p:blipFill>
        <p:spPr>
          <a:xfrm>
            <a:off x="75141" y="36850"/>
            <a:ext cx="476297" cy="544752"/>
          </a:xfrm>
          <a:prstGeom prst="rect">
            <a:avLst/>
          </a:prstGeom>
        </p:spPr>
      </p:pic>
      <p:graphicFrame>
        <p:nvGraphicFramePr>
          <p:cNvPr id="1431" name="表 40"/>
          <p:cNvGraphicFramePr>
            <a:graphicFrameLocks noGrp="1"/>
          </p:cNvGraphicFramePr>
          <p:nvPr>
            <p:extLst>
              <p:ext uri="{D42A27DB-BD31-4B8C-83A1-F6EECF244321}">
                <p14:modId xmlns:p14="http://schemas.microsoft.com/office/powerpoint/2010/main" val="2294405955"/>
              </p:ext>
            </p:extLst>
          </p:nvPr>
        </p:nvGraphicFramePr>
        <p:xfrm>
          <a:off x="191363" y="3064739"/>
          <a:ext cx="5689192" cy="1444381"/>
        </p:xfrm>
        <a:graphic>
          <a:graphicData uri="http://schemas.openxmlformats.org/drawingml/2006/table">
            <a:tbl>
              <a:tblPr firstRow="1" bandRow="1">
                <a:tableStyleId>{5940675A-B579-460E-94D1-54222C63F5DA}</a:tableStyleId>
              </a:tblPr>
              <a:tblGrid>
                <a:gridCol w="1422158">
                  <a:extLst>
                    <a:ext uri="{9D8B030D-6E8A-4147-A177-3AD203B41FA5}">
                      <a16:colId xmlns:a16="http://schemas.microsoft.com/office/drawing/2014/main" val="20000"/>
                    </a:ext>
                  </a:extLst>
                </a:gridCol>
                <a:gridCol w="1422158">
                  <a:extLst>
                    <a:ext uri="{9D8B030D-6E8A-4147-A177-3AD203B41FA5}">
                      <a16:colId xmlns:a16="http://schemas.microsoft.com/office/drawing/2014/main" val="20001"/>
                    </a:ext>
                  </a:extLst>
                </a:gridCol>
                <a:gridCol w="1422158">
                  <a:extLst>
                    <a:ext uri="{9D8B030D-6E8A-4147-A177-3AD203B41FA5}">
                      <a16:colId xmlns:a16="http://schemas.microsoft.com/office/drawing/2014/main" val="20002"/>
                    </a:ext>
                  </a:extLst>
                </a:gridCol>
                <a:gridCol w="1422158">
                  <a:extLst>
                    <a:ext uri="{9D8B030D-6E8A-4147-A177-3AD203B41FA5}">
                      <a16:colId xmlns:a16="http://schemas.microsoft.com/office/drawing/2014/main" val="20003"/>
                    </a:ext>
                  </a:extLst>
                </a:gridCol>
              </a:tblGrid>
              <a:tr h="427827">
                <a:tc rowSpan="2">
                  <a:txBody>
                    <a:bodyPr/>
                    <a:lstStyle/>
                    <a:p>
                      <a:pPr algn="ctr"/>
                      <a:r>
                        <a:rPr kumimoji="1" lang="ja-JP" altLang="en-US" sz="1400" dirty="0">
                          <a:latin typeface="メイリオ" panose="020B0604030504040204" pitchFamily="50" charset="-128"/>
                          <a:ea typeface="メイリオ" panose="020B0604030504040204" pitchFamily="50" charset="-128"/>
                        </a:rPr>
                        <a:t>原料玄米</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産地</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品種</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産年</a:t>
                      </a:r>
                    </a:p>
                  </a:txBody>
                  <a:tcPr marL="82918" marR="82918" marT="41459" marB="41459" anchor="ctr"/>
                </a:tc>
                <a:extLst>
                  <a:ext uri="{0D108BD9-81ED-4DB2-BD59-A6C34878D82A}">
                    <a16:rowId xmlns:a16="http://schemas.microsoft.com/office/drawing/2014/main" val="10000"/>
                  </a:ext>
                </a:extLst>
              </a:tr>
              <a:tr h="1016554">
                <a:tc vMerge="1">
                  <a:txBody>
                    <a:bodyPr/>
                    <a:lstStyle/>
                    <a:p>
                      <a:endParaRPr kumimoji="1" lang="ja-JP" altLang="en-US" dirty="0"/>
                    </a:p>
                  </a:txBody>
                  <a:tcPr/>
                </a:tc>
                <a:tc gridSpan="3">
                  <a:txBody>
                    <a:bodyPr/>
                    <a:lstStyle/>
                    <a:p>
                      <a:pPr algn="l"/>
                      <a:r>
                        <a:rPr kumimoji="1" lang="ja-JP" altLang="en-US" sz="1400" dirty="0">
                          <a:latin typeface="メイリオ" panose="020B0604030504040204" pitchFamily="50" charset="-128"/>
                          <a:ea typeface="メイリオ" panose="020B0604030504040204" pitchFamily="50" charset="-128"/>
                        </a:rPr>
                        <a:t>単一原料米</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○○県　　　○○ヒカリ　　　令和３年産</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農産物検査証明による</a:t>
                      </a:r>
                      <a:endParaRPr kumimoji="1" lang="en-US" altLang="ja-JP" sz="1400" dirty="0">
                        <a:latin typeface="メイリオ" panose="020B0604030504040204" pitchFamily="50" charset="-128"/>
                        <a:ea typeface="メイリオ" panose="020B0604030504040204" pitchFamily="50" charset="-128"/>
                      </a:endParaRPr>
                    </a:p>
                  </a:txBody>
                  <a:tcPr marL="82918" marR="82918" marT="41459" marB="41459" anchor="ct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sp>
        <p:nvSpPr>
          <p:cNvPr id="1432" name="正方形/長方形 41"/>
          <p:cNvSpPr/>
          <p:nvPr/>
        </p:nvSpPr>
        <p:spPr>
          <a:xfrm>
            <a:off x="119348" y="2363016"/>
            <a:ext cx="5880555" cy="4428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357188" indent="-357188" defTabSz="895098" fontAlgn="base">
              <a:lnSpc>
                <a:spcPts val="2252"/>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（表示例２）全ての原料玄米について農産物検査法による証明を受けている場合で、その確認方法を表示する場合②</a:t>
            </a:r>
            <a:endParaRPr lang="en-US" altLang="ja-JP" sz="1600" dirty="0">
              <a:solidFill>
                <a:srgbClr val="000000"/>
              </a:solidFill>
              <a:latin typeface="メイリオ" panose="020B0604030504040204" pitchFamily="50" charset="-128"/>
              <a:ea typeface="メイリオ" panose="020B0604030504040204" pitchFamily="50" charset="-128"/>
            </a:endParaRPr>
          </a:p>
        </p:txBody>
      </p:sp>
      <p:sp>
        <p:nvSpPr>
          <p:cNvPr id="1433" name="正方形/長方形 48"/>
          <p:cNvSpPr/>
          <p:nvPr/>
        </p:nvSpPr>
        <p:spPr>
          <a:xfrm>
            <a:off x="71817" y="753908"/>
            <a:ext cx="4584481" cy="442844"/>
          </a:xfrm>
          <a:prstGeom prst="rect">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808038" indent="-808038" algn="ctr" defTabSz="895098" fontAlgn="base">
              <a:lnSpc>
                <a:spcPts val="2252"/>
              </a:lnSpc>
              <a:spcBef>
                <a:spcPct val="0"/>
              </a:spcBef>
              <a:spcAft>
                <a:spcPts val="1174"/>
              </a:spcAft>
              <a:defRPr/>
            </a:pPr>
            <a:r>
              <a:rPr lang="ja-JP" altLang="en-US" sz="1600" dirty="0">
                <a:solidFill>
                  <a:schemeClr val="bg1"/>
                </a:solidFill>
                <a:latin typeface="メイリオ" panose="020B0604030504040204" pitchFamily="50" charset="-128"/>
                <a:ea typeface="メイリオ" panose="020B0604030504040204" pitchFamily="50" charset="-128"/>
              </a:rPr>
              <a:t>農産物検査法による証明を受けている場合</a:t>
            </a:r>
            <a:endParaRPr lang="en-US" altLang="ja-JP" sz="1600" dirty="0">
              <a:solidFill>
                <a:schemeClr val="bg1"/>
              </a:solidFill>
              <a:latin typeface="メイリオ" panose="020B0604030504040204" pitchFamily="50" charset="-128"/>
              <a:ea typeface="メイリオ" panose="020B0604030504040204" pitchFamily="50" charset="-128"/>
            </a:endParaRPr>
          </a:p>
        </p:txBody>
      </p:sp>
      <p:sp>
        <p:nvSpPr>
          <p:cNvPr id="1434" name="コンテンツ プレースホルダー 2"/>
          <p:cNvSpPr txBox="1"/>
          <p:nvPr/>
        </p:nvSpPr>
        <p:spPr>
          <a:xfrm>
            <a:off x="6298996" y="1374176"/>
            <a:ext cx="5761207" cy="4752528"/>
          </a:xfrm>
          <a:prstGeom prst="rect">
            <a:avLst/>
          </a:prstGeom>
          <a:solidFill>
            <a:srgbClr val="FFC000"/>
          </a:solidFill>
          <a:ln w="57150">
            <a:solidFill>
              <a:schemeClr val="accent4">
                <a:lumMod val="60000"/>
                <a:lumOff val="4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1938" indent="-261938">
              <a:lnSpc>
                <a:spcPct val="100000"/>
              </a:lnSpc>
              <a:spcBef>
                <a:spcPts val="1800"/>
              </a:spcBef>
              <a:buNone/>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〇　産地、品種及び産年が同一である原料玄米とは、どのようなものになりますか。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lnSpc>
                <a:spcPct val="100000"/>
              </a:lnSpc>
              <a:spcBef>
                <a:spcPts val="1800"/>
              </a:spcBef>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産地、品種及び産年が同一である原料玄米とは、収穫された</a:t>
            </a:r>
            <a:r>
              <a:rPr lang="ja-JP" altLang="en-US" sz="1600" dirty="0" err="1">
                <a:latin typeface="メイリオ" panose="020B0604030504040204" pitchFamily="50" charset="-128"/>
                <a:ea typeface="メイリオ" panose="020B0604030504040204" pitchFamily="50" charset="-128"/>
                <a:cs typeface="メイリオ" panose="020B0604030504040204" pitchFamily="50" charset="-128"/>
              </a:rPr>
              <a:t>ほ</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場が同一である必要はなく、複数のほ場で収穫された玄米であっても、産地、品種及び産年が同一である原料玄米を用いていれば、「単一原料米」となります。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lnSpc>
                <a:spcPct val="100000"/>
              </a:lnSpc>
              <a:spcBef>
                <a:spcPts val="1800"/>
              </a:spcBef>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ただし「単一原料米」と表示するには、産地、品種及び産年の根拠を示す資料を保管する必要があり、資料を保管していなければ、産地、品種及び産年が同一である原料玄米とはみなされません。</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lnSpc>
                <a:spcPct val="100000"/>
              </a:lnSpc>
              <a:spcBef>
                <a:spcPts val="1800"/>
              </a:spcBef>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したがって、産地、品種又は産年の根拠を示す資料を保管していなければ、「単一原料米」と表示することはできませんので、「複数原料米」等原料玄米の産地、品種及び産年が同一でない旨を表示することになります。（食品表示基準</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Q</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玄米精米</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32942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 name="正方形/長方形 16"/>
          <p:cNvSpPr/>
          <p:nvPr/>
        </p:nvSpPr>
        <p:spPr>
          <a:xfrm>
            <a:off x="1972480" y="7335229"/>
            <a:ext cx="323485" cy="53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231" algn="l" rtl="0" fontAlgn="base">
              <a:spcBef>
                <a:spcPct val="0"/>
              </a:spcBef>
              <a:spcAft>
                <a:spcPct val="0"/>
              </a:spcAft>
              <a:defRPr kumimoji="1" kern="1200">
                <a:solidFill>
                  <a:schemeClr val="lt1"/>
                </a:solidFill>
                <a:latin typeface="+mn-lt"/>
                <a:ea typeface="+mn-ea"/>
                <a:cs typeface="+mn-cs"/>
              </a:defRPr>
            </a:lvl2pPr>
            <a:lvl3pPr marL="912465" algn="l" rtl="0" fontAlgn="base">
              <a:spcBef>
                <a:spcPct val="0"/>
              </a:spcBef>
              <a:spcAft>
                <a:spcPct val="0"/>
              </a:spcAft>
              <a:defRPr kumimoji="1" kern="1200">
                <a:solidFill>
                  <a:schemeClr val="lt1"/>
                </a:solidFill>
                <a:latin typeface="+mn-lt"/>
                <a:ea typeface="+mn-ea"/>
                <a:cs typeface="+mn-cs"/>
              </a:defRPr>
            </a:lvl3pPr>
            <a:lvl4pPr marL="1368698" algn="l" rtl="0" fontAlgn="base">
              <a:spcBef>
                <a:spcPct val="0"/>
              </a:spcBef>
              <a:spcAft>
                <a:spcPct val="0"/>
              </a:spcAft>
              <a:defRPr kumimoji="1" kern="1200">
                <a:solidFill>
                  <a:schemeClr val="lt1"/>
                </a:solidFill>
                <a:latin typeface="+mn-lt"/>
                <a:ea typeface="+mn-ea"/>
                <a:cs typeface="+mn-cs"/>
              </a:defRPr>
            </a:lvl4pPr>
            <a:lvl5pPr marL="1824932" algn="l" rtl="0" fontAlgn="base">
              <a:spcBef>
                <a:spcPct val="0"/>
              </a:spcBef>
              <a:spcAft>
                <a:spcPct val="0"/>
              </a:spcAft>
              <a:defRPr kumimoji="1" kern="1200">
                <a:solidFill>
                  <a:schemeClr val="lt1"/>
                </a:solidFill>
                <a:latin typeface="+mn-lt"/>
                <a:ea typeface="+mn-ea"/>
                <a:cs typeface="+mn-cs"/>
              </a:defRPr>
            </a:lvl5pPr>
            <a:lvl6pPr marL="2281164" algn="l" defTabSz="912465" rtl="0" eaLnBrk="1" latinLnBrk="0" hangingPunct="1">
              <a:defRPr kumimoji="1" kern="1200">
                <a:solidFill>
                  <a:schemeClr val="lt1"/>
                </a:solidFill>
                <a:latin typeface="+mn-lt"/>
                <a:ea typeface="+mn-ea"/>
                <a:cs typeface="+mn-cs"/>
              </a:defRPr>
            </a:lvl6pPr>
            <a:lvl7pPr marL="2737397" algn="l" defTabSz="912465" rtl="0" eaLnBrk="1" latinLnBrk="0" hangingPunct="1">
              <a:defRPr kumimoji="1" kern="1200">
                <a:solidFill>
                  <a:schemeClr val="lt1"/>
                </a:solidFill>
                <a:latin typeface="+mn-lt"/>
                <a:ea typeface="+mn-ea"/>
                <a:cs typeface="+mn-cs"/>
              </a:defRPr>
            </a:lvl7pPr>
            <a:lvl8pPr marL="3193628" algn="l" defTabSz="912465" rtl="0" eaLnBrk="1" latinLnBrk="0" hangingPunct="1">
              <a:defRPr kumimoji="1" kern="1200">
                <a:solidFill>
                  <a:schemeClr val="lt1"/>
                </a:solidFill>
                <a:latin typeface="+mn-lt"/>
                <a:ea typeface="+mn-ea"/>
                <a:cs typeface="+mn-cs"/>
              </a:defRPr>
            </a:lvl8pPr>
            <a:lvl9pPr marL="3649861" algn="l" defTabSz="912465" rtl="0" eaLnBrk="1" latinLnBrk="0" hangingPunct="1">
              <a:defRPr kumimoji="1" kern="1200">
                <a:solidFill>
                  <a:schemeClr val="lt1"/>
                </a:solidFill>
                <a:latin typeface="+mn-lt"/>
                <a:ea typeface="+mn-ea"/>
                <a:cs typeface="+mn-cs"/>
              </a:defRPr>
            </a:lvl9pPr>
          </a:lstStyle>
          <a:p>
            <a:pPr algn="ctr"/>
            <a:endParaRPr lang="ja-JP" altLang="en-US" sz="1762"/>
          </a:p>
        </p:txBody>
      </p:sp>
      <p:sp>
        <p:nvSpPr>
          <p:cNvPr id="1441" name="テキスト ボックス 5"/>
          <p:cNvSpPr txBox="1">
            <a:spLocks noChangeArrowheads="1"/>
          </p:cNvSpPr>
          <p:nvPr/>
        </p:nvSpPr>
        <p:spPr>
          <a:xfrm>
            <a:off x="623453" y="67832"/>
            <a:ext cx="10802263" cy="459595"/>
          </a:xfrm>
          <a:prstGeom prst="rect">
            <a:avLst/>
          </a:prstGeom>
          <a:noFill/>
          <a:ln>
            <a:noFill/>
          </a:ln>
        </p:spPr>
        <p:txBody>
          <a:bodyPr wrap="square" lIns="89387" tIns="44695" rIns="89387" bIns="44695">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spc="281" dirty="0">
                <a:latin typeface="メイリオ" panose="020B0604030504040204" pitchFamily="50" charset="-128"/>
                <a:ea typeface="メイリオ" panose="020B0604030504040204" pitchFamily="50" charset="-128"/>
                <a:cs typeface="ＭＳ Ｐゴシック"/>
              </a:rPr>
              <a:t>４．玄米及び精米に関する具体的な表示例③</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grpSp>
        <p:nvGrpSpPr>
          <p:cNvPr id="1442" name="グループ化 4"/>
          <p:cNvGrpSpPr/>
          <p:nvPr/>
        </p:nvGrpSpPr>
        <p:grpSpPr>
          <a:xfrm>
            <a:off x="551438" y="480604"/>
            <a:ext cx="11125095" cy="80402"/>
            <a:chOff x="0" y="288000"/>
            <a:chExt cx="9144000" cy="72575"/>
          </a:xfrm>
        </p:grpSpPr>
        <p:cxnSp>
          <p:nvCxnSpPr>
            <p:cNvPr id="1443" name="直線コネクタ 68"/>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444" name="直線コネクタ 76"/>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445" name="直線コネクタ 82"/>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446" name="スライド番号プレースホルダー 2"/>
          <p:cNvSpPr>
            <a:spLocks noGrp="1"/>
          </p:cNvSpPr>
          <p:nvPr>
            <p:ph type="sldNum" sz="quarter" idx="12"/>
          </p:nvPr>
        </p:nvSpPr>
        <p:spPr>
          <a:xfrm>
            <a:off x="9449730" y="6525344"/>
            <a:ext cx="2743470" cy="365125"/>
          </a:xfrm>
        </p:spPr>
        <p:txBody>
          <a:bodyPr/>
          <a:lstStyle/>
          <a:p>
            <a:fld id="{1CCC013D-AF85-467C-82B6-59C02AE0024D}" type="slidenum">
              <a:rPr kumimoji="1" lang="ja-JP" altLang="en-US" sz="1800" b="0" smtClean="0">
                <a:solidFill>
                  <a:schemeClr val="tx1"/>
                </a:solidFill>
                <a:latin typeface="メイリオ" panose="020B0604030504040204" pitchFamily="50" charset="-128"/>
                <a:ea typeface="メイリオ" panose="020B0604030504040204" pitchFamily="50" charset="-128"/>
              </a:rPr>
              <a:t>14</a:t>
            </a:fld>
            <a:endParaRPr kumimoji="1" lang="ja-JP" altLang="en-US" sz="1800" b="0" dirty="0">
              <a:solidFill>
                <a:schemeClr val="tx1"/>
              </a:solidFill>
              <a:latin typeface="メイリオ" panose="020B0604030504040204" pitchFamily="50" charset="-128"/>
              <a:ea typeface="メイリオ" panose="020B0604030504040204" pitchFamily="50" charset="-128"/>
            </a:endParaRPr>
          </a:p>
        </p:txBody>
      </p:sp>
      <p:pic>
        <p:nvPicPr>
          <p:cNvPr id="1447" name="図 60"/>
          <p:cNvPicPr>
            <a:picLocks noChangeAspect="1"/>
          </p:cNvPicPr>
          <p:nvPr/>
        </p:nvPicPr>
        <p:blipFill>
          <a:blip r:embed="rId3"/>
          <a:stretch>
            <a:fillRect/>
          </a:stretch>
        </p:blipFill>
        <p:spPr>
          <a:xfrm>
            <a:off x="75141" y="36850"/>
            <a:ext cx="476297" cy="544752"/>
          </a:xfrm>
          <a:prstGeom prst="rect">
            <a:avLst/>
          </a:prstGeom>
        </p:spPr>
      </p:pic>
      <p:sp>
        <p:nvSpPr>
          <p:cNvPr id="1448" name="正方形/長方形 73"/>
          <p:cNvSpPr/>
          <p:nvPr/>
        </p:nvSpPr>
        <p:spPr>
          <a:xfrm>
            <a:off x="119348" y="1688592"/>
            <a:ext cx="5833222" cy="202198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808038" indent="-808038" defTabSz="895098" fontAlgn="base">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（表示例３）産地、品種及び産年が同一である</a:t>
            </a:r>
            <a:endParaRPr lang="en-US" altLang="ja-JP" sz="1600" dirty="0">
              <a:solidFill>
                <a:srgbClr val="000000"/>
              </a:solidFill>
              <a:latin typeface="メイリオ" panose="020B0604030504040204" pitchFamily="50" charset="-128"/>
              <a:ea typeface="メイリオ" panose="020B0604030504040204" pitchFamily="50" charset="-128"/>
            </a:endParaRPr>
          </a:p>
          <a:p>
            <a:pPr marL="808038" indent="-534988" defTabSz="895098" fontAlgn="base">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・農産物検査法による証明を受けた原料玄米と</a:t>
            </a:r>
            <a:endParaRPr lang="en-US" altLang="ja-JP" sz="1600" dirty="0">
              <a:solidFill>
                <a:srgbClr val="000000"/>
              </a:solidFill>
              <a:latin typeface="メイリオ" panose="020B0604030504040204" pitchFamily="50" charset="-128"/>
              <a:ea typeface="メイリオ" panose="020B0604030504040204" pitchFamily="50" charset="-128"/>
            </a:endParaRPr>
          </a:p>
          <a:p>
            <a:pPr marL="450850" indent="-177800" defTabSz="895098" fontAlgn="base">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・農産物検査法による証明を受けていない原料玄米であって根拠資料を保管している原料玄米</a:t>
            </a:r>
            <a:endParaRPr lang="en-US" altLang="ja-JP" sz="1600" dirty="0">
              <a:solidFill>
                <a:srgbClr val="000000"/>
              </a:solidFill>
              <a:latin typeface="メイリオ" panose="020B0604030504040204" pitchFamily="50" charset="-128"/>
              <a:ea typeface="メイリオ" panose="020B0604030504040204" pitchFamily="50" charset="-128"/>
            </a:endParaRPr>
          </a:p>
          <a:p>
            <a:pPr marL="808038" indent="-808038" defTabSz="895098" fontAlgn="base">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　を混合した場合で、それらの確認方法を表示する場合</a:t>
            </a:r>
            <a:endParaRPr lang="en-US" altLang="ja-JP" sz="1600" dirty="0">
              <a:solidFill>
                <a:srgbClr val="000000"/>
              </a:solidFill>
              <a:latin typeface="メイリオ" panose="020B0604030504040204" pitchFamily="50" charset="-128"/>
              <a:ea typeface="メイリオ" panose="020B0604030504040204" pitchFamily="50" charset="-128"/>
            </a:endParaRPr>
          </a:p>
        </p:txBody>
      </p:sp>
      <p:graphicFrame>
        <p:nvGraphicFramePr>
          <p:cNvPr id="1449" name="表 39"/>
          <p:cNvGraphicFramePr>
            <a:graphicFrameLocks noGrp="1"/>
          </p:cNvGraphicFramePr>
          <p:nvPr>
            <p:extLst>
              <p:ext uri="{D42A27DB-BD31-4B8C-83A1-F6EECF244321}">
                <p14:modId xmlns:p14="http://schemas.microsoft.com/office/powerpoint/2010/main" val="3674492815"/>
              </p:ext>
            </p:extLst>
          </p:nvPr>
        </p:nvGraphicFramePr>
        <p:xfrm>
          <a:off x="191363" y="3789040"/>
          <a:ext cx="5761207" cy="2414530"/>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tblGrid>
              <a:tr h="411372">
                <a:tc rowSpan="2">
                  <a:txBody>
                    <a:bodyPr/>
                    <a:lstStyle/>
                    <a:p>
                      <a:pPr algn="ctr"/>
                      <a:r>
                        <a:rPr kumimoji="1" lang="ja-JP" altLang="en-US" sz="1400" dirty="0">
                          <a:latin typeface="メイリオ" panose="020B0604030504040204" pitchFamily="50" charset="-128"/>
                          <a:ea typeface="メイリオ" panose="020B0604030504040204" pitchFamily="50" charset="-128"/>
                        </a:rPr>
                        <a:t>原料玄米</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産地</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品種</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産年</a:t>
                      </a:r>
                    </a:p>
                  </a:txBody>
                  <a:tcPr marL="82918" marR="82918" marT="41459" marB="41459" anchor="ctr"/>
                </a:tc>
                <a:extLst>
                  <a:ext uri="{0D108BD9-81ED-4DB2-BD59-A6C34878D82A}">
                    <a16:rowId xmlns:a16="http://schemas.microsoft.com/office/drawing/2014/main" val="10000"/>
                  </a:ext>
                </a:extLst>
              </a:tr>
              <a:tr h="977456">
                <a:tc vMerge="1">
                  <a:txBody>
                    <a:bodyPr/>
                    <a:lstStyle/>
                    <a:p>
                      <a:endParaRPr kumimoji="1" lang="ja-JP" altLang="en-US" dirty="0"/>
                    </a:p>
                  </a:txBody>
                  <a:tcPr/>
                </a:tc>
                <a:tc gridSpan="3">
                  <a:txBody>
                    <a:bodyPr/>
                    <a:lstStyle/>
                    <a:p>
                      <a:pPr algn="l"/>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単一原料米</a:t>
                      </a:r>
                      <a:endParaRPr kumimoji="1" lang="en-US" altLang="ja-JP" sz="1400" dirty="0">
                        <a:latin typeface="メイリオ" panose="020B0604030504040204" pitchFamily="50" charset="-128"/>
                        <a:ea typeface="メイリオ" panose="020B0604030504040204" pitchFamily="50" charset="-128"/>
                      </a:endParaRPr>
                    </a:p>
                    <a:p>
                      <a:pPr algn="l"/>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○○県　　　○○ヒカリ　　　令和３年産</a:t>
                      </a:r>
                      <a:endParaRPr kumimoji="1" lang="en-US" altLang="ja-JP" sz="1400" dirty="0">
                        <a:latin typeface="メイリオ" panose="020B0604030504040204" pitchFamily="50" charset="-128"/>
                        <a:ea typeface="メイリオ" panose="020B0604030504040204" pitchFamily="50" charset="-128"/>
                      </a:endParaRPr>
                    </a:p>
                    <a:p>
                      <a:pPr algn="l"/>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農産物検査証明による確認</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種子の購入記録及び生産記録による確認</a:t>
                      </a:r>
                      <a:endParaRPr kumimoji="1" lang="en-US" altLang="ja-JP" sz="1400" dirty="0">
                        <a:latin typeface="メイリオ" panose="020B0604030504040204" pitchFamily="50" charset="-128"/>
                        <a:ea typeface="メイリオ" panose="020B0604030504040204" pitchFamily="50" charset="-128"/>
                      </a:endParaRPr>
                    </a:p>
                    <a:p>
                      <a:pPr algn="ctr"/>
                      <a:endParaRPr kumimoji="1" lang="en-US" altLang="ja-JP" sz="1400" dirty="0">
                        <a:latin typeface="メイリオ" panose="020B0604030504040204" pitchFamily="50" charset="-128"/>
                        <a:ea typeface="メイリオ" panose="020B0604030504040204" pitchFamily="50" charset="-128"/>
                      </a:endParaRPr>
                    </a:p>
                    <a:p>
                      <a:pPr algn="ctr"/>
                      <a:endParaRPr kumimoji="1" lang="ja-JP" altLang="en-US" sz="1400" dirty="0">
                        <a:latin typeface="メイリオ" panose="020B0604030504040204" pitchFamily="50" charset="-128"/>
                        <a:ea typeface="メイリオ" panose="020B0604030504040204" pitchFamily="50" charset="-128"/>
                      </a:endParaRPr>
                    </a:p>
                  </a:txBody>
                  <a:tcPr marL="82918" marR="82918" marT="41459" marB="41459" anchor="ct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sp>
        <p:nvSpPr>
          <p:cNvPr id="1450" name="正方形/長方形 48"/>
          <p:cNvSpPr/>
          <p:nvPr/>
        </p:nvSpPr>
        <p:spPr>
          <a:xfrm>
            <a:off x="71817" y="698404"/>
            <a:ext cx="6888964" cy="442844"/>
          </a:xfrm>
          <a:prstGeom prst="rect">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808038" indent="-808038" algn="ctr" defTabSz="895098" fontAlgn="base">
              <a:lnSpc>
                <a:spcPts val="2252"/>
              </a:lnSpc>
              <a:spcBef>
                <a:spcPct val="0"/>
              </a:spcBef>
              <a:spcAft>
                <a:spcPts val="1174"/>
              </a:spcAft>
              <a:defRPr/>
            </a:pPr>
            <a:r>
              <a:rPr lang="ja-JP" altLang="en-US" sz="1600" dirty="0">
                <a:solidFill>
                  <a:schemeClr val="bg1"/>
                </a:solidFill>
                <a:latin typeface="メイリオ" panose="020B0604030504040204" pitchFamily="50" charset="-128"/>
                <a:ea typeface="メイリオ" panose="020B0604030504040204" pitchFamily="50" charset="-128"/>
              </a:rPr>
              <a:t>原料玄米の一部について農産物検査法による証明を受けている場合</a:t>
            </a:r>
            <a:endParaRPr lang="en-US" altLang="ja-JP" sz="1600" dirty="0">
              <a:solidFill>
                <a:schemeClr val="bg1"/>
              </a:solidFill>
              <a:latin typeface="メイリオ" panose="020B0604030504040204" pitchFamily="50" charset="-128"/>
              <a:ea typeface="メイリオ" panose="020B0604030504040204" pitchFamily="50" charset="-128"/>
            </a:endParaRPr>
          </a:p>
        </p:txBody>
      </p:sp>
      <p:sp>
        <p:nvSpPr>
          <p:cNvPr id="1451" name="コンテンツ プレースホルダー 2"/>
          <p:cNvSpPr txBox="1"/>
          <p:nvPr/>
        </p:nvSpPr>
        <p:spPr>
          <a:xfrm>
            <a:off x="6240630" y="1556792"/>
            <a:ext cx="5833222" cy="4608512"/>
          </a:xfrm>
          <a:prstGeom prst="rect">
            <a:avLst/>
          </a:prstGeom>
          <a:solidFill>
            <a:schemeClr val="accent2">
              <a:lumMod val="60000"/>
              <a:lumOff val="40000"/>
            </a:schemeClr>
          </a:solidFill>
          <a:ln w="57150">
            <a:solidFill>
              <a:schemeClr val="accent2"/>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73050" indent="-273050">
              <a:lnSpc>
                <a:spcPct val="100000"/>
              </a:lnSpc>
              <a:spcBef>
                <a:spcPts val="1800"/>
              </a:spcBef>
              <a:buFont typeface="Arial" panose="020B0604020202020204" pitchFamily="34" charset="0"/>
              <a:buNone/>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〇　産地、品種及び産年が同一である農産物検査法による証明を受けた玄米と農産物検査法にほる証明を受けていない玄米を混合し、原料玄米に使用した場合、「単一原料米」と表示できますか。</a:t>
            </a:r>
            <a:endParaRPr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0">
              <a:lnSpc>
                <a:spcPct val="100000"/>
              </a:lnSpc>
              <a:spcBef>
                <a:spcPts val="1800"/>
              </a:spcBef>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農産物検査法による証明を受けた玄米と農産物検査法による証明を受けていない玄米双方の産地、品種及び産年が同一であり、双方の産地、品種及び産年の根拠を示す資料を保管していれば、産地、品種及び産年が同一である原料玄米となりますので、「単一原料米」と表示することとなり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ct val="100000"/>
              </a:lnSpc>
              <a:spcBef>
                <a:spcPts val="1800"/>
              </a:spcBef>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なお、（玄米精米</a:t>
            </a:r>
            <a:r>
              <a:rPr lang="ja-JP" altLang="en-US" sz="1600" dirty="0" err="1">
                <a:latin typeface="メイリオ" panose="020B0604030504040204" pitchFamily="50" charset="-128"/>
                <a:ea typeface="メイリオ" panose="020B0604030504040204" pitchFamily="50" charset="-128"/>
                <a:cs typeface="メイリオ" panose="020B0604030504040204" pitchFamily="50" charset="-128"/>
              </a:rPr>
              <a:t>ー</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）のとおり、産地、品種又は産年の根拠を示す資料を保管していなければ、産地、品種及び産年が同一である原料玄米とはみなされませんので、「単一原料米」と表示することはできません。（食品表示基準</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Q</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玄米精米</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ct val="100000"/>
              </a:lnSpc>
              <a:spcBef>
                <a:spcPts val="1800"/>
              </a:spcBef>
              <a:buNone/>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2822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 name="正方形/長方形 16"/>
          <p:cNvSpPr/>
          <p:nvPr/>
        </p:nvSpPr>
        <p:spPr>
          <a:xfrm>
            <a:off x="1972480" y="7335229"/>
            <a:ext cx="323485" cy="53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231" algn="l" rtl="0" fontAlgn="base">
              <a:spcBef>
                <a:spcPct val="0"/>
              </a:spcBef>
              <a:spcAft>
                <a:spcPct val="0"/>
              </a:spcAft>
              <a:defRPr kumimoji="1" kern="1200">
                <a:solidFill>
                  <a:schemeClr val="lt1"/>
                </a:solidFill>
                <a:latin typeface="+mn-lt"/>
                <a:ea typeface="+mn-ea"/>
                <a:cs typeface="+mn-cs"/>
              </a:defRPr>
            </a:lvl2pPr>
            <a:lvl3pPr marL="912465" algn="l" rtl="0" fontAlgn="base">
              <a:spcBef>
                <a:spcPct val="0"/>
              </a:spcBef>
              <a:spcAft>
                <a:spcPct val="0"/>
              </a:spcAft>
              <a:defRPr kumimoji="1" kern="1200">
                <a:solidFill>
                  <a:schemeClr val="lt1"/>
                </a:solidFill>
                <a:latin typeface="+mn-lt"/>
                <a:ea typeface="+mn-ea"/>
                <a:cs typeface="+mn-cs"/>
              </a:defRPr>
            </a:lvl3pPr>
            <a:lvl4pPr marL="1368698" algn="l" rtl="0" fontAlgn="base">
              <a:spcBef>
                <a:spcPct val="0"/>
              </a:spcBef>
              <a:spcAft>
                <a:spcPct val="0"/>
              </a:spcAft>
              <a:defRPr kumimoji="1" kern="1200">
                <a:solidFill>
                  <a:schemeClr val="lt1"/>
                </a:solidFill>
                <a:latin typeface="+mn-lt"/>
                <a:ea typeface="+mn-ea"/>
                <a:cs typeface="+mn-cs"/>
              </a:defRPr>
            </a:lvl4pPr>
            <a:lvl5pPr marL="1824932" algn="l" rtl="0" fontAlgn="base">
              <a:spcBef>
                <a:spcPct val="0"/>
              </a:spcBef>
              <a:spcAft>
                <a:spcPct val="0"/>
              </a:spcAft>
              <a:defRPr kumimoji="1" kern="1200">
                <a:solidFill>
                  <a:schemeClr val="lt1"/>
                </a:solidFill>
                <a:latin typeface="+mn-lt"/>
                <a:ea typeface="+mn-ea"/>
                <a:cs typeface="+mn-cs"/>
              </a:defRPr>
            </a:lvl5pPr>
            <a:lvl6pPr marL="2281164" algn="l" defTabSz="912465" rtl="0" eaLnBrk="1" latinLnBrk="0" hangingPunct="1">
              <a:defRPr kumimoji="1" kern="1200">
                <a:solidFill>
                  <a:schemeClr val="lt1"/>
                </a:solidFill>
                <a:latin typeface="+mn-lt"/>
                <a:ea typeface="+mn-ea"/>
                <a:cs typeface="+mn-cs"/>
              </a:defRPr>
            </a:lvl6pPr>
            <a:lvl7pPr marL="2737397" algn="l" defTabSz="912465" rtl="0" eaLnBrk="1" latinLnBrk="0" hangingPunct="1">
              <a:defRPr kumimoji="1" kern="1200">
                <a:solidFill>
                  <a:schemeClr val="lt1"/>
                </a:solidFill>
                <a:latin typeface="+mn-lt"/>
                <a:ea typeface="+mn-ea"/>
                <a:cs typeface="+mn-cs"/>
              </a:defRPr>
            </a:lvl7pPr>
            <a:lvl8pPr marL="3193628" algn="l" defTabSz="912465" rtl="0" eaLnBrk="1" latinLnBrk="0" hangingPunct="1">
              <a:defRPr kumimoji="1" kern="1200">
                <a:solidFill>
                  <a:schemeClr val="lt1"/>
                </a:solidFill>
                <a:latin typeface="+mn-lt"/>
                <a:ea typeface="+mn-ea"/>
                <a:cs typeface="+mn-cs"/>
              </a:defRPr>
            </a:lvl8pPr>
            <a:lvl9pPr marL="3649861" algn="l" defTabSz="912465" rtl="0" eaLnBrk="1" latinLnBrk="0" hangingPunct="1">
              <a:defRPr kumimoji="1" kern="1200">
                <a:solidFill>
                  <a:schemeClr val="lt1"/>
                </a:solidFill>
                <a:latin typeface="+mn-lt"/>
                <a:ea typeface="+mn-ea"/>
                <a:cs typeface="+mn-cs"/>
              </a:defRPr>
            </a:lvl9pPr>
          </a:lstStyle>
          <a:p>
            <a:pPr algn="ctr"/>
            <a:endParaRPr lang="ja-JP" altLang="en-US" sz="1762"/>
          </a:p>
        </p:txBody>
      </p:sp>
      <p:sp>
        <p:nvSpPr>
          <p:cNvPr id="1458" name="テキスト ボックス 5"/>
          <p:cNvSpPr txBox="1">
            <a:spLocks noChangeArrowheads="1"/>
          </p:cNvSpPr>
          <p:nvPr/>
        </p:nvSpPr>
        <p:spPr>
          <a:xfrm>
            <a:off x="623453" y="67832"/>
            <a:ext cx="10802263" cy="459595"/>
          </a:xfrm>
          <a:prstGeom prst="rect">
            <a:avLst/>
          </a:prstGeom>
          <a:noFill/>
          <a:ln>
            <a:noFill/>
          </a:ln>
        </p:spPr>
        <p:txBody>
          <a:bodyPr wrap="square" lIns="89387" tIns="44695" rIns="89387" bIns="44695">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spc="281" dirty="0">
                <a:latin typeface="メイリオ" panose="020B0604030504040204" pitchFamily="50" charset="-128"/>
                <a:ea typeface="メイリオ" panose="020B0604030504040204" pitchFamily="50" charset="-128"/>
                <a:cs typeface="ＭＳ Ｐゴシック"/>
              </a:rPr>
              <a:t>４．玄米及び精米に関する具体的な表示例④</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grpSp>
        <p:nvGrpSpPr>
          <p:cNvPr id="1459" name="グループ化 4"/>
          <p:cNvGrpSpPr/>
          <p:nvPr/>
        </p:nvGrpSpPr>
        <p:grpSpPr>
          <a:xfrm>
            <a:off x="551438" y="480604"/>
            <a:ext cx="11125095" cy="80402"/>
            <a:chOff x="0" y="288000"/>
            <a:chExt cx="9144000" cy="72575"/>
          </a:xfrm>
        </p:grpSpPr>
        <p:cxnSp>
          <p:nvCxnSpPr>
            <p:cNvPr id="1460" name="直線コネクタ 68"/>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461" name="直線コネクタ 76"/>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462" name="直線コネクタ 82"/>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pic>
        <p:nvPicPr>
          <p:cNvPr id="1463" name="図 60"/>
          <p:cNvPicPr>
            <a:picLocks noChangeAspect="1"/>
          </p:cNvPicPr>
          <p:nvPr/>
        </p:nvPicPr>
        <p:blipFill>
          <a:blip r:embed="rId3"/>
          <a:stretch>
            <a:fillRect/>
          </a:stretch>
        </p:blipFill>
        <p:spPr>
          <a:xfrm>
            <a:off x="75141" y="36850"/>
            <a:ext cx="476297" cy="544752"/>
          </a:xfrm>
          <a:prstGeom prst="rect">
            <a:avLst/>
          </a:prstGeom>
        </p:spPr>
      </p:pic>
      <p:sp>
        <p:nvSpPr>
          <p:cNvPr id="1464" name="正方形/長方形 73"/>
          <p:cNvSpPr/>
          <p:nvPr/>
        </p:nvSpPr>
        <p:spPr>
          <a:xfrm>
            <a:off x="191363" y="1114162"/>
            <a:ext cx="5905237" cy="199574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808038" indent="-808038" defTabSz="895098" fontAlgn="base">
              <a:lnSpc>
                <a:spcPts val="1600"/>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（表示例４）産地、品種又は産年が異なる、</a:t>
            </a:r>
            <a:endParaRPr lang="en-US" altLang="ja-JP" sz="1600" dirty="0">
              <a:solidFill>
                <a:srgbClr val="000000"/>
              </a:solidFill>
              <a:latin typeface="メイリオ" panose="020B0604030504040204" pitchFamily="50" charset="-128"/>
              <a:ea typeface="メイリオ" panose="020B0604030504040204" pitchFamily="50" charset="-128"/>
            </a:endParaRPr>
          </a:p>
          <a:p>
            <a:pPr marL="808038" indent="-808038" defTabSz="895098" fontAlgn="base">
              <a:lnSpc>
                <a:spcPts val="1600"/>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　　・産地、品種及び産年の根拠資料を保管していない</a:t>
            </a:r>
            <a:endParaRPr lang="en-US" altLang="ja-JP" sz="1600" dirty="0">
              <a:solidFill>
                <a:srgbClr val="000000"/>
              </a:solidFill>
              <a:latin typeface="メイリオ" panose="020B0604030504040204" pitchFamily="50" charset="-128"/>
              <a:ea typeface="メイリオ" panose="020B0604030504040204" pitchFamily="50" charset="-128"/>
            </a:endParaRPr>
          </a:p>
          <a:p>
            <a:pPr marL="808038" indent="-808038" defTabSz="895098" fontAlgn="base">
              <a:lnSpc>
                <a:spcPts val="1600"/>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　　（又は産地、品種及び産年を表示しない）原料玄米２割と</a:t>
            </a:r>
            <a:endParaRPr lang="en-US" altLang="ja-JP" sz="1600" dirty="0">
              <a:solidFill>
                <a:srgbClr val="000000"/>
              </a:solidFill>
              <a:latin typeface="メイリオ" panose="020B0604030504040204" pitchFamily="50" charset="-128"/>
              <a:ea typeface="メイリオ" panose="020B0604030504040204" pitchFamily="50" charset="-128"/>
            </a:endParaRPr>
          </a:p>
          <a:p>
            <a:pPr marL="808038" indent="-808038" defTabSz="895098" fontAlgn="base">
              <a:lnSpc>
                <a:spcPts val="1600"/>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　　・農産物検査法による証明を受けた原料玄米を８割</a:t>
            </a:r>
            <a:endParaRPr lang="en-US" altLang="ja-JP" sz="1600" dirty="0">
              <a:solidFill>
                <a:srgbClr val="000000"/>
              </a:solidFill>
              <a:latin typeface="メイリオ" panose="020B0604030504040204" pitchFamily="50" charset="-128"/>
              <a:ea typeface="メイリオ" panose="020B0604030504040204" pitchFamily="50" charset="-128"/>
            </a:endParaRPr>
          </a:p>
          <a:p>
            <a:pPr marL="808038" indent="-808038" defTabSz="895098" fontAlgn="base">
              <a:lnSpc>
                <a:spcPts val="1600"/>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　　使用した場合であって、その確認方法を表示する場合</a:t>
            </a:r>
            <a:endParaRPr lang="en-US" altLang="ja-JP" sz="1600" dirty="0">
              <a:solidFill>
                <a:srgbClr val="000000"/>
              </a:solidFill>
              <a:latin typeface="メイリオ" panose="020B0604030504040204" pitchFamily="50" charset="-128"/>
              <a:ea typeface="メイリオ" panose="020B0604030504040204" pitchFamily="50" charset="-128"/>
            </a:endParaRPr>
          </a:p>
        </p:txBody>
      </p:sp>
      <p:graphicFrame>
        <p:nvGraphicFramePr>
          <p:cNvPr id="1465" name="表 39"/>
          <p:cNvGraphicFramePr>
            <a:graphicFrameLocks noGrp="1"/>
          </p:cNvGraphicFramePr>
          <p:nvPr>
            <p:extLst>
              <p:ext uri="{D42A27DB-BD31-4B8C-83A1-F6EECF244321}">
                <p14:modId xmlns:p14="http://schemas.microsoft.com/office/powerpoint/2010/main" val="974571224"/>
              </p:ext>
            </p:extLst>
          </p:nvPr>
        </p:nvGraphicFramePr>
        <p:xfrm>
          <a:off x="220842" y="3194549"/>
          <a:ext cx="5761207" cy="1774450"/>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411372">
                <a:tc rowSpan="2">
                  <a:txBody>
                    <a:bodyPr/>
                    <a:lstStyle/>
                    <a:p>
                      <a:pPr algn="ctr"/>
                      <a:r>
                        <a:rPr kumimoji="1" lang="ja-JP" altLang="en-US" sz="1400" dirty="0">
                          <a:latin typeface="メイリオ" panose="020B0604030504040204" pitchFamily="50" charset="-128"/>
                          <a:ea typeface="メイリオ" panose="020B0604030504040204" pitchFamily="50" charset="-128"/>
                        </a:rPr>
                        <a:t>原料玄米</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産地</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品種</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産年</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使用割合</a:t>
                      </a:r>
                    </a:p>
                  </a:txBody>
                  <a:tcPr marL="82918" marR="82918" marT="41459" marB="41459" anchor="ctr"/>
                </a:tc>
                <a:extLst>
                  <a:ext uri="{0D108BD9-81ED-4DB2-BD59-A6C34878D82A}">
                    <a16:rowId xmlns:a16="http://schemas.microsoft.com/office/drawing/2014/main" val="10000"/>
                  </a:ext>
                </a:extLst>
              </a:tr>
              <a:tr h="977456">
                <a:tc vMerge="1">
                  <a:txBody>
                    <a:bodyPr/>
                    <a:lstStyle/>
                    <a:p>
                      <a:endParaRPr kumimoji="1" lang="ja-JP" altLang="en-US" dirty="0"/>
                    </a:p>
                  </a:txBody>
                  <a:tcPr/>
                </a:tc>
                <a:tc gridSpan="4">
                  <a:txBody>
                    <a:bodyPr/>
                    <a:lstStyle/>
                    <a:p>
                      <a:pPr algn="l"/>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複数原料米</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国内産　　　　　　　　　　　　　　　　</a:t>
                      </a:r>
                      <a:r>
                        <a:rPr kumimoji="1" lang="en-US" altLang="ja-JP" sz="1400" dirty="0">
                          <a:latin typeface="メイリオ" panose="020B0604030504040204" pitchFamily="50" charset="-128"/>
                          <a:ea typeface="メイリオ" panose="020B0604030504040204" pitchFamily="50" charset="-128"/>
                        </a:rPr>
                        <a:t>10</a:t>
                      </a:r>
                      <a:r>
                        <a:rPr kumimoji="1" lang="ja-JP" altLang="en-US" sz="1400" dirty="0">
                          <a:latin typeface="メイリオ" panose="020B0604030504040204" pitchFamily="50" charset="-128"/>
                          <a:ea typeface="メイリオ" panose="020B0604030504040204" pitchFamily="50" charset="-128"/>
                        </a:rPr>
                        <a:t>割</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○○県　○○ヒカリ　令和３年産　　　　</a:t>
                      </a:r>
                      <a:r>
                        <a:rPr kumimoji="1" lang="en-US" altLang="ja-JP" sz="1400" dirty="0">
                          <a:latin typeface="メイリオ" panose="020B0604030504040204" pitchFamily="50" charset="-128"/>
                          <a:ea typeface="メイリオ" panose="020B0604030504040204" pitchFamily="50" charset="-128"/>
                        </a:rPr>
                        <a:t>8</a:t>
                      </a:r>
                      <a:r>
                        <a:rPr kumimoji="1" lang="ja-JP" altLang="en-US" sz="1400" dirty="0">
                          <a:latin typeface="メイリオ" panose="020B0604030504040204" pitchFamily="50" charset="-128"/>
                          <a:ea typeface="メイリオ" panose="020B0604030504040204" pitchFamily="50" charset="-128"/>
                        </a:rPr>
                        <a:t>割</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農産物検査証明による</a:t>
                      </a:r>
                      <a:endParaRPr kumimoji="1" lang="en-US" altLang="ja-JP" sz="1400" dirty="0">
                        <a:latin typeface="メイリオ" panose="020B0604030504040204" pitchFamily="50" charset="-128"/>
                        <a:ea typeface="メイリオ" panose="020B0604030504040204" pitchFamily="50" charset="-128"/>
                      </a:endParaRPr>
                    </a:p>
                    <a:p>
                      <a:pPr algn="ctr"/>
                      <a:endParaRPr kumimoji="1" lang="ja-JP" altLang="en-US" sz="1400" dirty="0">
                        <a:latin typeface="メイリオ" panose="020B0604030504040204" pitchFamily="50" charset="-128"/>
                        <a:ea typeface="メイリオ" panose="020B0604030504040204" pitchFamily="50" charset="-128"/>
                      </a:endParaRPr>
                    </a:p>
                  </a:txBody>
                  <a:tcPr marL="82918" marR="82918" marT="41459" marB="41459" anchor="ct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sp>
        <p:nvSpPr>
          <p:cNvPr id="1466" name="正方形/長方形 41"/>
          <p:cNvSpPr/>
          <p:nvPr/>
        </p:nvSpPr>
        <p:spPr>
          <a:xfrm>
            <a:off x="6240630" y="1114162"/>
            <a:ext cx="5833222" cy="18493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808038" indent="-808038" defTabSz="895098" fontAlgn="base">
              <a:lnSpc>
                <a:spcPts val="1600"/>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（表示例５）産地、品種又は産年が異なる、</a:t>
            </a:r>
            <a:endParaRPr lang="en-US" altLang="ja-JP" sz="1600" dirty="0">
              <a:solidFill>
                <a:srgbClr val="000000"/>
              </a:solidFill>
              <a:latin typeface="メイリオ" panose="020B0604030504040204" pitchFamily="50" charset="-128"/>
              <a:ea typeface="メイリオ" panose="020B0604030504040204" pitchFamily="50" charset="-128"/>
            </a:endParaRPr>
          </a:p>
          <a:p>
            <a:pPr marL="808038" indent="-808038" defTabSz="895098" fontAlgn="base">
              <a:lnSpc>
                <a:spcPts val="1600"/>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　　・農産物検査法による証明を受けた原料玄米６割と、</a:t>
            </a:r>
            <a:endParaRPr lang="en-US" altLang="ja-JP" sz="1600" dirty="0">
              <a:solidFill>
                <a:srgbClr val="000000"/>
              </a:solidFill>
              <a:latin typeface="メイリオ" panose="020B0604030504040204" pitchFamily="50" charset="-128"/>
              <a:ea typeface="メイリオ" panose="020B0604030504040204" pitchFamily="50" charset="-128"/>
            </a:endParaRPr>
          </a:p>
          <a:p>
            <a:pPr marL="625475" indent="-625475" defTabSz="895098" fontAlgn="base">
              <a:lnSpc>
                <a:spcPts val="1600"/>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　　・農産物検査法による証明を受けていない原料玄米であって根拠資料を保管している原料玄米を</a:t>
            </a:r>
            <a:r>
              <a:rPr lang="en-US" altLang="ja-JP" sz="1600" dirty="0">
                <a:solidFill>
                  <a:srgbClr val="000000"/>
                </a:solidFill>
                <a:latin typeface="メイリオ" panose="020B0604030504040204" pitchFamily="50" charset="-128"/>
                <a:ea typeface="メイリオ" panose="020B0604030504040204" pitchFamily="50" charset="-128"/>
              </a:rPr>
              <a:t>4</a:t>
            </a:r>
            <a:r>
              <a:rPr lang="ja-JP" altLang="en-US" sz="1600" dirty="0">
                <a:solidFill>
                  <a:srgbClr val="000000"/>
                </a:solidFill>
                <a:latin typeface="メイリオ" panose="020B0604030504040204" pitchFamily="50" charset="-128"/>
                <a:ea typeface="メイリオ" panose="020B0604030504040204" pitchFamily="50" charset="-128"/>
              </a:rPr>
              <a:t>割</a:t>
            </a:r>
            <a:endParaRPr lang="en-US" altLang="ja-JP" sz="1600" dirty="0">
              <a:solidFill>
                <a:srgbClr val="000000"/>
              </a:solidFill>
              <a:latin typeface="メイリオ" panose="020B0604030504040204" pitchFamily="50" charset="-128"/>
              <a:ea typeface="メイリオ" panose="020B0604030504040204" pitchFamily="50" charset="-128"/>
            </a:endParaRPr>
          </a:p>
          <a:p>
            <a:pPr marL="808038" indent="-808038" defTabSz="895098" fontAlgn="base">
              <a:lnSpc>
                <a:spcPts val="1600"/>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　　混合した場合で、それらの確認方法を表示する場合</a:t>
            </a:r>
            <a:endParaRPr lang="en-US" altLang="ja-JP" sz="1600" dirty="0">
              <a:solidFill>
                <a:srgbClr val="000000"/>
              </a:solidFill>
              <a:latin typeface="メイリオ" panose="020B0604030504040204" pitchFamily="50" charset="-128"/>
              <a:ea typeface="メイリオ" panose="020B0604030504040204" pitchFamily="50" charset="-128"/>
            </a:endParaRPr>
          </a:p>
        </p:txBody>
      </p:sp>
      <p:sp>
        <p:nvSpPr>
          <p:cNvPr id="1467" name="正方形/長方形 43"/>
          <p:cNvSpPr/>
          <p:nvPr/>
        </p:nvSpPr>
        <p:spPr>
          <a:xfrm>
            <a:off x="71817" y="620688"/>
            <a:ext cx="6888964" cy="442844"/>
          </a:xfrm>
          <a:prstGeom prst="rect">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808038" indent="-808038" algn="ctr" defTabSz="895098" fontAlgn="base">
              <a:lnSpc>
                <a:spcPts val="2252"/>
              </a:lnSpc>
              <a:spcBef>
                <a:spcPct val="0"/>
              </a:spcBef>
              <a:spcAft>
                <a:spcPts val="1174"/>
              </a:spcAft>
              <a:defRPr/>
            </a:pPr>
            <a:r>
              <a:rPr lang="ja-JP" altLang="en-US" sz="1600" dirty="0">
                <a:solidFill>
                  <a:schemeClr val="bg1"/>
                </a:solidFill>
                <a:latin typeface="メイリオ" panose="020B0604030504040204" pitchFamily="50" charset="-128"/>
                <a:ea typeface="メイリオ" panose="020B0604030504040204" pitchFamily="50" charset="-128"/>
              </a:rPr>
              <a:t>原料玄米の一部について農産物検査法による証明を受けている場合</a:t>
            </a:r>
            <a:endParaRPr lang="en-US" altLang="ja-JP" sz="1600" dirty="0">
              <a:solidFill>
                <a:schemeClr val="bg1"/>
              </a:solidFill>
              <a:latin typeface="メイリオ" panose="020B0604030504040204" pitchFamily="50" charset="-128"/>
              <a:ea typeface="メイリオ" panose="020B0604030504040204" pitchFamily="50" charset="-128"/>
            </a:endParaRPr>
          </a:p>
        </p:txBody>
      </p:sp>
      <p:sp>
        <p:nvSpPr>
          <p:cNvPr id="1468" name="大かっこ 2"/>
          <p:cNvSpPr/>
          <p:nvPr/>
        </p:nvSpPr>
        <p:spPr>
          <a:xfrm>
            <a:off x="1883576" y="4261024"/>
            <a:ext cx="3960928" cy="43204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1469" name="表 44"/>
          <p:cNvGraphicFramePr>
            <a:graphicFrameLocks noGrp="1"/>
          </p:cNvGraphicFramePr>
          <p:nvPr>
            <p:extLst>
              <p:ext uri="{D42A27DB-BD31-4B8C-83A1-F6EECF244321}">
                <p14:modId xmlns:p14="http://schemas.microsoft.com/office/powerpoint/2010/main" val="927431192"/>
              </p:ext>
            </p:extLst>
          </p:nvPr>
        </p:nvGraphicFramePr>
        <p:xfrm>
          <a:off x="6312645" y="3194549"/>
          <a:ext cx="5761207" cy="1988841"/>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335623">
                <a:tc rowSpan="2">
                  <a:txBody>
                    <a:bodyPr/>
                    <a:lstStyle/>
                    <a:p>
                      <a:pPr algn="ctr"/>
                      <a:r>
                        <a:rPr kumimoji="1" lang="ja-JP" altLang="en-US" sz="1400" dirty="0">
                          <a:latin typeface="メイリオ" panose="020B0604030504040204" pitchFamily="50" charset="-128"/>
                          <a:ea typeface="メイリオ" panose="020B0604030504040204" pitchFamily="50" charset="-128"/>
                        </a:rPr>
                        <a:t>原料玄米</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産地</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品種</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産年</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使用割合</a:t>
                      </a:r>
                    </a:p>
                  </a:txBody>
                  <a:tcPr marL="82918" marR="82918" marT="41459" marB="41459" anchor="ctr"/>
                </a:tc>
                <a:extLst>
                  <a:ext uri="{0D108BD9-81ED-4DB2-BD59-A6C34878D82A}">
                    <a16:rowId xmlns:a16="http://schemas.microsoft.com/office/drawing/2014/main" val="10000"/>
                  </a:ext>
                </a:extLst>
              </a:tr>
              <a:tr h="1653218">
                <a:tc vMerge="1">
                  <a:txBody>
                    <a:bodyPr/>
                    <a:lstStyle/>
                    <a:p>
                      <a:endParaRPr kumimoji="1" lang="ja-JP" altLang="en-US" dirty="0"/>
                    </a:p>
                  </a:txBody>
                  <a:tcPr/>
                </a:tc>
                <a:tc gridSpan="4">
                  <a:txBody>
                    <a:bodyPr/>
                    <a:lstStyle/>
                    <a:p>
                      <a:pPr algn="l"/>
                      <a:r>
                        <a:rPr kumimoji="1" lang="ja-JP" altLang="en-US" sz="1400" dirty="0">
                          <a:latin typeface="メイリオ" panose="020B0604030504040204" pitchFamily="50" charset="-128"/>
                          <a:ea typeface="メイリオ" panose="020B0604030504040204" pitchFamily="50" charset="-128"/>
                        </a:rPr>
                        <a:t>複数原料米</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国内産　　　　　　　　　　　　　　　　</a:t>
                      </a:r>
                      <a:r>
                        <a:rPr kumimoji="1" lang="en-US" altLang="ja-JP" sz="1400" dirty="0">
                          <a:latin typeface="メイリオ" panose="020B0604030504040204" pitchFamily="50" charset="-128"/>
                          <a:ea typeface="メイリオ" panose="020B0604030504040204" pitchFamily="50" charset="-128"/>
                        </a:rPr>
                        <a:t>10</a:t>
                      </a:r>
                      <a:r>
                        <a:rPr kumimoji="1" lang="ja-JP" altLang="en-US" sz="1400" dirty="0">
                          <a:latin typeface="メイリオ" panose="020B0604030504040204" pitchFamily="50" charset="-128"/>
                          <a:ea typeface="メイリオ" panose="020B0604030504040204" pitchFamily="50" charset="-128"/>
                        </a:rPr>
                        <a:t>割</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○○県　○○ヒカリ　令和３年産　　　　６割</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農産物検査証明による</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△△県　○○ニシキ　令和３年産　　　　４割</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種子の購入記録及び生産記録による確認</a:t>
                      </a:r>
                      <a:endParaRPr kumimoji="1" lang="en-US" altLang="ja-JP" sz="1400" dirty="0">
                        <a:latin typeface="メイリオ" panose="020B0604030504040204" pitchFamily="50" charset="-128"/>
                        <a:ea typeface="メイリオ" panose="020B0604030504040204" pitchFamily="50" charset="-128"/>
                      </a:endParaRPr>
                    </a:p>
                  </a:txBody>
                  <a:tcPr marL="82918" marR="82918" marT="41459" marB="41459" anchor="ct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sp>
        <p:nvSpPr>
          <p:cNvPr id="1470" name="大かっこ 45"/>
          <p:cNvSpPr/>
          <p:nvPr/>
        </p:nvSpPr>
        <p:spPr>
          <a:xfrm>
            <a:off x="7968992" y="4102990"/>
            <a:ext cx="3960830" cy="864000"/>
          </a:xfrm>
          <a:prstGeom prst="bracketPair">
            <a:avLst>
              <a:gd name="adj" fmla="val 83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71" name="コンテンツ プレースホルダー 2"/>
          <p:cNvSpPr txBox="1"/>
          <p:nvPr/>
        </p:nvSpPr>
        <p:spPr>
          <a:xfrm>
            <a:off x="191313" y="5332322"/>
            <a:ext cx="11820405" cy="1440160"/>
          </a:xfrm>
          <a:prstGeom prst="rect">
            <a:avLst/>
          </a:prstGeom>
          <a:solidFill>
            <a:srgbClr val="FFC000"/>
          </a:solidFill>
          <a:ln w="57150">
            <a:solidFill>
              <a:schemeClr val="accent4">
                <a:lumMod val="60000"/>
                <a:lumOff val="4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1938" indent="-261938">
              <a:lnSpc>
                <a:spcPct val="100000"/>
              </a:lnSpc>
              <a:spcBef>
                <a:spcPts val="1800"/>
              </a:spcBef>
              <a:buNone/>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〇　単一原料米以外の原料玄米について、「複数原料米」以外にどのような表示の仕方がありますか。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lnSpc>
                <a:spcPct val="100000"/>
              </a:lnSpc>
              <a:spcBef>
                <a:spcPts val="1800"/>
              </a:spcBef>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複数原料米」のほか、「ブレンド米」、「混合米」、「多数原料米」、「多岐原料米」、「ミックス米」、「産地ミックス米」、「品種ミックス米」等表示と内容に矛盾がなく消費者に誤認を与えない用語であれば差支えありません。（食品表示基準</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Q</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玄米精米</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2" name="スライド番号プレースホルダー 2"/>
          <p:cNvSpPr>
            <a:spLocks noGrp="1"/>
          </p:cNvSpPr>
          <p:nvPr>
            <p:ph type="sldNum" sz="quarter" idx="12"/>
          </p:nvPr>
        </p:nvSpPr>
        <p:spPr>
          <a:xfrm>
            <a:off x="9449730" y="6525344"/>
            <a:ext cx="2743470" cy="365125"/>
          </a:xfrm>
        </p:spPr>
        <p:txBody>
          <a:bodyPr/>
          <a:lstStyle/>
          <a:p>
            <a:fld id="{1CCC013D-AF85-467C-82B6-59C02AE0024D}" type="slidenum">
              <a:rPr kumimoji="1" lang="ja-JP" altLang="en-US" sz="1800" b="0" smtClean="0">
                <a:solidFill>
                  <a:schemeClr val="tx1"/>
                </a:solidFill>
                <a:latin typeface="メイリオ" panose="020B0604030504040204" pitchFamily="50" charset="-128"/>
                <a:ea typeface="メイリオ" panose="020B0604030504040204" pitchFamily="50" charset="-128"/>
              </a:rPr>
              <a:t>15</a:t>
            </a:fld>
            <a:endParaRPr kumimoji="1" lang="ja-JP" altLang="en-US" sz="1800" b="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81453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 name="正方形/長方形 16"/>
          <p:cNvSpPr/>
          <p:nvPr/>
        </p:nvSpPr>
        <p:spPr>
          <a:xfrm>
            <a:off x="1972480" y="7335229"/>
            <a:ext cx="323485" cy="53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231" algn="l" rtl="0" fontAlgn="base">
              <a:spcBef>
                <a:spcPct val="0"/>
              </a:spcBef>
              <a:spcAft>
                <a:spcPct val="0"/>
              </a:spcAft>
              <a:defRPr kumimoji="1" kern="1200">
                <a:solidFill>
                  <a:schemeClr val="lt1"/>
                </a:solidFill>
                <a:latin typeface="+mn-lt"/>
                <a:ea typeface="+mn-ea"/>
                <a:cs typeface="+mn-cs"/>
              </a:defRPr>
            </a:lvl2pPr>
            <a:lvl3pPr marL="912465" algn="l" rtl="0" fontAlgn="base">
              <a:spcBef>
                <a:spcPct val="0"/>
              </a:spcBef>
              <a:spcAft>
                <a:spcPct val="0"/>
              </a:spcAft>
              <a:defRPr kumimoji="1" kern="1200">
                <a:solidFill>
                  <a:schemeClr val="lt1"/>
                </a:solidFill>
                <a:latin typeface="+mn-lt"/>
                <a:ea typeface="+mn-ea"/>
                <a:cs typeface="+mn-cs"/>
              </a:defRPr>
            </a:lvl3pPr>
            <a:lvl4pPr marL="1368698" algn="l" rtl="0" fontAlgn="base">
              <a:spcBef>
                <a:spcPct val="0"/>
              </a:spcBef>
              <a:spcAft>
                <a:spcPct val="0"/>
              </a:spcAft>
              <a:defRPr kumimoji="1" kern="1200">
                <a:solidFill>
                  <a:schemeClr val="lt1"/>
                </a:solidFill>
                <a:latin typeface="+mn-lt"/>
                <a:ea typeface="+mn-ea"/>
                <a:cs typeface="+mn-cs"/>
              </a:defRPr>
            </a:lvl4pPr>
            <a:lvl5pPr marL="1824932" algn="l" rtl="0" fontAlgn="base">
              <a:spcBef>
                <a:spcPct val="0"/>
              </a:spcBef>
              <a:spcAft>
                <a:spcPct val="0"/>
              </a:spcAft>
              <a:defRPr kumimoji="1" kern="1200">
                <a:solidFill>
                  <a:schemeClr val="lt1"/>
                </a:solidFill>
                <a:latin typeface="+mn-lt"/>
                <a:ea typeface="+mn-ea"/>
                <a:cs typeface="+mn-cs"/>
              </a:defRPr>
            </a:lvl5pPr>
            <a:lvl6pPr marL="2281164" algn="l" defTabSz="912465" rtl="0" eaLnBrk="1" latinLnBrk="0" hangingPunct="1">
              <a:defRPr kumimoji="1" kern="1200">
                <a:solidFill>
                  <a:schemeClr val="lt1"/>
                </a:solidFill>
                <a:latin typeface="+mn-lt"/>
                <a:ea typeface="+mn-ea"/>
                <a:cs typeface="+mn-cs"/>
              </a:defRPr>
            </a:lvl6pPr>
            <a:lvl7pPr marL="2737397" algn="l" defTabSz="912465" rtl="0" eaLnBrk="1" latinLnBrk="0" hangingPunct="1">
              <a:defRPr kumimoji="1" kern="1200">
                <a:solidFill>
                  <a:schemeClr val="lt1"/>
                </a:solidFill>
                <a:latin typeface="+mn-lt"/>
                <a:ea typeface="+mn-ea"/>
                <a:cs typeface="+mn-cs"/>
              </a:defRPr>
            </a:lvl7pPr>
            <a:lvl8pPr marL="3193628" algn="l" defTabSz="912465" rtl="0" eaLnBrk="1" latinLnBrk="0" hangingPunct="1">
              <a:defRPr kumimoji="1" kern="1200">
                <a:solidFill>
                  <a:schemeClr val="lt1"/>
                </a:solidFill>
                <a:latin typeface="+mn-lt"/>
                <a:ea typeface="+mn-ea"/>
                <a:cs typeface="+mn-cs"/>
              </a:defRPr>
            </a:lvl8pPr>
            <a:lvl9pPr marL="3649861" algn="l" defTabSz="912465" rtl="0" eaLnBrk="1" latinLnBrk="0" hangingPunct="1">
              <a:defRPr kumimoji="1" kern="1200">
                <a:solidFill>
                  <a:schemeClr val="lt1"/>
                </a:solidFill>
                <a:latin typeface="+mn-lt"/>
                <a:ea typeface="+mn-ea"/>
                <a:cs typeface="+mn-cs"/>
              </a:defRPr>
            </a:lvl9pPr>
          </a:lstStyle>
          <a:p>
            <a:pPr algn="ctr"/>
            <a:endParaRPr lang="ja-JP" altLang="en-US" sz="1762"/>
          </a:p>
        </p:txBody>
      </p:sp>
      <p:sp>
        <p:nvSpPr>
          <p:cNvPr id="1479" name="正方形/長方形 22"/>
          <p:cNvSpPr/>
          <p:nvPr/>
        </p:nvSpPr>
        <p:spPr>
          <a:xfrm>
            <a:off x="191363" y="3363667"/>
            <a:ext cx="5761207" cy="4428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defTabSz="895098" fontAlgn="base">
              <a:lnSpc>
                <a:spcPts val="2252"/>
              </a:lnSpc>
              <a:spcBef>
                <a:spcPct val="0"/>
              </a:spcBef>
              <a:spcAft>
                <a:spcPts val="1174"/>
              </a:spcAft>
              <a:defRPr/>
            </a:pPr>
            <a:r>
              <a:rPr lang="en-US" altLang="ja-JP" sz="1100" dirty="0">
                <a:solidFill>
                  <a:srgbClr val="000000"/>
                </a:solidFill>
                <a:latin typeface="メイリオ" panose="020B0604030504040204" pitchFamily="50" charset="-128"/>
                <a:ea typeface="メイリオ" panose="020B0604030504040204" pitchFamily="50" charset="-128"/>
              </a:rPr>
              <a:t>※</a:t>
            </a:r>
            <a:r>
              <a:rPr lang="ja-JP" altLang="en-US" sz="1100" dirty="0">
                <a:solidFill>
                  <a:srgbClr val="000000"/>
                </a:solidFill>
                <a:latin typeface="メイリオ" panose="020B0604030504040204" pitchFamily="50" charset="-128"/>
                <a:ea typeface="メイリオ" panose="020B0604030504040204" pitchFamily="50" charset="-128"/>
              </a:rPr>
              <a:t>　当社の自主基準では、〇〇〇〇〇〇〇〇の確認を行っています。</a:t>
            </a:r>
            <a:endParaRPr lang="en-US" altLang="ja-JP" sz="1400" dirty="0">
              <a:solidFill>
                <a:srgbClr val="000000"/>
              </a:solidFill>
              <a:latin typeface="メイリオ" panose="020B0604030504040204" pitchFamily="50" charset="-128"/>
              <a:ea typeface="メイリオ" panose="020B0604030504040204" pitchFamily="50" charset="-128"/>
            </a:endParaRPr>
          </a:p>
        </p:txBody>
      </p:sp>
      <p:sp>
        <p:nvSpPr>
          <p:cNvPr id="1480" name="テキスト ボックス 5"/>
          <p:cNvSpPr txBox="1">
            <a:spLocks noChangeArrowheads="1"/>
          </p:cNvSpPr>
          <p:nvPr/>
        </p:nvSpPr>
        <p:spPr>
          <a:xfrm>
            <a:off x="623453" y="67832"/>
            <a:ext cx="10802263" cy="459595"/>
          </a:xfrm>
          <a:prstGeom prst="rect">
            <a:avLst/>
          </a:prstGeom>
          <a:noFill/>
          <a:ln>
            <a:noFill/>
          </a:ln>
        </p:spPr>
        <p:txBody>
          <a:bodyPr wrap="square" lIns="89387" tIns="44695" rIns="89387" bIns="44695">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spc="281" dirty="0">
                <a:latin typeface="メイリオ" panose="020B0604030504040204" pitchFamily="50" charset="-128"/>
                <a:ea typeface="メイリオ" panose="020B0604030504040204" pitchFamily="50" charset="-128"/>
                <a:cs typeface="ＭＳ Ｐゴシック"/>
              </a:rPr>
              <a:t>４．玄米及び精米に関する具体的な表示例⑤</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grpSp>
        <p:nvGrpSpPr>
          <p:cNvPr id="1481" name="グループ化 4"/>
          <p:cNvGrpSpPr/>
          <p:nvPr/>
        </p:nvGrpSpPr>
        <p:grpSpPr>
          <a:xfrm>
            <a:off x="551438" y="480604"/>
            <a:ext cx="11125095" cy="80402"/>
            <a:chOff x="0" y="288000"/>
            <a:chExt cx="9144000" cy="72575"/>
          </a:xfrm>
        </p:grpSpPr>
        <p:cxnSp>
          <p:nvCxnSpPr>
            <p:cNvPr id="1482" name="直線コネクタ 68"/>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483" name="直線コネクタ 76"/>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484" name="直線コネクタ 82"/>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485" name="スライド番号プレースホルダー 2"/>
          <p:cNvSpPr>
            <a:spLocks noGrp="1"/>
          </p:cNvSpPr>
          <p:nvPr>
            <p:ph type="sldNum" sz="quarter" idx="12"/>
          </p:nvPr>
        </p:nvSpPr>
        <p:spPr>
          <a:xfrm>
            <a:off x="9449730" y="6525344"/>
            <a:ext cx="2743470" cy="365125"/>
          </a:xfrm>
        </p:spPr>
        <p:txBody>
          <a:bodyPr/>
          <a:lstStyle/>
          <a:p>
            <a:fld id="{1CCC013D-AF85-467C-82B6-59C02AE0024D}" type="slidenum">
              <a:rPr kumimoji="1" lang="ja-JP" altLang="en-US" sz="1800" b="0" smtClean="0">
                <a:solidFill>
                  <a:schemeClr val="tx1"/>
                </a:solidFill>
                <a:latin typeface="メイリオ" panose="020B0604030504040204" pitchFamily="50" charset="-128"/>
                <a:ea typeface="メイリオ" panose="020B0604030504040204" pitchFamily="50" charset="-128"/>
              </a:rPr>
              <a:t>16</a:t>
            </a:fld>
            <a:endParaRPr kumimoji="1" lang="ja-JP" altLang="en-US" sz="1800" b="0" dirty="0">
              <a:solidFill>
                <a:schemeClr val="tx1"/>
              </a:solidFill>
              <a:latin typeface="メイリオ" panose="020B0604030504040204" pitchFamily="50" charset="-128"/>
              <a:ea typeface="メイリオ" panose="020B0604030504040204" pitchFamily="50" charset="-128"/>
            </a:endParaRPr>
          </a:p>
        </p:txBody>
      </p:sp>
      <p:pic>
        <p:nvPicPr>
          <p:cNvPr id="1486" name="図 60"/>
          <p:cNvPicPr>
            <a:picLocks noChangeAspect="1"/>
          </p:cNvPicPr>
          <p:nvPr/>
        </p:nvPicPr>
        <p:blipFill>
          <a:blip r:embed="rId3"/>
          <a:stretch>
            <a:fillRect/>
          </a:stretch>
        </p:blipFill>
        <p:spPr>
          <a:xfrm>
            <a:off x="75141" y="36850"/>
            <a:ext cx="476297" cy="544752"/>
          </a:xfrm>
          <a:prstGeom prst="rect">
            <a:avLst/>
          </a:prstGeom>
        </p:spPr>
      </p:pic>
      <p:sp>
        <p:nvSpPr>
          <p:cNvPr id="1487" name="正方形/長方形 73"/>
          <p:cNvSpPr/>
          <p:nvPr/>
        </p:nvSpPr>
        <p:spPr>
          <a:xfrm>
            <a:off x="119348" y="1279152"/>
            <a:ext cx="5833222" cy="8043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355600" indent="-355600" defTabSz="895098" fontAlgn="base">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（表示例６）産地、品種及び産年について根拠資料を保管しており、その確認方法を表示する場合</a:t>
            </a:r>
            <a:endParaRPr lang="en-US" altLang="ja-JP" sz="1600" dirty="0">
              <a:solidFill>
                <a:srgbClr val="000000"/>
              </a:solidFill>
              <a:latin typeface="メイリオ" panose="020B0604030504040204" pitchFamily="50" charset="-128"/>
              <a:ea typeface="メイリオ" panose="020B0604030504040204" pitchFamily="50" charset="-128"/>
            </a:endParaRPr>
          </a:p>
        </p:txBody>
      </p:sp>
      <p:graphicFrame>
        <p:nvGraphicFramePr>
          <p:cNvPr id="1488" name="表 39"/>
          <p:cNvGraphicFramePr>
            <a:graphicFrameLocks noGrp="1"/>
          </p:cNvGraphicFramePr>
          <p:nvPr>
            <p:extLst>
              <p:ext uri="{D42A27DB-BD31-4B8C-83A1-F6EECF244321}">
                <p14:modId xmlns:p14="http://schemas.microsoft.com/office/powerpoint/2010/main" val="1684182990"/>
              </p:ext>
            </p:extLst>
          </p:nvPr>
        </p:nvGraphicFramePr>
        <p:xfrm>
          <a:off x="220842" y="1916832"/>
          <a:ext cx="5761207" cy="1561090"/>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tblGrid>
              <a:tr h="411372">
                <a:tc rowSpan="2">
                  <a:txBody>
                    <a:bodyPr/>
                    <a:lstStyle/>
                    <a:p>
                      <a:pPr algn="ctr"/>
                      <a:r>
                        <a:rPr kumimoji="1" lang="ja-JP" altLang="en-US" sz="1400" dirty="0">
                          <a:latin typeface="メイリオ" panose="020B0604030504040204" pitchFamily="50" charset="-128"/>
                          <a:ea typeface="メイリオ" panose="020B0604030504040204" pitchFamily="50" charset="-128"/>
                        </a:rPr>
                        <a:t>原料玄米</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産地</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品種</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産年</a:t>
                      </a:r>
                    </a:p>
                  </a:txBody>
                  <a:tcPr marL="82918" marR="82918" marT="41459" marB="41459" anchor="ctr"/>
                </a:tc>
                <a:extLst>
                  <a:ext uri="{0D108BD9-81ED-4DB2-BD59-A6C34878D82A}">
                    <a16:rowId xmlns:a16="http://schemas.microsoft.com/office/drawing/2014/main" val="10000"/>
                  </a:ext>
                </a:extLst>
              </a:tr>
              <a:tr h="977456">
                <a:tc vMerge="1">
                  <a:txBody>
                    <a:bodyPr/>
                    <a:lstStyle/>
                    <a:p>
                      <a:endParaRPr kumimoji="1" lang="ja-JP" altLang="en-US" dirty="0"/>
                    </a:p>
                  </a:txBody>
                  <a:tcPr/>
                </a:tc>
                <a:tc gridSpan="3">
                  <a:txBody>
                    <a:bodyPr/>
                    <a:lstStyle/>
                    <a:p>
                      <a:pPr algn="l"/>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単一原料米（〇〇ライスの自主基準による確認済）</a:t>
                      </a:r>
                      <a:endParaRPr kumimoji="1" lang="en-US" altLang="ja-JP" sz="1400" dirty="0">
                        <a:latin typeface="メイリオ" panose="020B0604030504040204" pitchFamily="50" charset="-128"/>
                        <a:ea typeface="メイリオ" panose="020B0604030504040204" pitchFamily="50" charset="-128"/>
                      </a:endParaRPr>
                    </a:p>
                    <a:p>
                      <a:pPr algn="l"/>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○○県　　　○○ヒカリ　　　令和３年産</a:t>
                      </a:r>
                      <a:endParaRPr kumimoji="1" lang="en-US" altLang="ja-JP" sz="1400" dirty="0">
                        <a:latin typeface="メイリオ" panose="020B0604030504040204" pitchFamily="50" charset="-128"/>
                        <a:ea typeface="メイリオ" panose="020B0604030504040204" pitchFamily="50" charset="-128"/>
                      </a:endParaRPr>
                    </a:p>
                    <a:p>
                      <a:pPr algn="ctr"/>
                      <a:endParaRPr kumimoji="1" lang="ja-JP" altLang="en-US" sz="1400" dirty="0">
                        <a:latin typeface="メイリオ" panose="020B0604030504040204" pitchFamily="50" charset="-128"/>
                        <a:ea typeface="メイリオ" panose="020B0604030504040204" pitchFamily="50" charset="-128"/>
                      </a:endParaRPr>
                    </a:p>
                  </a:txBody>
                  <a:tcPr marL="82918" marR="82918" marT="41459" marB="41459" anchor="ct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graphicFrame>
        <p:nvGraphicFramePr>
          <p:cNvPr id="1489" name="表 40"/>
          <p:cNvGraphicFramePr>
            <a:graphicFrameLocks noGrp="1"/>
          </p:cNvGraphicFramePr>
          <p:nvPr>
            <p:extLst>
              <p:ext uri="{D42A27DB-BD31-4B8C-83A1-F6EECF244321}">
                <p14:modId xmlns:p14="http://schemas.microsoft.com/office/powerpoint/2010/main" val="3529940692"/>
              </p:ext>
            </p:extLst>
          </p:nvPr>
        </p:nvGraphicFramePr>
        <p:xfrm>
          <a:off x="263378" y="4684200"/>
          <a:ext cx="5689192" cy="1790905"/>
        </p:xfrm>
        <a:graphic>
          <a:graphicData uri="http://schemas.openxmlformats.org/drawingml/2006/table">
            <a:tbl>
              <a:tblPr firstRow="1" bandRow="1">
                <a:tableStyleId>{5940675A-B579-460E-94D1-54222C63F5DA}</a:tableStyleId>
              </a:tblPr>
              <a:tblGrid>
                <a:gridCol w="1422158">
                  <a:extLst>
                    <a:ext uri="{9D8B030D-6E8A-4147-A177-3AD203B41FA5}">
                      <a16:colId xmlns:a16="http://schemas.microsoft.com/office/drawing/2014/main" val="20000"/>
                    </a:ext>
                  </a:extLst>
                </a:gridCol>
                <a:gridCol w="1422158">
                  <a:extLst>
                    <a:ext uri="{9D8B030D-6E8A-4147-A177-3AD203B41FA5}">
                      <a16:colId xmlns:a16="http://schemas.microsoft.com/office/drawing/2014/main" val="20001"/>
                    </a:ext>
                  </a:extLst>
                </a:gridCol>
                <a:gridCol w="1422158">
                  <a:extLst>
                    <a:ext uri="{9D8B030D-6E8A-4147-A177-3AD203B41FA5}">
                      <a16:colId xmlns:a16="http://schemas.microsoft.com/office/drawing/2014/main" val="20002"/>
                    </a:ext>
                  </a:extLst>
                </a:gridCol>
                <a:gridCol w="1422158">
                  <a:extLst>
                    <a:ext uri="{9D8B030D-6E8A-4147-A177-3AD203B41FA5}">
                      <a16:colId xmlns:a16="http://schemas.microsoft.com/office/drawing/2014/main" val="20003"/>
                    </a:ext>
                  </a:extLst>
                </a:gridCol>
              </a:tblGrid>
              <a:tr h="427827">
                <a:tc rowSpan="2">
                  <a:txBody>
                    <a:bodyPr/>
                    <a:lstStyle/>
                    <a:p>
                      <a:pPr algn="ctr"/>
                      <a:r>
                        <a:rPr kumimoji="1" lang="ja-JP" altLang="en-US" sz="1400" dirty="0">
                          <a:latin typeface="メイリオ" panose="020B0604030504040204" pitchFamily="50" charset="-128"/>
                          <a:ea typeface="メイリオ" panose="020B0604030504040204" pitchFamily="50" charset="-128"/>
                        </a:rPr>
                        <a:t>原料玄米</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産地</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品種</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産年</a:t>
                      </a:r>
                    </a:p>
                  </a:txBody>
                  <a:tcPr marL="82918" marR="82918" marT="41459" marB="41459" anchor="ctr"/>
                </a:tc>
                <a:extLst>
                  <a:ext uri="{0D108BD9-81ED-4DB2-BD59-A6C34878D82A}">
                    <a16:rowId xmlns:a16="http://schemas.microsoft.com/office/drawing/2014/main" val="10000"/>
                  </a:ext>
                </a:extLst>
              </a:tr>
              <a:tr h="1016554">
                <a:tc vMerge="1">
                  <a:txBody>
                    <a:bodyPr/>
                    <a:lstStyle/>
                    <a:p>
                      <a:endParaRPr kumimoji="1" lang="ja-JP" altLang="en-US" dirty="0"/>
                    </a:p>
                  </a:txBody>
                  <a:tcPr/>
                </a:tc>
                <a:tc gridSpan="3">
                  <a:txBody>
                    <a:bodyPr/>
                    <a:lstStyle/>
                    <a:p>
                      <a:pPr algn="l"/>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単一原料米</a:t>
                      </a:r>
                      <a:endParaRPr kumimoji="1" lang="en-US" altLang="ja-JP" sz="1400" dirty="0">
                        <a:latin typeface="メイリオ" panose="020B0604030504040204" pitchFamily="50" charset="-128"/>
                        <a:ea typeface="メイリオ" panose="020B0604030504040204" pitchFamily="50" charset="-128"/>
                      </a:endParaRPr>
                    </a:p>
                    <a:p>
                      <a:pPr algn="l"/>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○○県　　　○○ヒカリ　　　令和３年産</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品種については、</a:t>
                      </a:r>
                      <a:r>
                        <a:rPr kumimoji="1" lang="en-US" altLang="ja-JP" sz="1400" dirty="0">
                          <a:latin typeface="メイリオ" panose="020B0604030504040204" pitchFamily="50" charset="-128"/>
                          <a:ea typeface="メイリオ" panose="020B0604030504040204" pitchFamily="50" charset="-128"/>
                        </a:rPr>
                        <a:t>DNA</a:t>
                      </a:r>
                      <a:r>
                        <a:rPr kumimoji="1" lang="ja-JP" altLang="en-US" sz="1400" dirty="0">
                          <a:latin typeface="メイリオ" panose="020B0604030504040204" pitchFamily="50" charset="-128"/>
                          <a:ea typeface="メイリオ" panose="020B0604030504040204" pitchFamily="50" charset="-128"/>
                        </a:rPr>
                        <a:t>検査済</a:t>
                      </a:r>
                      <a:endParaRPr kumimoji="1" lang="en-US" altLang="ja-JP" sz="1400" dirty="0">
                        <a:latin typeface="メイリオ" panose="020B0604030504040204" pitchFamily="50" charset="-128"/>
                        <a:ea typeface="メイリオ" panose="020B0604030504040204" pitchFamily="50" charset="-128"/>
                      </a:endParaRPr>
                    </a:p>
                    <a:p>
                      <a:pPr algn="l"/>
                      <a:endParaRPr kumimoji="1" lang="en-US" altLang="ja-JP" sz="1400" dirty="0">
                        <a:latin typeface="メイリオ" panose="020B0604030504040204" pitchFamily="50" charset="-128"/>
                        <a:ea typeface="メイリオ" panose="020B0604030504040204" pitchFamily="50" charset="-128"/>
                      </a:endParaRPr>
                    </a:p>
                  </a:txBody>
                  <a:tcPr marL="82918" marR="82918" marT="41459" marB="41459" anchor="ct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sp>
        <p:nvSpPr>
          <p:cNvPr id="1490" name="正方形/長方形 48"/>
          <p:cNvSpPr/>
          <p:nvPr/>
        </p:nvSpPr>
        <p:spPr>
          <a:xfrm>
            <a:off x="71817" y="684756"/>
            <a:ext cx="5520677" cy="442844"/>
          </a:xfrm>
          <a:prstGeom prst="rect">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808038" indent="-808038" algn="ctr" defTabSz="895098" fontAlgn="base">
              <a:lnSpc>
                <a:spcPts val="2252"/>
              </a:lnSpc>
              <a:spcBef>
                <a:spcPct val="0"/>
              </a:spcBef>
              <a:spcAft>
                <a:spcPts val="1174"/>
              </a:spcAft>
              <a:defRPr/>
            </a:pPr>
            <a:r>
              <a:rPr lang="ja-JP" altLang="en-US" sz="1600" dirty="0">
                <a:solidFill>
                  <a:schemeClr val="bg1"/>
                </a:solidFill>
                <a:latin typeface="メイリオ" panose="020B0604030504040204" pitchFamily="50" charset="-128"/>
                <a:ea typeface="メイリオ" panose="020B0604030504040204" pitchFamily="50" charset="-128"/>
              </a:rPr>
              <a:t>農産物検査法による証明を受けていない場合</a:t>
            </a:r>
            <a:endParaRPr lang="en-US" altLang="ja-JP" sz="1600" dirty="0">
              <a:solidFill>
                <a:schemeClr val="bg1"/>
              </a:solidFill>
              <a:latin typeface="メイリオ" panose="020B0604030504040204" pitchFamily="50" charset="-128"/>
              <a:ea typeface="メイリオ" panose="020B0604030504040204" pitchFamily="50" charset="-128"/>
            </a:endParaRPr>
          </a:p>
        </p:txBody>
      </p:sp>
      <p:sp>
        <p:nvSpPr>
          <p:cNvPr id="1491" name="正方形/長方形 43"/>
          <p:cNvSpPr/>
          <p:nvPr/>
        </p:nvSpPr>
        <p:spPr>
          <a:xfrm>
            <a:off x="132997" y="4028592"/>
            <a:ext cx="5977252" cy="73229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357188" indent="-357188" defTabSz="895098" fontAlgn="base">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（表示例７）産地、品種及び産年について根拠資料を保管しており、品種の確認方法のみを表示する場合</a:t>
            </a:r>
            <a:endParaRPr lang="en-US" altLang="ja-JP" sz="1600" dirty="0">
              <a:solidFill>
                <a:srgbClr val="000000"/>
              </a:solidFill>
              <a:latin typeface="メイリオ" panose="020B0604030504040204" pitchFamily="50" charset="-128"/>
              <a:ea typeface="メイリオ" panose="020B0604030504040204" pitchFamily="50" charset="-128"/>
            </a:endParaRPr>
          </a:p>
        </p:txBody>
      </p:sp>
      <p:sp>
        <p:nvSpPr>
          <p:cNvPr id="1492" name="正方形/長方形 36"/>
          <p:cNvSpPr/>
          <p:nvPr/>
        </p:nvSpPr>
        <p:spPr>
          <a:xfrm>
            <a:off x="191363" y="6388864"/>
            <a:ext cx="5761207" cy="4428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defTabSz="895098" fontAlgn="base">
              <a:lnSpc>
                <a:spcPts val="2252"/>
              </a:lnSpc>
              <a:spcBef>
                <a:spcPct val="0"/>
              </a:spcBef>
              <a:spcAft>
                <a:spcPts val="1174"/>
              </a:spcAft>
              <a:defRPr/>
            </a:pPr>
            <a:r>
              <a:rPr lang="en-US" altLang="ja-JP" sz="1100" dirty="0">
                <a:solidFill>
                  <a:srgbClr val="000000"/>
                </a:solidFill>
                <a:latin typeface="メイリオ" panose="020B0604030504040204" pitchFamily="50" charset="-128"/>
                <a:ea typeface="メイリオ" panose="020B0604030504040204" pitchFamily="50" charset="-128"/>
              </a:rPr>
              <a:t>※</a:t>
            </a:r>
            <a:r>
              <a:rPr lang="ja-JP" altLang="en-US" sz="1100" dirty="0">
                <a:solidFill>
                  <a:srgbClr val="000000"/>
                </a:solidFill>
                <a:latin typeface="メイリオ" panose="020B0604030504040204" pitchFamily="50" charset="-128"/>
                <a:ea typeface="メイリオ" panose="020B0604030504040204" pitchFamily="50" charset="-128"/>
              </a:rPr>
              <a:t>　</a:t>
            </a:r>
            <a:r>
              <a:rPr lang="en-US" altLang="ja-JP" sz="1100" dirty="0">
                <a:solidFill>
                  <a:srgbClr val="000000"/>
                </a:solidFill>
                <a:latin typeface="メイリオ" panose="020B0604030504040204" pitchFamily="50" charset="-128"/>
                <a:ea typeface="メイリオ" panose="020B0604030504040204" pitchFamily="50" charset="-128"/>
              </a:rPr>
              <a:t>DNA</a:t>
            </a:r>
            <a:r>
              <a:rPr lang="ja-JP" altLang="en-US" sz="1100" dirty="0">
                <a:solidFill>
                  <a:srgbClr val="000000"/>
                </a:solidFill>
                <a:latin typeface="メイリオ" panose="020B0604030504040204" pitchFamily="50" charset="-128"/>
                <a:ea typeface="メイリオ" panose="020B0604030504040204" pitchFamily="50" charset="-128"/>
              </a:rPr>
              <a:t>検査については、〇〇社の検査結果による</a:t>
            </a:r>
            <a:endParaRPr lang="en-US" altLang="ja-JP" sz="1400" dirty="0">
              <a:solidFill>
                <a:srgbClr val="000000"/>
              </a:solidFill>
              <a:latin typeface="メイリオ" panose="020B0604030504040204" pitchFamily="50" charset="-128"/>
              <a:ea typeface="メイリオ" panose="020B0604030504040204" pitchFamily="50" charset="-128"/>
            </a:endParaRPr>
          </a:p>
        </p:txBody>
      </p:sp>
      <p:sp>
        <p:nvSpPr>
          <p:cNvPr id="1493" name="正方形/長方形 41"/>
          <p:cNvSpPr/>
          <p:nvPr/>
        </p:nvSpPr>
        <p:spPr>
          <a:xfrm>
            <a:off x="6240630" y="1279152"/>
            <a:ext cx="5833222" cy="142976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357188" indent="-357188" defTabSz="895098" fontAlgn="base">
              <a:lnSpc>
                <a:spcPts val="1600"/>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（表示例８）産地、品種又は産年が異なる、産地、品種及び産年について根拠資料を保管している２種類の原料玄米を５割ずつ混合した場合で、その確認方法を表示する場合</a:t>
            </a:r>
            <a:endParaRPr lang="en-US" altLang="ja-JP" sz="1600" dirty="0">
              <a:solidFill>
                <a:srgbClr val="000000"/>
              </a:solidFill>
              <a:latin typeface="メイリオ" panose="020B0604030504040204" pitchFamily="50" charset="-128"/>
              <a:ea typeface="メイリオ" panose="020B0604030504040204" pitchFamily="50" charset="-128"/>
            </a:endParaRPr>
          </a:p>
        </p:txBody>
      </p:sp>
      <p:graphicFrame>
        <p:nvGraphicFramePr>
          <p:cNvPr id="1494" name="表 44"/>
          <p:cNvGraphicFramePr>
            <a:graphicFrameLocks noGrp="1"/>
          </p:cNvGraphicFramePr>
          <p:nvPr>
            <p:extLst>
              <p:ext uri="{D42A27DB-BD31-4B8C-83A1-F6EECF244321}">
                <p14:modId xmlns:p14="http://schemas.microsoft.com/office/powerpoint/2010/main" val="368194671"/>
              </p:ext>
            </p:extLst>
          </p:nvPr>
        </p:nvGraphicFramePr>
        <p:xfrm>
          <a:off x="6312645" y="2592287"/>
          <a:ext cx="5761207" cy="1988841"/>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335623">
                <a:tc rowSpan="2">
                  <a:txBody>
                    <a:bodyPr/>
                    <a:lstStyle/>
                    <a:p>
                      <a:pPr algn="ctr"/>
                      <a:r>
                        <a:rPr kumimoji="1" lang="ja-JP" altLang="en-US" sz="1400" dirty="0">
                          <a:latin typeface="メイリオ" panose="020B0604030504040204" pitchFamily="50" charset="-128"/>
                          <a:ea typeface="メイリオ" panose="020B0604030504040204" pitchFamily="50" charset="-128"/>
                        </a:rPr>
                        <a:t>原料玄米</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産地</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品種</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産年</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使用割合</a:t>
                      </a:r>
                    </a:p>
                  </a:txBody>
                  <a:tcPr marL="82918" marR="82918" marT="41459" marB="41459" anchor="ctr"/>
                </a:tc>
                <a:extLst>
                  <a:ext uri="{0D108BD9-81ED-4DB2-BD59-A6C34878D82A}">
                    <a16:rowId xmlns:a16="http://schemas.microsoft.com/office/drawing/2014/main" val="10000"/>
                  </a:ext>
                </a:extLst>
              </a:tr>
              <a:tr h="1653218">
                <a:tc vMerge="1">
                  <a:txBody>
                    <a:bodyPr/>
                    <a:lstStyle/>
                    <a:p>
                      <a:endParaRPr kumimoji="1" lang="ja-JP" altLang="en-US" dirty="0"/>
                    </a:p>
                  </a:txBody>
                  <a:tcPr/>
                </a:tc>
                <a:tc gridSpan="4">
                  <a:txBody>
                    <a:bodyPr/>
                    <a:lstStyle/>
                    <a:p>
                      <a:pPr algn="l"/>
                      <a:r>
                        <a:rPr kumimoji="1" lang="ja-JP" altLang="en-US" sz="1400" dirty="0">
                          <a:latin typeface="メイリオ" panose="020B0604030504040204" pitchFamily="50" charset="-128"/>
                          <a:ea typeface="メイリオ" panose="020B0604030504040204" pitchFamily="50" charset="-128"/>
                        </a:rPr>
                        <a:t>複数原料米</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国内産　　　　　　　　　　　　　　　　</a:t>
                      </a:r>
                      <a:r>
                        <a:rPr kumimoji="1" lang="en-US" altLang="ja-JP" sz="1400" dirty="0">
                          <a:latin typeface="メイリオ" panose="020B0604030504040204" pitchFamily="50" charset="-128"/>
                          <a:ea typeface="メイリオ" panose="020B0604030504040204" pitchFamily="50" charset="-128"/>
                        </a:rPr>
                        <a:t>10</a:t>
                      </a:r>
                      <a:r>
                        <a:rPr kumimoji="1" lang="ja-JP" altLang="en-US" sz="1400" dirty="0">
                          <a:latin typeface="メイリオ" panose="020B0604030504040204" pitchFamily="50" charset="-128"/>
                          <a:ea typeface="メイリオ" panose="020B0604030504040204" pitchFamily="50" charset="-128"/>
                        </a:rPr>
                        <a:t>割</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○○県　○○ヒカリ　令和３年産　　　　５割</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△△県　○○ニシキ　令和３年産　　　　５割</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種子の購入記録及び生産記録による確認</a:t>
                      </a:r>
                      <a:endParaRPr kumimoji="1" lang="en-US" altLang="ja-JP" sz="1400" dirty="0">
                        <a:latin typeface="メイリオ" panose="020B0604030504040204" pitchFamily="50" charset="-128"/>
                        <a:ea typeface="メイリオ" panose="020B0604030504040204" pitchFamily="50" charset="-128"/>
                      </a:endParaRPr>
                    </a:p>
                  </a:txBody>
                  <a:tcPr marL="82918" marR="82918" marT="41459" marB="41459" anchor="ct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sp>
        <p:nvSpPr>
          <p:cNvPr id="1495" name="大かっこ 45"/>
          <p:cNvSpPr/>
          <p:nvPr/>
        </p:nvSpPr>
        <p:spPr>
          <a:xfrm>
            <a:off x="7968992" y="3629122"/>
            <a:ext cx="3960830" cy="432048"/>
          </a:xfrm>
          <a:prstGeom prst="bracketPair">
            <a:avLst>
              <a:gd name="adj" fmla="val 194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12848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 name="正方形/長方形 16"/>
          <p:cNvSpPr/>
          <p:nvPr/>
        </p:nvSpPr>
        <p:spPr>
          <a:xfrm>
            <a:off x="1972480" y="7335229"/>
            <a:ext cx="323485" cy="53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231" algn="l" rtl="0" fontAlgn="base">
              <a:spcBef>
                <a:spcPct val="0"/>
              </a:spcBef>
              <a:spcAft>
                <a:spcPct val="0"/>
              </a:spcAft>
              <a:defRPr kumimoji="1" kern="1200">
                <a:solidFill>
                  <a:schemeClr val="lt1"/>
                </a:solidFill>
                <a:latin typeface="+mn-lt"/>
                <a:ea typeface="+mn-ea"/>
                <a:cs typeface="+mn-cs"/>
              </a:defRPr>
            </a:lvl2pPr>
            <a:lvl3pPr marL="912465" algn="l" rtl="0" fontAlgn="base">
              <a:spcBef>
                <a:spcPct val="0"/>
              </a:spcBef>
              <a:spcAft>
                <a:spcPct val="0"/>
              </a:spcAft>
              <a:defRPr kumimoji="1" kern="1200">
                <a:solidFill>
                  <a:schemeClr val="lt1"/>
                </a:solidFill>
                <a:latin typeface="+mn-lt"/>
                <a:ea typeface="+mn-ea"/>
                <a:cs typeface="+mn-cs"/>
              </a:defRPr>
            </a:lvl3pPr>
            <a:lvl4pPr marL="1368698" algn="l" rtl="0" fontAlgn="base">
              <a:spcBef>
                <a:spcPct val="0"/>
              </a:spcBef>
              <a:spcAft>
                <a:spcPct val="0"/>
              </a:spcAft>
              <a:defRPr kumimoji="1" kern="1200">
                <a:solidFill>
                  <a:schemeClr val="lt1"/>
                </a:solidFill>
                <a:latin typeface="+mn-lt"/>
                <a:ea typeface="+mn-ea"/>
                <a:cs typeface="+mn-cs"/>
              </a:defRPr>
            </a:lvl4pPr>
            <a:lvl5pPr marL="1824932" algn="l" rtl="0" fontAlgn="base">
              <a:spcBef>
                <a:spcPct val="0"/>
              </a:spcBef>
              <a:spcAft>
                <a:spcPct val="0"/>
              </a:spcAft>
              <a:defRPr kumimoji="1" kern="1200">
                <a:solidFill>
                  <a:schemeClr val="lt1"/>
                </a:solidFill>
                <a:latin typeface="+mn-lt"/>
                <a:ea typeface="+mn-ea"/>
                <a:cs typeface="+mn-cs"/>
              </a:defRPr>
            </a:lvl5pPr>
            <a:lvl6pPr marL="2281164" algn="l" defTabSz="912465" rtl="0" eaLnBrk="1" latinLnBrk="0" hangingPunct="1">
              <a:defRPr kumimoji="1" kern="1200">
                <a:solidFill>
                  <a:schemeClr val="lt1"/>
                </a:solidFill>
                <a:latin typeface="+mn-lt"/>
                <a:ea typeface="+mn-ea"/>
                <a:cs typeface="+mn-cs"/>
              </a:defRPr>
            </a:lvl6pPr>
            <a:lvl7pPr marL="2737397" algn="l" defTabSz="912465" rtl="0" eaLnBrk="1" latinLnBrk="0" hangingPunct="1">
              <a:defRPr kumimoji="1" kern="1200">
                <a:solidFill>
                  <a:schemeClr val="lt1"/>
                </a:solidFill>
                <a:latin typeface="+mn-lt"/>
                <a:ea typeface="+mn-ea"/>
                <a:cs typeface="+mn-cs"/>
              </a:defRPr>
            </a:lvl7pPr>
            <a:lvl8pPr marL="3193628" algn="l" defTabSz="912465" rtl="0" eaLnBrk="1" latinLnBrk="0" hangingPunct="1">
              <a:defRPr kumimoji="1" kern="1200">
                <a:solidFill>
                  <a:schemeClr val="lt1"/>
                </a:solidFill>
                <a:latin typeface="+mn-lt"/>
                <a:ea typeface="+mn-ea"/>
                <a:cs typeface="+mn-cs"/>
              </a:defRPr>
            </a:lvl8pPr>
            <a:lvl9pPr marL="3649861" algn="l" defTabSz="912465" rtl="0" eaLnBrk="1" latinLnBrk="0" hangingPunct="1">
              <a:defRPr kumimoji="1" kern="1200">
                <a:solidFill>
                  <a:schemeClr val="lt1"/>
                </a:solidFill>
                <a:latin typeface="+mn-lt"/>
                <a:ea typeface="+mn-ea"/>
                <a:cs typeface="+mn-cs"/>
              </a:defRPr>
            </a:lvl9pPr>
          </a:lstStyle>
          <a:p>
            <a:pPr algn="ctr"/>
            <a:endParaRPr lang="ja-JP" altLang="en-US" sz="1762"/>
          </a:p>
        </p:txBody>
      </p:sp>
      <p:sp>
        <p:nvSpPr>
          <p:cNvPr id="1502" name="テキスト ボックス 5"/>
          <p:cNvSpPr txBox="1">
            <a:spLocks noChangeArrowheads="1"/>
          </p:cNvSpPr>
          <p:nvPr/>
        </p:nvSpPr>
        <p:spPr>
          <a:xfrm>
            <a:off x="623453" y="67832"/>
            <a:ext cx="10802263" cy="459595"/>
          </a:xfrm>
          <a:prstGeom prst="rect">
            <a:avLst/>
          </a:prstGeom>
          <a:noFill/>
          <a:ln>
            <a:noFill/>
          </a:ln>
        </p:spPr>
        <p:txBody>
          <a:bodyPr wrap="square" lIns="89387" tIns="44695" rIns="89387" bIns="44695">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spc="281" dirty="0">
                <a:latin typeface="メイリオ" panose="020B0604030504040204" pitchFamily="50" charset="-128"/>
                <a:ea typeface="メイリオ" panose="020B0604030504040204" pitchFamily="50" charset="-128"/>
                <a:cs typeface="ＭＳ Ｐゴシック"/>
              </a:rPr>
              <a:t>４．玄米及び精米に関する具体的な表示例⑥</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grpSp>
        <p:nvGrpSpPr>
          <p:cNvPr id="1503" name="グループ化 4"/>
          <p:cNvGrpSpPr/>
          <p:nvPr/>
        </p:nvGrpSpPr>
        <p:grpSpPr>
          <a:xfrm>
            <a:off x="551438" y="480604"/>
            <a:ext cx="11125095" cy="80402"/>
            <a:chOff x="0" y="288000"/>
            <a:chExt cx="9144000" cy="72575"/>
          </a:xfrm>
        </p:grpSpPr>
        <p:cxnSp>
          <p:nvCxnSpPr>
            <p:cNvPr id="1504" name="直線コネクタ 68"/>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505" name="直線コネクタ 76"/>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506" name="直線コネクタ 82"/>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pic>
        <p:nvPicPr>
          <p:cNvPr id="1507" name="図 60"/>
          <p:cNvPicPr>
            <a:picLocks noChangeAspect="1"/>
          </p:cNvPicPr>
          <p:nvPr/>
        </p:nvPicPr>
        <p:blipFill>
          <a:blip r:embed="rId3"/>
          <a:stretch>
            <a:fillRect/>
          </a:stretch>
        </p:blipFill>
        <p:spPr>
          <a:xfrm>
            <a:off x="75141" y="36850"/>
            <a:ext cx="476297" cy="544752"/>
          </a:xfrm>
          <a:prstGeom prst="rect">
            <a:avLst/>
          </a:prstGeom>
        </p:spPr>
      </p:pic>
      <p:sp>
        <p:nvSpPr>
          <p:cNvPr id="1508" name="正方形/長方形 73"/>
          <p:cNvSpPr/>
          <p:nvPr/>
        </p:nvSpPr>
        <p:spPr>
          <a:xfrm>
            <a:off x="82168" y="1864788"/>
            <a:ext cx="6121282" cy="199574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450850" indent="-450850" defTabSz="895098" fontAlgn="base">
              <a:lnSpc>
                <a:spcPts val="1800"/>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（表示例９）</a:t>
            </a:r>
            <a:endParaRPr lang="en-US" altLang="ja-JP" sz="1600" dirty="0">
              <a:solidFill>
                <a:srgbClr val="000000"/>
              </a:solidFill>
              <a:latin typeface="メイリオ" panose="020B0604030504040204" pitchFamily="50" charset="-128"/>
              <a:ea typeface="メイリオ" panose="020B0604030504040204" pitchFamily="50" charset="-128"/>
            </a:endParaRPr>
          </a:p>
          <a:p>
            <a:pPr marL="450850" indent="-450850" defTabSz="895098" fontAlgn="base">
              <a:lnSpc>
                <a:spcPts val="1800"/>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　　品種及び産年については根拠資料を保管していない</a:t>
            </a:r>
            <a:endParaRPr lang="en-US" altLang="ja-JP" sz="1600" dirty="0">
              <a:solidFill>
                <a:srgbClr val="000000"/>
              </a:solidFill>
              <a:latin typeface="メイリオ" panose="020B0604030504040204" pitchFamily="50" charset="-128"/>
              <a:ea typeface="メイリオ" panose="020B0604030504040204" pitchFamily="50" charset="-128"/>
            </a:endParaRPr>
          </a:p>
          <a:p>
            <a:pPr marL="450850" indent="-450850" defTabSz="895098" fontAlgn="base">
              <a:lnSpc>
                <a:spcPts val="1800"/>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　（又は品種及び産年を表示しない）原料玄米で、</a:t>
            </a:r>
            <a:endParaRPr lang="en-US" altLang="ja-JP" sz="1600" dirty="0">
              <a:solidFill>
                <a:srgbClr val="000000"/>
              </a:solidFill>
              <a:latin typeface="メイリオ" panose="020B0604030504040204" pitchFamily="50" charset="-128"/>
              <a:ea typeface="メイリオ" panose="020B0604030504040204" pitchFamily="50" charset="-128"/>
            </a:endParaRPr>
          </a:p>
          <a:p>
            <a:pPr marL="355600" indent="-355600" defTabSz="895098" fontAlgn="base">
              <a:lnSpc>
                <a:spcPts val="1800"/>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　　産地については、米穀等の取引等に係る情報の記録及び産地情報の伝達に関する法律（平成</a:t>
            </a:r>
            <a:r>
              <a:rPr lang="en-US" altLang="ja-JP" sz="1600" dirty="0">
                <a:solidFill>
                  <a:srgbClr val="000000"/>
                </a:solidFill>
                <a:latin typeface="メイリオ" panose="020B0604030504040204" pitchFamily="50" charset="-128"/>
                <a:ea typeface="メイリオ" panose="020B0604030504040204" pitchFamily="50" charset="-128"/>
              </a:rPr>
              <a:t>21</a:t>
            </a:r>
            <a:r>
              <a:rPr lang="ja-JP" altLang="en-US" sz="1600" dirty="0">
                <a:solidFill>
                  <a:srgbClr val="000000"/>
                </a:solidFill>
                <a:latin typeface="メイリオ" panose="020B0604030504040204" pitchFamily="50" charset="-128"/>
                <a:ea typeface="メイリオ" panose="020B0604030504040204" pitchFamily="50" charset="-128"/>
              </a:rPr>
              <a:t>年法律第</a:t>
            </a:r>
            <a:r>
              <a:rPr lang="en-US" altLang="ja-JP" sz="1600" dirty="0">
                <a:solidFill>
                  <a:srgbClr val="000000"/>
                </a:solidFill>
                <a:latin typeface="メイリオ" panose="020B0604030504040204" pitchFamily="50" charset="-128"/>
                <a:ea typeface="メイリオ" panose="020B0604030504040204" pitchFamily="50" charset="-128"/>
              </a:rPr>
              <a:t>26</a:t>
            </a:r>
            <a:r>
              <a:rPr lang="ja-JP" altLang="en-US" sz="1600" dirty="0">
                <a:solidFill>
                  <a:srgbClr val="000000"/>
                </a:solidFill>
                <a:latin typeface="メイリオ" panose="020B0604030504040204" pitchFamily="50" charset="-128"/>
                <a:ea typeface="メイリオ" panose="020B0604030504040204" pitchFamily="50" charset="-128"/>
              </a:rPr>
              <a:t>号）により伝達された根拠資料を保管した場合で、その確認方法を表示する場合</a:t>
            </a:r>
          </a:p>
        </p:txBody>
      </p:sp>
      <p:graphicFrame>
        <p:nvGraphicFramePr>
          <p:cNvPr id="1509" name="表 39"/>
          <p:cNvGraphicFramePr>
            <a:graphicFrameLocks noGrp="1"/>
          </p:cNvGraphicFramePr>
          <p:nvPr>
            <p:extLst>
              <p:ext uri="{D42A27DB-BD31-4B8C-83A1-F6EECF244321}">
                <p14:modId xmlns:p14="http://schemas.microsoft.com/office/powerpoint/2010/main" val="3748947697"/>
              </p:ext>
            </p:extLst>
          </p:nvPr>
        </p:nvGraphicFramePr>
        <p:xfrm>
          <a:off x="125296" y="4009343"/>
          <a:ext cx="5889410" cy="1561090"/>
        </p:xfrm>
        <a:graphic>
          <a:graphicData uri="http://schemas.openxmlformats.org/drawingml/2006/table">
            <a:tbl>
              <a:tblPr firstRow="1" bandRow="1">
                <a:tableStyleId>{5940675A-B579-460E-94D1-54222C63F5DA}</a:tableStyleId>
              </a:tblPr>
              <a:tblGrid>
                <a:gridCol w="1177766">
                  <a:extLst>
                    <a:ext uri="{9D8B030D-6E8A-4147-A177-3AD203B41FA5}">
                      <a16:colId xmlns:a16="http://schemas.microsoft.com/office/drawing/2014/main" val="20000"/>
                    </a:ext>
                  </a:extLst>
                </a:gridCol>
                <a:gridCol w="1177766">
                  <a:extLst>
                    <a:ext uri="{9D8B030D-6E8A-4147-A177-3AD203B41FA5}">
                      <a16:colId xmlns:a16="http://schemas.microsoft.com/office/drawing/2014/main" val="20001"/>
                    </a:ext>
                  </a:extLst>
                </a:gridCol>
                <a:gridCol w="1177766">
                  <a:extLst>
                    <a:ext uri="{9D8B030D-6E8A-4147-A177-3AD203B41FA5}">
                      <a16:colId xmlns:a16="http://schemas.microsoft.com/office/drawing/2014/main" val="20002"/>
                    </a:ext>
                  </a:extLst>
                </a:gridCol>
                <a:gridCol w="1177766">
                  <a:extLst>
                    <a:ext uri="{9D8B030D-6E8A-4147-A177-3AD203B41FA5}">
                      <a16:colId xmlns:a16="http://schemas.microsoft.com/office/drawing/2014/main" val="20003"/>
                    </a:ext>
                  </a:extLst>
                </a:gridCol>
                <a:gridCol w="1177766">
                  <a:extLst>
                    <a:ext uri="{9D8B030D-6E8A-4147-A177-3AD203B41FA5}">
                      <a16:colId xmlns:a16="http://schemas.microsoft.com/office/drawing/2014/main" val="20004"/>
                    </a:ext>
                  </a:extLst>
                </a:gridCol>
              </a:tblGrid>
              <a:tr h="411372">
                <a:tc rowSpan="2">
                  <a:txBody>
                    <a:bodyPr/>
                    <a:lstStyle/>
                    <a:p>
                      <a:pPr algn="ctr"/>
                      <a:r>
                        <a:rPr kumimoji="1" lang="ja-JP" altLang="en-US" sz="1400" dirty="0">
                          <a:latin typeface="メイリオ" panose="020B0604030504040204" pitchFamily="50" charset="-128"/>
                          <a:ea typeface="メイリオ" panose="020B0604030504040204" pitchFamily="50" charset="-128"/>
                        </a:rPr>
                        <a:t>原料玄米</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産地</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品種</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産年</a:t>
                      </a:r>
                    </a:p>
                  </a:txBody>
                  <a:tcPr marL="82918" marR="82918" marT="41459" marB="41459" anchor="ctr"/>
                </a:tc>
                <a:tc>
                  <a:txBody>
                    <a:bodyPr/>
                    <a:lstStyle/>
                    <a:p>
                      <a:pPr algn="ctr"/>
                      <a:r>
                        <a:rPr kumimoji="1" lang="ja-JP" altLang="en-US" sz="1400" dirty="0">
                          <a:latin typeface="メイリオ" panose="020B0604030504040204" pitchFamily="50" charset="-128"/>
                          <a:ea typeface="メイリオ" panose="020B0604030504040204" pitchFamily="50" charset="-128"/>
                        </a:rPr>
                        <a:t>使用割合</a:t>
                      </a:r>
                    </a:p>
                  </a:txBody>
                  <a:tcPr marL="82918" marR="82918" marT="41459" marB="41459" anchor="ctr"/>
                </a:tc>
                <a:extLst>
                  <a:ext uri="{0D108BD9-81ED-4DB2-BD59-A6C34878D82A}">
                    <a16:rowId xmlns:a16="http://schemas.microsoft.com/office/drawing/2014/main" val="10000"/>
                  </a:ext>
                </a:extLst>
              </a:tr>
              <a:tr h="977456">
                <a:tc vMerge="1">
                  <a:txBody>
                    <a:bodyPr/>
                    <a:lstStyle/>
                    <a:p>
                      <a:endParaRPr kumimoji="1" lang="ja-JP" altLang="en-US" dirty="0"/>
                    </a:p>
                  </a:txBody>
                  <a:tcPr/>
                </a:tc>
                <a:tc gridSpan="4">
                  <a:txBody>
                    <a:bodyPr/>
                    <a:lstStyle/>
                    <a:p>
                      <a:pPr algn="l"/>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複数原料米</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国内産　　　　　　　　　　　　　　　　</a:t>
                      </a:r>
                      <a:r>
                        <a:rPr kumimoji="1" lang="en-US" altLang="ja-JP" sz="1400" dirty="0">
                          <a:latin typeface="メイリオ" panose="020B0604030504040204" pitchFamily="50" charset="-128"/>
                          <a:ea typeface="メイリオ" panose="020B0604030504040204" pitchFamily="50" charset="-128"/>
                        </a:rPr>
                        <a:t>10</a:t>
                      </a:r>
                      <a:r>
                        <a:rPr kumimoji="1" lang="ja-JP" altLang="en-US" sz="1400" dirty="0">
                          <a:latin typeface="メイリオ" panose="020B0604030504040204" pitchFamily="50" charset="-128"/>
                          <a:ea typeface="メイリオ" panose="020B0604030504040204" pitchFamily="50" charset="-128"/>
                        </a:rPr>
                        <a:t>割</a:t>
                      </a:r>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　（〇〇県（米トレーサビリティ法による伝達）</a:t>
                      </a:r>
                      <a:r>
                        <a:rPr kumimoji="1" lang="en-US" altLang="ja-JP" sz="1400" dirty="0">
                          <a:latin typeface="メイリオ" panose="020B0604030504040204" pitchFamily="50" charset="-128"/>
                          <a:ea typeface="メイリオ" panose="020B0604030504040204" pitchFamily="50" charset="-128"/>
                        </a:rPr>
                        <a:t>10</a:t>
                      </a:r>
                      <a:r>
                        <a:rPr kumimoji="1" lang="ja-JP" altLang="en-US" sz="1400" dirty="0">
                          <a:latin typeface="メイリオ" panose="020B0604030504040204" pitchFamily="50" charset="-128"/>
                          <a:ea typeface="メイリオ" panose="020B0604030504040204" pitchFamily="50" charset="-128"/>
                        </a:rPr>
                        <a:t>割）</a:t>
                      </a:r>
                      <a:endParaRPr kumimoji="1" lang="en-US" altLang="ja-JP" sz="1400" dirty="0">
                        <a:latin typeface="メイリオ" panose="020B0604030504040204" pitchFamily="50" charset="-128"/>
                        <a:ea typeface="メイリオ" panose="020B0604030504040204" pitchFamily="50" charset="-128"/>
                      </a:endParaRPr>
                    </a:p>
                    <a:p>
                      <a:pPr algn="ctr"/>
                      <a:endParaRPr kumimoji="1" lang="ja-JP" altLang="en-US" sz="1400" dirty="0">
                        <a:latin typeface="メイリオ" panose="020B0604030504040204" pitchFamily="50" charset="-128"/>
                        <a:ea typeface="メイリオ" panose="020B0604030504040204" pitchFamily="50" charset="-128"/>
                      </a:endParaRPr>
                    </a:p>
                  </a:txBody>
                  <a:tcPr marL="82918" marR="82918" marT="41459" marB="41459" anchor="ct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sp>
        <p:nvSpPr>
          <p:cNvPr id="1510" name="コンテンツ プレースホルダー 2"/>
          <p:cNvSpPr txBox="1"/>
          <p:nvPr/>
        </p:nvSpPr>
        <p:spPr>
          <a:xfrm>
            <a:off x="6168615" y="4254496"/>
            <a:ext cx="5904581" cy="2484000"/>
          </a:xfrm>
          <a:prstGeom prst="rect">
            <a:avLst/>
          </a:prstGeom>
          <a:solidFill>
            <a:srgbClr val="FFC000"/>
          </a:solidFill>
          <a:ln w="57150">
            <a:solidFill>
              <a:schemeClr val="accent4">
                <a:lumMod val="60000"/>
                <a:lumOff val="4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1938" indent="-261938">
              <a:lnSpc>
                <a:spcPct val="100000"/>
              </a:lnSpc>
              <a:spcBef>
                <a:spcPts val="1800"/>
              </a:spcBef>
              <a:buNone/>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〇　産地、品種及び産年の全部又は一部の根拠資料の保管をしている複数の原料玄米を混合して用いた場合、混合した原料玄米の一部についてだけ産地、品種又は産年を表示してもいいのですか。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lnSpc>
                <a:spcPct val="100000"/>
              </a:lnSpc>
              <a:spcBef>
                <a:spcPts val="1800"/>
              </a:spcBef>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産地、品種及び産年の全部又は一部の根拠資料の保管をしている複数の原料玄米を混合して用いた場合は、当該複数の原料玄米のうち一部の原料玄米のみについて表示することができます。（食品表示基準</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Q</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玄米精米</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1" name="コンテンツ プレースホルダー 2"/>
          <p:cNvSpPr txBox="1"/>
          <p:nvPr/>
        </p:nvSpPr>
        <p:spPr>
          <a:xfrm>
            <a:off x="6168615" y="1220280"/>
            <a:ext cx="5904581" cy="2872784"/>
          </a:xfrm>
          <a:prstGeom prst="rect">
            <a:avLst/>
          </a:prstGeom>
          <a:solidFill>
            <a:schemeClr val="accent2">
              <a:lumMod val="60000"/>
              <a:lumOff val="40000"/>
            </a:schemeClr>
          </a:solidFill>
          <a:ln w="57150">
            <a:solidFill>
              <a:schemeClr val="accent2"/>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73050" indent="-273050">
              <a:lnSpc>
                <a:spcPct val="100000"/>
              </a:lnSpc>
              <a:spcBef>
                <a:spcPts val="1800"/>
              </a:spcBef>
              <a:buFont typeface="Arial" panose="020B0604020202020204" pitchFamily="34" charset="0"/>
              <a:buNone/>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〇　単一原料米以外の原料玄米の産地、品種又は産年を表示する場合、いわゆる３点セットではなくその一部を表示してもいいのですか。</a:t>
            </a:r>
            <a:endParaRPr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lnSpc>
                <a:spcPct val="100000"/>
              </a:lnSpc>
              <a:spcBef>
                <a:spcPts val="1800"/>
              </a:spcBef>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単一原料米以外の原料玄米のうち、産地、品種又は産年の根拠資料の保管をしている場合にあっては、いわゆる３点セットではなく、根拠資料を保管している表示事項の一部について対応する使用割合と併せて表示することができ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lnSpc>
                <a:spcPct val="100000"/>
              </a:lnSpc>
              <a:spcBef>
                <a:spcPts val="1800"/>
              </a:spcBef>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（以下、略）（食品表示基準</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Q</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玄米精米</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2" name="スライド番号プレースホルダー 2"/>
          <p:cNvSpPr>
            <a:spLocks noGrp="1"/>
          </p:cNvSpPr>
          <p:nvPr>
            <p:ph type="sldNum" sz="quarter" idx="12"/>
          </p:nvPr>
        </p:nvSpPr>
        <p:spPr>
          <a:xfrm>
            <a:off x="9449730" y="6525344"/>
            <a:ext cx="2743470" cy="365125"/>
          </a:xfrm>
        </p:spPr>
        <p:txBody>
          <a:bodyPr/>
          <a:lstStyle/>
          <a:p>
            <a:fld id="{1CCC013D-AF85-467C-82B6-59C02AE0024D}" type="slidenum">
              <a:rPr kumimoji="1" lang="ja-JP" altLang="en-US" sz="1800" b="0" smtClean="0">
                <a:solidFill>
                  <a:schemeClr val="tx1"/>
                </a:solidFill>
                <a:latin typeface="メイリオ" panose="020B0604030504040204" pitchFamily="50" charset="-128"/>
                <a:ea typeface="メイリオ" panose="020B0604030504040204" pitchFamily="50" charset="-128"/>
              </a:rPr>
              <a:t>17</a:t>
            </a:fld>
            <a:endParaRPr kumimoji="1" lang="ja-JP" altLang="en-US" sz="1800" b="0" dirty="0">
              <a:solidFill>
                <a:schemeClr val="tx1"/>
              </a:solidFill>
              <a:latin typeface="メイリオ" panose="020B0604030504040204" pitchFamily="50" charset="-128"/>
              <a:ea typeface="メイリオ" panose="020B0604030504040204" pitchFamily="50" charset="-128"/>
            </a:endParaRPr>
          </a:p>
        </p:txBody>
      </p:sp>
      <p:sp>
        <p:nvSpPr>
          <p:cNvPr id="1513" name="正方形/長方形 59"/>
          <p:cNvSpPr/>
          <p:nvPr/>
        </p:nvSpPr>
        <p:spPr>
          <a:xfrm>
            <a:off x="71817" y="684756"/>
            <a:ext cx="5520677" cy="442844"/>
          </a:xfrm>
          <a:prstGeom prst="rect">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808038" indent="-808038" algn="ctr" defTabSz="895098" fontAlgn="base">
              <a:lnSpc>
                <a:spcPts val="2252"/>
              </a:lnSpc>
              <a:spcBef>
                <a:spcPct val="0"/>
              </a:spcBef>
              <a:spcAft>
                <a:spcPts val="1174"/>
              </a:spcAft>
              <a:defRPr/>
            </a:pPr>
            <a:r>
              <a:rPr lang="ja-JP" altLang="en-US" sz="1600" dirty="0">
                <a:solidFill>
                  <a:schemeClr val="bg1"/>
                </a:solidFill>
                <a:latin typeface="メイリオ" panose="020B0604030504040204" pitchFamily="50" charset="-128"/>
                <a:ea typeface="メイリオ" panose="020B0604030504040204" pitchFamily="50" charset="-128"/>
              </a:rPr>
              <a:t>農産物検査法による証明を受けていない場合</a:t>
            </a:r>
            <a:endParaRPr lang="en-US" altLang="ja-JP" sz="16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6609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 name="テキスト ボックス 5"/>
          <p:cNvSpPr txBox="1">
            <a:spLocks noChangeArrowheads="1"/>
          </p:cNvSpPr>
          <p:nvPr/>
        </p:nvSpPr>
        <p:spPr>
          <a:xfrm>
            <a:off x="623453" y="67832"/>
            <a:ext cx="10802263" cy="459595"/>
          </a:xfrm>
          <a:prstGeom prst="rect">
            <a:avLst/>
          </a:prstGeom>
          <a:noFill/>
          <a:ln>
            <a:noFill/>
          </a:ln>
        </p:spPr>
        <p:txBody>
          <a:bodyPr wrap="square" lIns="89387" tIns="44695" rIns="89387" bIns="44695">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spc="281" dirty="0">
                <a:latin typeface="メイリオ" panose="020B0604030504040204" pitchFamily="50" charset="-128"/>
                <a:ea typeface="メイリオ" panose="020B0604030504040204" pitchFamily="50" charset="-128"/>
                <a:cs typeface="ＭＳ Ｐゴシック"/>
              </a:rPr>
              <a:t>５．産地、品種及び産年を表示する場合の根拠を示す資料①</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grpSp>
        <p:nvGrpSpPr>
          <p:cNvPr id="1520" name="グループ化 4"/>
          <p:cNvGrpSpPr/>
          <p:nvPr/>
        </p:nvGrpSpPr>
        <p:grpSpPr>
          <a:xfrm>
            <a:off x="551438" y="448520"/>
            <a:ext cx="11125095" cy="80402"/>
            <a:chOff x="0" y="288000"/>
            <a:chExt cx="9144000" cy="72575"/>
          </a:xfrm>
        </p:grpSpPr>
        <p:cxnSp>
          <p:nvCxnSpPr>
            <p:cNvPr id="1521" name="直線コネクタ 68"/>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522" name="直線コネクタ 76"/>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523" name="直線コネクタ 82"/>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pic>
        <p:nvPicPr>
          <p:cNvPr id="1524" name="図 60"/>
          <p:cNvPicPr>
            <a:picLocks noChangeAspect="1"/>
          </p:cNvPicPr>
          <p:nvPr/>
        </p:nvPicPr>
        <p:blipFill>
          <a:blip r:embed="rId3"/>
          <a:stretch>
            <a:fillRect/>
          </a:stretch>
        </p:blipFill>
        <p:spPr>
          <a:xfrm>
            <a:off x="75141" y="36850"/>
            <a:ext cx="476297" cy="544752"/>
          </a:xfrm>
          <a:prstGeom prst="rect">
            <a:avLst/>
          </a:prstGeom>
        </p:spPr>
      </p:pic>
      <p:sp>
        <p:nvSpPr>
          <p:cNvPr id="1525" name="テキスト ボックス 36"/>
          <p:cNvSpPr txBox="1"/>
          <p:nvPr/>
        </p:nvSpPr>
        <p:spPr>
          <a:xfrm>
            <a:off x="175930" y="2007213"/>
            <a:ext cx="11868637" cy="2288694"/>
          </a:xfrm>
          <a:prstGeom prst="rect">
            <a:avLst/>
          </a:prstGeom>
          <a:ln w="28575"/>
        </p:spPr>
        <p:style>
          <a:lnRef idx="2">
            <a:schemeClr val="accent6"/>
          </a:lnRef>
          <a:fillRef idx="1">
            <a:schemeClr val="lt1"/>
          </a:fillRef>
          <a:effectRef idx="0">
            <a:schemeClr val="accent6"/>
          </a:effectRef>
          <a:fontRef idx="minor">
            <a:schemeClr val="dk1"/>
          </a:fontRef>
        </p:style>
        <p:txBody>
          <a:bodyPr wrap="square" lIns="108000" tIns="36000" rIns="108000" bIns="36000" rtlCol="0">
            <a:spAutoFit/>
          </a:bodyPr>
          <a:lstStyle/>
          <a:p>
            <a:pPr marL="180975" indent="-180975">
              <a:lnSpc>
                <a:spcPct val="120000"/>
              </a:lnSpc>
              <a:defRPr/>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①　農産物検査法による証明を受けたものにあっては、農産物検査証明書（輸入品のうち、輸出国の公的機関等による証明を受けたものにあっては、輸出国の公的機関等による証明書）</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又は</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②　農産物検査法による証明を受けていないものにあっては、</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ア　どのような種苗を用いて生産されたかが分かる資料（種苗の購入記録等）</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及び</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イ　全体の作付状況等に対する品種ごとの作付状況が分かる資料（水稲共済細目書異動申告書、営農計画書、営農日誌等）</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26" name="正方形/長方形 42"/>
          <p:cNvSpPr/>
          <p:nvPr/>
        </p:nvSpPr>
        <p:spPr>
          <a:xfrm>
            <a:off x="8112660" y="6469127"/>
            <a:ext cx="3636358" cy="4428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35889" rtlCol="0" anchor="ctr" anchorCtr="0"/>
          <a:lstStyle/>
          <a:p>
            <a:pPr marL="808038" indent="-808038" defTabSz="895098" fontAlgn="base">
              <a:lnSpc>
                <a:spcPts val="2252"/>
              </a:lnSpc>
              <a:spcBef>
                <a:spcPct val="0"/>
              </a:spcBef>
              <a:spcAft>
                <a:spcPts val="1174"/>
              </a:spcAft>
              <a:defRPr/>
            </a:pPr>
            <a:r>
              <a:rPr lang="ja-JP" altLang="en-US" sz="1600" dirty="0">
                <a:solidFill>
                  <a:srgbClr val="000000"/>
                </a:solidFill>
                <a:latin typeface="メイリオ" panose="020B0604030504040204" pitchFamily="50" charset="-128"/>
                <a:ea typeface="メイリオ" panose="020B0604030504040204" pitchFamily="50" charset="-128"/>
              </a:rPr>
              <a:t>（食品表示基準</a:t>
            </a:r>
            <a:r>
              <a:rPr lang="en-US" altLang="ja-JP" sz="1600" dirty="0">
                <a:solidFill>
                  <a:srgbClr val="000000"/>
                </a:solidFill>
                <a:latin typeface="メイリオ" panose="020B0604030504040204" pitchFamily="50" charset="-128"/>
                <a:ea typeface="メイリオ" panose="020B0604030504040204" pitchFamily="50" charset="-128"/>
              </a:rPr>
              <a:t>Q</a:t>
            </a:r>
            <a:r>
              <a:rPr lang="ja-JP" altLang="en-US" sz="1600" dirty="0">
                <a:solidFill>
                  <a:srgbClr val="000000"/>
                </a:solidFill>
                <a:latin typeface="メイリオ" panose="020B0604030504040204" pitchFamily="50" charset="-128"/>
                <a:ea typeface="メイリオ" panose="020B0604030504040204" pitchFamily="50" charset="-128"/>
              </a:rPr>
              <a:t>＆</a:t>
            </a:r>
            <a:r>
              <a:rPr lang="en-US" altLang="ja-JP" sz="1600" dirty="0">
                <a:solidFill>
                  <a:srgbClr val="000000"/>
                </a:solidFill>
                <a:latin typeface="メイリオ" panose="020B0604030504040204" pitchFamily="50" charset="-128"/>
                <a:ea typeface="メイリオ" panose="020B0604030504040204" pitchFamily="50" charset="-128"/>
              </a:rPr>
              <a:t>A</a:t>
            </a:r>
            <a:r>
              <a:rPr lang="ja-JP" altLang="en-US" sz="1600" dirty="0">
                <a:solidFill>
                  <a:srgbClr val="000000"/>
                </a:solidFill>
                <a:latin typeface="メイリオ" panose="020B0604030504040204" pitchFamily="50" charset="-128"/>
                <a:ea typeface="メイリオ" panose="020B0604030504040204" pitchFamily="50" charset="-128"/>
              </a:rPr>
              <a:t>　玄米精米</a:t>
            </a:r>
            <a:r>
              <a:rPr lang="en-US" altLang="ja-JP" sz="1600" dirty="0">
                <a:solidFill>
                  <a:srgbClr val="000000"/>
                </a:solidFill>
                <a:latin typeface="メイリオ" panose="020B0604030504040204" pitchFamily="50" charset="-128"/>
                <a:ea typeface="メイリオ" panose="020B0604030504040204" pitchFamily="50" charset="-128"/>
              </a:rPr>
              <a:t>-19</a:t>
            </a:r>
            <a:r>
              <a:rPr lang="ja-JP" altLang="en-US" sz="1600" dirty="0">
                <a:solidFill>
                  <a:srgbClr val="000000"/>
                </a:solidFill>
                <a:latin typeface="メイリオ" panose="020B0604030504040204" pitchFamily="50" charset="-128"/>
                <a:ea typeface="メイリオ" panose="020B0604030504040204" pitchFamily="50" charset="-128"/>
              </a:rPr>
              <a:t>）</a:t>
            </a:r>
            <a:endParaRPr lang="en-US" altLang="ja-JP" sz="1600" dirty="0">
              <a:solidFill>
                <a:srgbClr val="000000"/>
              </a:solidFill>
              <a:latin typeface="メイリオ" panose="020B0604030504040204" pitchFamily="50" charset="-128"/>
              <a:ea typeface="メイリオ" panose="020B0604030504040204" pitchFamily="50" charset="-128"/>
            </a:endParaRPr>
          </a:p>
        </p:txBody>
      </p:sp>
      <p:sp>
        <p:nvSpPr>
          <p:cNvPr id="1527" name="テキスト ボックス 43"/>
          <p:cNvSpPr txBox="1"/>
          <p:nvPr/>
        </p:nvSpPr>
        <p:spPr>
          <a:xfrm>
            <a:off x="169116" y="5032690"/>
            <a:ext cx="11868637" cy="1457698"/>
          </a:xfrm>
          <a:prstGeom prst="rect">
            <a:avLst/>
          </a:prstGeom>
          <a:ln w="28575">
            <a:solidFill>
              <a:schemeClr val="accent5"/>
            </a:solidFill>
          </a:ln>
        </p:spPr>
        <p:style>
          <a:lnRef idx="2">
            <a:schemeClr val="accent6"/>
          </a:lnRef>
          <a:fillRef idx="1">
            <a:schemeClr val="lt1"/>
          </a:fillRef>
          <a:effectRef idx="0">
            <a:schemeClr val="accent6"/>
          </a:effectRef>
          <a:fontRef idx="minor">
            <a:schemeClr val="dk1"/>
          </a:fontRef>
        </p:style>
        <p:txBody>
          <a:bodyPr wrap="square" lIns="108000" tIns="36000" rIns="108000" bIns="36000" rtlCol="0" anchor="ctr">
            <a:spAutoFit/>
          </a:bodyPr>
          <a:lstStyle/>
          <a:p>
            <a:pPr marL="180975" indent="-180975">
              <a:lnSpc>
                <a:spcPct val="120000"/>
              </a:lnSpc>
              <a:defRPr/>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①　原料米穀について、産地、品種又は産年が記載されている規格書、送り状、納品書、通関証明書（輸入品の場合）等</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及び</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②　原料米穀を当該製品に使用した実績が分かるもの（調製、精米及び小分けした米についての指示書、原料受払簿、精米記録、とう精台帳、仕様書等）</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28" name="テキスト ボックス 44"/>
          <p:cNvSpPr txBox="1"/>
          <p:nvPr/>
        </p:nvSpPr>
        <p:spPr>
          <a:xfrm>
            <a:off x="164064" y="1849199"/>
            <a:ext cx="3672769" cy="405102"/>
          </a:xfrm>
          <a:prstGeom prst="rect">
            <a:avLst/>
          </a:prstGeom>
          <a:solidFill>
            <a:schemeClr val="accent6"/>
          </a:solidFill>
          <a:ln w="19050">
            <a:noFill/>
          </a:ln>
        </p:spPr>
        <p:style>
          <a:lnRef idx="2">
            <a:schemeClr val="accent6"/>
          </a:lnRef>
          <a:fillRef idx="1">
            <a:schemeClr val="lt1"/>
          </a:fillRef>
          <a:effectRef idx="0">
            <a:schemeClr val="accent6"/>
          </a:effectRef>
          <a:fontRef idx="minor">
            <a:schemeClr val="dk1"/>
          </a:fontRef>
        </p:style>
        <p:txBody>
          <a:bodyPr wrap="square" lIns="108000" tIns="36000" rIns="108000" bIns="36000" rtlCol="0" anchor="ctr">
            <a:spAutoFit/>
          </a:bodyPr>
          <a:lstStyle/>
          <a:p>
            <a:pPr marL="180975" indent="-180975" algn="ctr">
              <a:lnSpc>
                <a:spcPct val="120000"/>
              </a:lnSpc>
              <a:defRPr/>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生産段階の資料</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29" name="テキスト ボックス 45"/>
          <p:cNvSpPr txBox="1"/>
          <p:nvPr/>
        </p:nvSpPr>
        <p:spPr>
          <a:xfrm>
            <a:off x="150415" y="4847902"/>
            <a:ext cx="7170442" cy="405102"/>
          </a:xfrm>
          <a:prstGeom prst="rect">
            <a:avLst/>
          </a:prstGeom>
          <a:solidFill>
            <a:schemeClr val="accent5"/>
          </a:solidFill>
          <a:ln w="19050">
            <a:noFill/>
          </a:ln>
        </p:spPr>
        <p:style>
          <a:lnRef idx="2">
            <a:schemeClr val="accent6"/>
          </a:lnRef>
          <a:fillRef idx="1">
            <a:schemeClr val="lt1"/>
          </a:fillRef>
          <a:effectRef idx="0">
            <a:schemeClr val="accent6"/>
          </a:effectRef>
          <a:fontRef idx="minor">
            <a:schemeClr val="dk1"/>
          </a:fontRef>
        </p:style>
        <p:txBody>
          <a:bodyPr wrap="square" lIns="108000" tIns="36000" rIns="108000" bIns="36000" rtlCol="0" anchor="ctr">
            <a:spAutoFit/>
          </a:bodyPr>
          <a:lstStyle/>
          <a:p>
            <a:pPr marL="180975" indent="-180975" algn="ctr">
              <a:lnSpc>
                <a:spcPct val="120000"/>
              </a:lnSpc>
              <a:defRPr/>
            </a:pP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流通実態に応じた資料（生産段階の資料①又は②に加えて）</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30" name="テキスト ボックス 46"/>
          <p:cNvSpPr txBox="1"/>
          <p:nvPr/>
        </p:nvSpPr>
        <p:spPr>
          <a:xfrm>
            <a:off x="175930" y="594062"/>
            <a:ext cx="11868637" cy="1180699"/>
          </a:xfrm>
          <a:prstGeom prst="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wrap="square" lIns="108000" tIns="36000" rIns="108000" bIns="36000" rtlCol="0" anchor="ctr">
            <a:spAutoFit/>
          </a:bodyPr>
          <a:lstStyle/>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〇　産地、品種及び産年の全部又は一部を表示する場合、それらの表示が間違いないことを示す資料を保管する必要があります。</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〇　製品に使用されている原料米穀について、原料米穀と製品の相互の関係が明らかとなる資料を保管することが必要であり、確実に当該原料米穀についてトレースができない場合は、根拠を示す資料を保管しているとみなされませんので御注意ください。</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31" name="加算 2"/>
          <p:cNvSpPr/>
          <p:nvPr/>
        </p:nvSpPr>
        <p:spPr>
          <a:xfrm>
            <a:off x="5592494" y="4244970"/>
            <a:ext cx="1008211" cy="648072"/>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2" name="スライド番号プレースホルダー 2"/>
          <p:cNvSpPr>
            <a:spLocks noGrp="1"/>
          </p:cNvSpPr>
          <p:nvPr>
            <p:ph type="sldNum" sz="quarter" idx="12"/>
          </p:nvPr>
        </p:nvSpPr>
        <p:spPr>
          <a:xfrm>
            <a:off x="9449730" y="6538992"/>
            <a:ext cx="2743470" cy="365125"/>
          </a:xfrm>
        </p:spPr>
        <p:txBody>
          <a:bodyPr/>
          <a:lstStyle/>
          <a:p>
            <a:fld id="{1CCC013D-AF85-467C-82B6-59C02AE0024D}" type="slidenum">
              <a:rPr kumimoji="1" lang="ja-JP" altLang="en-US" sz="1800" b="0" smtClean="0">
                <a:solidFill>
                  <a:schemeClr val="tx1"/>
                </a:solidFill>
                <a:latin typeface="メイリオ" panose="020B0604030504040204" pitchFamily="50" charset="-128"/>
                <a:ea typeface="メイリオ" panose="020B0604030504040204" pitchFamily="50" charset="-128"/>
              </a:rPr>
              <a:t>18</a:t>
            </a:fld>
            <a:endParaRPr kumimoji="1" lang="ja-JP" altLang="en-US" sz="1800" b="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000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角丸四角形 4"/>
          <p:cNvSpPr/>
          <p:nvPr/>
        </p:nvSpPr>
        <p:spPr>
          <a:xfrm>
            <a:off x="146064" y="916100"/>
            <a:ext cx="11855773" cy="5537235"/>
          </a:xfrm>
          <a:prstGeom prst="roundRect">
            <a:avLst>
              <a:gd name="adj" fmla="val 11402"/>
            </a:avLst>
          </a:prstGeom>
          <a:solidFill>
            <a:schemeClr val="bg1">
              <a:alpha val="0"/>
            </a:scheme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latin typeface="メイリオ" panose="020B0604030504040204" pitchFamily="50" charset="-128"/>
              <a:ea typeface="メイリオ" panose="020B0604030504040204" pitchFamily="50" charset="-128"/>
            </a:endParaRPr>
          </a:p>
        </p:txBody>
      </p:sp>
      <p:sp>
        <p:nvSpPr>
          <p:cNvPr id="1122" name="コンテンツ プレースホルダ 2"/>
          <p:cNvSpPr>
            <a:spLocks noGrp="1"/>
          </p:cNvSpPr>
          <p:nvPr>
            <p:ph idx="1"/>
          </p:nvPr>
        </p:nvSpPr>
        <p:spPr>
          <a:xfrm>
            <a:off x="479423" y="1002168"/>
            <a:ext cx="11450399" cy="5354182"/>
          </a:xfrm>
        </p:spPr>
        <p:txBody>
          <a:bodyPr>
            <a:noAutofit/>
          </a:bodyPr>
          <a:lstStyle/>
          <a:p>
            <a:pPr lvl="0" algn="just">
              <a:lnSpc>
                <a:spcPct val="200000"/>
              </a:lnSpc>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１．玄米及び精米に係る食品表示制度の改正の経緯・・・・・・・・・・・・・・・・・・・・２</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200000"/>
              </a:lnSpc>
              <a:buNone/>
            </a:pPr>
            <a:r>
              <a:rPr lang="ja-JP" altLang="en-US" sz="2000" b="1" dirty="0">
                <a:effectLst>
                  <a:glow rad="228600">
                    <a:prstClr val="white">
                      <a:alpha val="40000"/>
                    </a:prstClr>
                  </a:glow>
                </a:effectLst>
                <a:latin typeface="メイリオ" panose="020B0604030504040204" pitchFamily="50" charset="-128"/>
                <a:ea typeface="メイリオ" panose="020B0604030504040204" pitchFamily="50" charset="-128"/>
                <a:cs typeface="メイリオ" panose="020B0604030504040204" pitchFamily="50" charset="-128"/>
              </a:rPr>
              <a:t>（参考）規制改革実施計画（令和２年７月</a:t>
            </a:r>
            <a:r>
              <a:rPr lang="en-US" altLang="ja-JP" sz="2000" b="1" dirty="0">
                <a:effectLst>
                  <a:glow rad="228600">
                    <a:prstClr val="white">
                      <a:alpha val="40000"/>
                    </a:prstClr>
                  </a:glow>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2000" b="1" dirty="0">
                <a:effectLst>
                  <a:glow rad="228600">
                    <a:prstClr val="white">
                      <a:alpha val="40000"/>
                    </a:prstClr>
                  </a:glow>
                </a:effectLst>
                <a:latin typeface="メイリオ" panose="020B0604030504040204" pitchFamily="50" charset="-128"/>
                <a:ea typeface="メイリオ" panose="020B0604030504040204" pitchFamily="50" charset="-128"/>
                <a:cs typeface="メイリオ" panose="020B0604030504040204" pitchFamily="50" charset="-128"/>
              </a:rPr>
              <a:t>日閣議決定）等・・・・・・・・・・・・・・・・３</a:t>
            </a:r>
            <a:endParaRPr lang="en-US" altLang="ja-JP" sz="2000" b="1" dirty="0">
              <a:effectLst>
                <a:glow rad="228600">
                  <a:prstClr val="white">
                    <a:alpha val="40000"/>
                  </a:prstClr>
                </a:glow>
              </a:effectLst>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ct val="200000"/>
              </a:lnSpc>
              <a:buNone/>
            </a:pPr>
            <a:r>
              <a:rPr lang="ja-JP" altLang="en-US" sz="2000" b="1" dirty="0">
                <a:effectLst>
                  <a:glow rad="228600">
                    <a:prstClr val="white">
                      <a:alpha val="40000"/>
                    </a:prstClr>
                  </a:glow>
                </a:effectLst>
                <a:latin typeface="メイリオ" panose="020B0604030504040204" pitchFamily="50" charset="-128"/>
                <a:ea typeface="メイリオ" panose="020B0604030504040204" pitchFamily="50" charset="-128"/>
                <a:cs typeface="メイリオ" panose="020B0604030504040204" pitchFamily="50" charset="-128"/>
              </a:rPr>
              <a:t>２．生鮮食品の義務表示制度</a:t>
            </a:r>
            <a:r>
              <a:rPr lang="ja-JP" altLang="en-US" sz="2000" b="1" spc="-92" dirty="0">
                <a:latin typeface="メイリオ" panose="020B0604030504040204" pitchFamily="50" charset="-128"/>
                <a:ea typeface="メイリオ" panose="020B0604030504040204" pitchFamily="50" charset="-128"/>
              </a:rPr>
              <a:t>・</a:t>
            </a:r>
            <a:r>
              <a:rPr lang="ja-JP" altLang="en-US" sz="2000" b="1" dirty="0">
                <a:effectLst>
                  <a:glow rad="228600">
                    <a:prstClr val="white">
                      <a:alpha val="40000"/>
                    </a:prstClr>
                  </a:glow>
                </a:effectLst>
                <a:latin typeface="メイリオ" panose="020B0604030504040204" pitchFamily="50" charset="-128"/>
                <a:ea typeface="メイリオ" panose="020B0604030504040204" pitchFamily="50" charset="-128"/>
                <a:cs typeface="メイリオ" panose="020B0604030504040204" pitchFamily="50" charset="-128"/>
              </a:rPr>
              <a:t>・・・・・・・・・・・・・・・・・・・・・・・・・・・・・９</a:t>
            </a:r>
            <a:endParaRPr lang="en-US" altLang="ja-JP" sz="2000" b="1" dirty="0">
              <a:effectLst>
                <a:glow rad="228600">
                  <a:prstClr val="white">
                    <a:alpha val="40000"/>
                  </a:prstClr>
                </a:glow>
              </a:effectLst>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200000"/>
              </a:lnSpc>
              <a:buNone/>
            </a:pPr>
            <a:r>
              <a:rPr lang="ja-JP" altLang="en-US" sz="2000" b="1" dirty="0">
                <a:effectLst>
                  <a:glow rad="228600">
                    <a:prstClr val="white">
                      <a:alpha val="40000"/>
                    </a:prstClr>
                  </a:glow>
                </a:effectLst>
                <a:latin typeface="メイリオ" panose="020B0604030504040204" pitchFamily="50" charset="-128"/>
                <a:ea typeface="メイリオ" panose="020B0604030504040204" pitchFamily="50" charset="-128"/>
                <a:cs typeface="メイリオ" panose="020B0604030504040204" pitchFamily="50" charset="-128"/>
              </a:rPr>
              <a:t>３．玄米及び精米に関する表示の改正について・・・・・・・・・・・・・・・・・</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10</a:t>
            </a:r>
          </a:p>
          <a:p>
            <a:pPr algn="just">
              <a:lnSpc>
                <a:spcPct val="200000"/>
              </a:lnSpc>
              <a:buNone/>
            </a:pPr>
            <a:r>
              <a:rPr lang="ja-JP" altLang="en-US" sz="2000" b="1" spc="281" dirty="0">
                <a:latin typeface="メイリオ" panose="020B0604030504040204" pitchFamily="50" charset="-128"/>
                <a:ea typeface="メイリオ" panose="020B0604030504040204" pitchFamily="50" charset="-128"/>
                <a:cs typeface="ＭＳ Ｐゴシック"/>
              </a:rPr>
              <a:t>４．玄米及び精米に関する具体的な表示例</a:t>
            </a:r>
            <a:r>
              <a:rPr lang="ja-JP" altLang="en-US" sz="2000" b="1" dirty="0">
                <a:effectLst>
                  <a:glow rad="228600">
                    <a:prstClr val="white">
                      <a:alpha val="40000"/>
                    </a:prstClr>
                  </a:glo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effectLst>
                  <a:glow rad="228600">
                    <a:prstClr val="white">
                      <a:alpha val="40000"/>
                    </a:prstClr>
                  </a:glow>
                </a:effectLst>
                <a:latin typeface="メイリオ" panose="020B0604030504040204" pitchFamily="50" charset="-128"/>
                <a:ea typeface="メイリオ" panose="020B0604030504040204" pitchFamily="50" charset="-128"/>
                <a:cs typeface="メイリオ" panose="020B0604030504040204" pitchFamily="50" charset="-128"/>
              </a:rPr>
              <a:t>12</a:t>
            </a:r>
            <a:endParaRPr lang="en-US" altLang="ja-JP" sz="2000" b="1" spc="281" dirty="0">
              <a:latin typeface="メイリオ" panose="020B0604030504040204" pitchFamily="50" charset="-128"/>
              <a:ea typeface="メイリオ" panose="020B0604030504040204" pitchFamily="50" charset="-128"/>
              <a:cs typeface="ＭＳ Ｐゴシック"/>
            </a:endParaRPr>
          </a:p>
          <a:p>
            <a:pPr algn="just">
              <a:lnSpc>
                <a:spcPct val="200000"/>
              </a:lnSpc>
              <a:buNone/>
            </a:pPr>
            <a:r>
              <a:rPr lang="ja-JP" altLang="en-US" sz="2000" b="1" spc="281" dirty="0">
                <a:latin typeface="メイリオ" panose="020B0604030504040204" pitchFamily="50" charset="-128"/>
                <a:ea typeface="メイリオ" panose="020B0604030504040204" pitchFamily="50" charset="-128"/>
                <a:cs typeface="ＭＳ Ｐゴシック"/>
              </a:rPr>
              <a:t>５．産地、品種及び産年を表示する場合の根拠を示す資料</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18</a:t>
            </a:r>
          </a:p>
          <a:p>
            <a:pPr algn="just">
              <a:lnSpc>
                <a:spcPct val="200000"/>
              </a:lnSpc>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６．消費者の選択に資する適切な表示事項の表示・・・・・・・・・・・・・・・・・・・・・</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20</a:t>
            </a:r>
          </a:p>
          <a:p>
            <a:pPr algn="just">
              <a:lnSpc>
                <a:spcPct val="200000"/>
              </a:lnSpc>
              <a:buNone/>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3" name="スライド番号プレースホルダー 5"/>
          <p:cNvSpPr>
            <a:spLocks noGrp="1"/>
          </p:cNvSpPr>
          <p:nvPr>
            <p:ph type="sldNum" sz="quarter" idx="12"/>
          </p:nvPr>
        </p:nvSpPr>
        <p:spPr>
          <a:xfrm>
            <a:off x="9419815" y="6479315"/>
            <a:ext cx="2743470" cy="365125"/>
          </a:xfrm>
        </p:spPr>
        <p:txBody>
          <a:bodyPr/>
          <a:lstStyle/>
          <a:p>
            <a:fld id="{1CCC013D-AF85-467C-82B6-59C02AE0024D}" type="slidenum">
              <a:rPr kumimoji="1" lang="ja-JP" altLang="en-US" sz="1800" smtClean="0">
                <a:solidFill>
                  <a:schemeClr val="tx1"/>
                </a:solidFill>
                <a:latin typeface="メイリオ" panose="020B0604030504040204" pitchFamily="50" charset="-128"/>
                <a:ea typeface="メイリオ" panose="020B0604030504040204" pitchFamily="50" charset="-128"/>
              </a:rPr>
              <a:t>1</a:t>
            </a:fld>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pic>
        <p:nvPicPr>
          <p:cNvPr id="1124" name="図 7"/>
          <p:cNvPicPr>
            <a:picLocks noChangeAspect="1"/>
          </p:cNvPicPr>
          <p:nvPr/>
        </p:nvPicPr>
        <p:blipFill>
          <a:blip r:embed="rId3"/>
          <a:stretch>
            <a:fillRect/>
          </a:stretch>
        </p:blipFill>
        <p:spPr>
          <a:xfrm>
            <a:off x="146064" y="83776"/>
            <a:ext cx="476297" cy="544752"/>
          </a:xfrm>
          <a:prstGeom prst="rect">
            <a:avLst/>
          </a:prstGeom>
        </p:spPr>
      </p:pic>
      <p:grpSp>
        <p:nvGrpSpPr>
          <p:cNvPr id="1125" name="グループ化 4"/>
          <p:cNvGrpSpPr/>
          <p:nvPr/>
        </p:nvGrpSpPr>
        <p:grpSpPr>
          <a:xfrm>
            <a:off x="334249" y="609826"/>
            <a:ext cx="11532735" cy="86067"/>
            <a:chOff x="0" y="274508"/>
            <a:chExt cx="9144000" cy="86067"/>
          </a:xfrm>
        </p:grpSpPr>
        <p:cxnSp>
          <p:nvCxnSpPr>
            <p:cNvPr id="1126" name="直線コネクタ 9"/>
            <p:cNvCxnSpPr/>
            <p:nvPr/>
          </p:nvCxnSpPr>
          <p:spPr>
            <a:xfrm>
              <a:off x="0" y="274508"/>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127" name="直線コネクタ 10"/>
            <p:cNvCxnSpPr/>
            <p:nvPr/>
          </p:nvCxnSpPr>
          <p:spPr>
            <a:xfrm>
              <a:off x="0" y="309584"/>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128" name="直線コネクタ 11"/>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129" name="タイトル 1"/>
          <p:cNvSpPr txBox="1"/>
          <p:nvPr/>
        </p:nvSpPr>
        <p:spPr>
          <a:xfrm>
            <a:off x="848644" y="54521"/>
            <a:ext cx="10516635" cy="638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1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目　　次</a:t>
            </a:r>
          </a:p>
        </p:txBody>
      </p:sp>
    </p:spTree>
    <p:extLst>
      <p:ext uri="{BB962C8B-B14F-4D97-AF65-F5344CB8AC3E}">
        <p14:creationId xmlns:p14="http://schemas.microsoft.com/office/powerpoint/2010/main" val="54207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 name="正方形/長方形 16"/>
          <p:cNvSpPr/>
          <p:nvPr/>
        </p:nvSpPr>
        <p:spPr>
          <a:xfrm>
            <a:off x="1972480" y="7335229"/>
            <a:ext cx="323485" cy="53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231" algn="l" rtl="0" fontAlgn="base">
              <a:spcBef>
                <a:spcPct val="0"/>
              </a:spcBef>
              <a:spcAft>
                <a:spcPct val="0"/>
              </a:spcAft>
              <a:defRPr kumimoji="1" kern="1200">
                <a:solidFill>
                  <a:schemeClr val="lt1"/>
                </a:solidFill>
                <a:latin typeface="+mn-lt"/>
                <a:ea typeface="+mn-ea"/>
                <a:cs typeface="+mn-cs"/>
              </a:defRPr>
            </a:lvl2pPr>
            <a:lvl3pPr marL="912465" algn="l" rtl="0" fontAlgn="base">
              <a:spcBef>
                <a:spcPct val="0"/>
              </a:spcBef>
              <a:spcAft>
                <a:spcPct val="0"/>
              </a:spcAft>
              <a:defRPr kumimoji="1" kern="1200">
                <a:solidFill>
                  <a:schemeClr val="lt1"/>
                </a:solidFill>
                <a:latin typeface="+mn-lt"/>
                <a:ea typeface="+mn-ea"/>
                <a:cs typeface="+mn-cs"/>
              </a:defRPr>
            </a:lvl3pPr>
            <a:lvl4pPr marL="1368698" algn="l" rtl="0" fontAlgn="base">
              <a:spcBef>
                <a:spcPct val="0"/>
              </a:spcBef>
              <a:spcAft>
                <a:spcPct val="0"/>
              </a:spcAft>
              <a:defRPr kumimoji="1" kern="1200">
                <a:solidFill>
                  <a:schemeClr val="lt1"/>
                </a:solidFill>
                <a:latin typeface="+mn-lt"/>
                <a:ea typeface="+mn-ea"/>
                <a:cs typeface="+mn-cs"/>
              </a:defRPr>
            </a:lvl4pPr>
            <a:lvl5pPr marL="1824932" algn="l" rtl="0" fontAlgn="base">
              <a:spcBef>
                <a:spcPct val="0"/>
              </a:spcBef>
              <a:spcAft>
                <a:spcPct val="0"/>
              </a:spcAft>
              <a:defRPr kumimoji="1" kern="1200">
                <a:solidFill>
                  <a:schemeClr val="lt1"/>
                </a:solidFill>
                <a:latin typeface="+mn-lt"/>
                <a:ea typeface="+mn-ea"/>
                <a:cs typeface="+mn-cs"/>
              </a:defRPr>
            </a:lvl5pPr>
            <a:lvl6pPr marL="2281164" algn="l" defTabSz="912465" rtl="0" eaLnBrk="1" latinLnBrk="0" hangingPunct="1">
              <a:defRPr kumimoji="1" kern="1200">
                <a:solidFill>
                  <a:schemeClr val="lt1"/>
                </a:solidFill>
                <a:latin typeface="+mn-lt"/>
                <a:ea typeface="+mn-ea"/>
                <a:cs typeface="+mn-cs"/>
              </a:defRPr>
            </a:lvl6pPr>
            <a:lvl7pPr marL="2737397" algn="l" defTabSz="912465" rtl="0" eaLnBrk="1" latinLnBrk="0" hangingPunct="1">
              <a:defRPr kumimoji="1" kern="1200">
                <a:solidFill>
                  <a:schemeClr val="lt1"/>
                </a:solidFill>
                <a:latin typeface="+mn-lt"/>
                <a:ea typeface="+mn-ea"/>
                <a:cs typeface="+mn-cs"/>
              </a:defRPr>
            </a:lvl7pPr>
            <a:lvl8pPr marL="3193628" algn="l" defTabSz="912465" rtl="0" eaLnBrk="1" latinLnBrk="0" hangingPunct="1">
              <a:defRPr kumimoji="1" kern="1200">
                <a:solidFill>
                  <a:schemeClr val="lt1"/>
                </a:solidFill>
                <a:latin typeface="+mn-lt"/>
                <a:ea typeface="+mn-ea"/>
                <a:cs typeface="+mn-cs"/>
              </a:defRPr>
            </a:lvl8pPr>
            <a:lvl9pPr marL="3649861" algn="l" defTabSz="912465" rtl="0" eaLnBrk="1" latinLnBrk="0" hangingPunct="1">
              <a:defRPr kumimoji="1" kern="1200">
                <a:solidFill>
                  <a:schemeClr val="lt1"/>
                </a:solidFill>
                <a:latin typeface="+mn-lt"/>
                <a:ea typeface="+mn-ea"/>
                <a:cs typeface="+mn-cs"/>
              </a:defRPr>
            </a:lvl9pPr>
          </a:lstStyle>
          <a:p>
            <a:pPr algn="ctr"/>
            <a:endParaRPr lang="ja-JP" altLang="en-US" sz="1762"/>
          </a:p>
        </p:txBody>
      </p:sp>
      <p:grpSp>
        <p:nvGrpSpPr>
          <p:cNvPr id="1539" name="グループ化 4"/>
          <p:cNvGrpSpPr/>
          <p:nvPr/>
        </p:nvGrpSpPr>
        <p:grpSpPr>
          <a:xfrm>
            <a:off x="551438" y="480604"/>
            <a:ext cx="11125095" cy="80402"/>
            <a:chOff x="0" y="288000"/>
            <a:chExt cx="9144000" cy="72575"/>
          </a:xfrm>
        </p:grpSpPr>
        <p:cxnSp>
          <p:nvCxnSpPr>
            <p:cNvPr id="1540" name="直線コネクタ 68"/>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541" name="直線コネクタ 76"/>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542" name="直線コネクタ 82"/>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543" name="スライド番号プレースホルダー 2"/>
          <p:cNvSpPr>
            <a:spLocks noGrp="1"/>
          </p:cNvSpPr>
          <p:nvPr>
            <p:ph type="sldNum" sz="quarter" idx="12"/>
          </p:nvPr>
        </p:nvSpPr>
        <p:spPr>
          <a:xfrm>
            <a:off x="9449730" y="6525344"/>
            <a:ext cx="2743470" cy="365125"/>
          </a:xfrm>
        </p:spPr>
        <p:txBody>
          <a:bodyPr/>
          <a:lstStyle/>
          <a:p>
            <a:fld id="{1CCC013D-AF85-467C-82B6-59C02AE0024D}" type="slidenum">
              <a:rPr kumimoji="1" lang="ja-JP" altLang="en-US" sz="1800" b="0" smtClean="0">
                <a:solidFill>
                  <a:schemeClr val="tx1"/>
                </a:solidFill>
                <a:latin typeface="メイリオ" panose="020B0604030504040204" pitchFamily="50" charset="-128"/>
                <a:ea typeface="メイリオ" panose="020B0604030504040204" pitchFamily="50" charset="-128"/>
              </a:rPr>
              <a:t>19</a:t>
            </a:fld>
            <a:endParaRPr kumimoji="1" lang="ja-JP" altLang="en-US" sz="1800" b="0" dirty="0">
              <a:solidFill>
                <a:schemeClr val="tx1"/>
              </a:solidFill>
              <a:latin typeface="メイリオ" panose="020B0604030504040204" pitchFamily="50" charset="-128"/>
              <a:ea typeface="メイリオ" panose="020B0604030504040204" pitchFamily="50" charset="-128"/>
            </a:endParaRPr>
          </a:p>
        </p:txBody>
      </p:sp>
      <p:pic>
        <p:nvPicPr>
          <p:cNvPr id="1544" name="図 60"/>
          <p:cNvPicPr>
            <a:picLocks noChangeAspect="1"/>
          </p:cNvPicPr>
          <p:nvPr/>
        </p:nvPicPr>
        <p:blipFill>
          <a:blip r:embed="rId3"/>
          <a:stretch>
            <a:fillRect/>
          </a:stretch>
        </p:blipFill>
        <p:spPr>
          <a:xfrm>
            <a:off x="75141" y="36850"/>
            <a:ext cx="476297" cy="544752"/>
          </a:xfrm>
          <a:prstGeom prst="rect">
            <a:avLst/>
          </a:prstGeom>
        </p:spPr>
      </p:pic>
      <p:sp>
        <p:nvSpPr>
          <p:cNvPr id="1545" name="コンテンツ プレースホルダー 2"/>
          <p:cNvSpPr txBox="1"/>
          <p:nvPr/>
        </p:nvSpPr>
        <p:spPr>
          <a:xfrm>
            <a:off x="69175" y="1700808"/>
            <a:ext cx="5904581" cy="3410224"/>
          </a:xfrm>
          <a:prstGeom prst="rect">
            <a:avLst/>
          </a:prstGeom>
          <a:solidFill>
            <a:srgbClr val="FFC000"/>
          </a:solidFill>
          <a:ln w="57150">
            <a:solidFill>
              <a:schemeClr val="accent4">
                <a:lumMod val="60000"/>
                <a:lumOff val="4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1938" indent="-261938">
              <a:lnSpc>
                <a:spcPct val="100000"/>
              </a:lnSpc>
              <a:spcBef>
                <a:spcPts val="1800"/>
              </a:spcBef>
              <a:buNone/>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〇　産地、品種及び産年の全部又は一部を表示する場合の根拠を示す資料は、どの程度の期間保管する必要があるのですか。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lnSpc>
                <a:spcPct val="100000"/>
              </a:lnSpc>
              <a:spcBef>
                <a:spcPts val="1800"/>
              </a:spcBef>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表示の根拠を示す資料の保管期間は、調製年月日、精米年月日又は輸入年月日から３年間となります。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lnSpc>
                <a:spcPct val="100000"/>
              </a:lnSpc>
              <a:spcBef>
                <a:spcPts val="1800"/>
              </a:spcBef>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なお、米トレーサビリティ法に基づき、義務付けられている取引等の記録の保存についても、原則３年間となっています。（食品表示基準</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Q</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玄米精米</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46" name="コンテンツ プレースホルダー 2"/>
          <p:cNvSpPr txBox="1"/>
          <p:nvPr/>
        </p:nvSpPr>
        <p:spPr>
          <a:xfrm>
            <a:off x="6182264" y="945896"/>
            <a:ext cx="5904581" cy="4896544"/>
          </a:xfrm>
          <a:prstGeom prst="rect">
            <a:avLst/>
          </a:prstGeom>
          <a:solidFill>
            <a:schemeClr val="accent2">
              <a:lumMod val="60000"/>
              <a:lumOff val="40000"/>
            </a:schemeClr>
          </a:solidFill>
          <a:ln w="57150">
            <a:solidFill>
              <a:schemeClr val="accent2"/>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73050" indent="-273050">
              <a:lnSpc>
                <a:spcPct val="100000"/>
              </a:lnSpc>
              <a:spcBef>
                <a:spcPts val="1800"/>
              </a:spcBef>
              <a:buFont typeface="Arial" panose="020B0604020202020204" pitchFamily="34" charset="0"/>
              <a:buNone/>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〇　産地、品種及び産年の全部又は一部を表示する場合の根拠を示す資料は、誰が保管する必要があるのですか。</a:t>
            </a:r>
            <a:endParaRPr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lnSpc>
                <a:spcPct val="100000"/>
              </a:lnSpc>
              <a:spcBef>
                <a:spcPts val="1800"/>
              </a:spcBef>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表示の根拠を示す資料の保管は、消費者に販売される製品の表示内容に責任を有する者が保管する必要があります。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lnSpc>
                <a:spcPct val="100000"/>
              </a:lnSpc>
              <a:spcBef>
                <a:spcPts val="1800"/>
              </a:spcBef>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ただし、表示の根拠を示す資料の保管をしている生産者等に照会することにより、表示内容に責任を有する者の事務所等において、当該資料を速やかに確認することができる措置が取られている場合については、根拠を示す資料の一部を生産者等が保管していても問題ありません。</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lnSpc>
                <a:spcPct val="100000"/>
              </a:lnSpc>
              <a:spcBef>
                <a:spcPts val="1800"/>
              </a:spcBef>
              <a:buFont typeface="Arial" panose="020B0604020202020204" pitchFamily="34" charse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なお、表示内容に責任を有する者以外の者が根拠を示す資料の一部を保管する場合にあっては、当該資料の保管場所及びその確認方法に係る資料（例えば、保管場所や確認方法を記入した受入台帳など）を表示責任者が保管する必要があります。（食品表示基準</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Q</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玄米精米</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47" name="テキスト ボックス 5"/>
          <p:cNvSpPr txBox="1">
            <a:spLocks noChangeArrowheads="1"/>
          </p:cNvSpPr>
          <p:nvPr/>
        </p:nvSpPr>
        <p:spPr>
          <a:xfrm>
            <a:off x="623453" y="67832"/>
            <a:ext cx="10802263" cy="459595"/>
          </a:xfrm>
          <a:prstGeom prst="rect">
            <a:avLst/>
          </a:prstGeom>
          <a:noFill/>
          <a:ln>
            <a:noFill/>
          </a:ln>
        </p:spPr>
        <p:txBody>
          <a:bodyPr wrap="square" lIns="89387" tIns="44695" rIns="89387" bIns="44695">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spc="281" dirty="0">
                <a:latin typeface="メイリオ" panose="020B0604030504040204" pitchFamily="50" charset="-128"/>
                <a:ea typeface="メイリオ" panose="020B0604030504040204" pitchFamily="50" charset="-128"/>
                <a:cs typeface="ＭＳ Ｐゴシック"/>
              </a:rPr>
              <a:t>５．産地、品種及び産年を表示する場合の根拠を示す資料②</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08392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3" name="図 6"/>
          <p:cNvPicPr>
            <a:picLocks noChangeAspect="1"/>
          </p:cNvPicPr>
          <p:nvPr/>
        </p:nvPicPr>
        <p:blipFill>
          <a:blip r:embed="rId3"/>
          <a:stretch>
            <a:fillRect/>
          </a:stretch>
        </p:blipFill>
        <p:spPr>
          <a:xfrm>
            <a:off x="119348" y="10674"/>
            <a:ext cx="476297" cy="544752"/>
          </a:xfrm>
          <a:prstGeom prst="rect">
            <a:avLst/>
          </a:prstGeom>
        </p:spPr>
      </p:pic>
      <p:grpSp>
        <p:nvGrpSpPr>
          <p:cNvPr id="1554" name="グループ化 7"/>
          <p:cNvGrpSpPr/>
          <p:nvPr/>
        </p:nvGrpSpPr>
        <p:grpSpPr>
          <a:xfrm>
            <a:off x="825582" y="430953"/>
            <a:ext cx="10796062" cy="45719"/>
            <a:chOff x="0" y="288000"/>
            <a:chExt cx="9144000" cy="72000"/>
          </a:xfrm>
        </p:grpSpPr>
        <p:cxnSp>
          <p:nvCxnSpPr>
            <p:cNvPr id="1555" name="直線コネクタ 8"/>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556" name="直線コネクタ 9"/>
            <p:cNvCxnSpPr/>
            <p:nvPr/>
          </p:nvCxnSpPr>
          <p:spPr>
            <a:xfrm>
              <a:off x="0" y="3240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557" name="直線コネクタ 10"/>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558" name="正方形/長方形 16"/>
          <p:cNvSpPr/>
          <p:nvPr/>
        </p:nvSpPr>
        <p:spPr>
          <a:xfrm>
            <a:off x="200509" y="549452"/>
            <a:ext cx="7190221" cy="338554"/>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別記様式４（第</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条関係）</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559" name="表 17"/>
          <p:cNvGraphicFramePr>
            <a:graphicFrameLocks noGrp="1"/>
          </p:cNvGraphicFramePr>
          <p:nvPr>
            <p:extLst>
              <p:ext uri="{D42A27DB-BD31-4B8C-83A1-F6EECF244321}">
                <p14:modId xmlns:p14="http://schemas.microsoft.com/office/powerpoint/2010/main" val="474430116"/>
              </p:ext>
            </p:extLst>
          </p:nvPr>
        </p:nvGraphicFramePr>
        <p:xfrm>
          <a:off x="46822" y="2858803"/>
          <a:ext cx="6372674" cy="3931920"/>
        </p:xfrm>
        <a:graphic>
          <a:graphicData uri="http://schemas.openxmlformats.org/drawingml/2006/table">
            <a:tbl>
              <a:tblPr firstRow="1" bandRow="1">
                <a:tableStyleId>{5940675A-B579-460E-94D1-54222C63F5DA}</a:tableStyleId>
              </a:tblPr>
              <a:tblGrid>
                <a:gridCol w="6372047">
                  <a:extLst>
                    <a:ext uri="{9D8B030D-6E8A-4147-A177-3AD203B41FA5}">
                      <a16:colId xmlns:a16="http://schemas.microsoft.com/office/drawing/2014/main" val="20000"/>
                    </a:ext>
                  </a:extLst>
                </a:gridCol>
              </a:tblGrid>
              <a:tr h="761868">
                <a:tc>
                  <a:txBody>
                    <a:bodyPr/>
                    <a:lstStyle/>
                    <a:p>
                      <a:pPr marL="180975" indent="-180975" algn="l">
                        <a:lnSpc>
                          <a:spcPct val="100000"/>
                        </a:lnSpc>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a:lnSpc>
                          <a:spcPct val="100000"/>
                        </a:lnSpc>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１　この様式中「名称」とあるのは、これに代えて、「品名」と表示することができる。</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a:lnSpc>
                          <a:spcPct val="100000"/>
                        </a:lnSpc>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　産地、品種又は産年を表示しないものにあっては、この様式中その事項を省略することができる。</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a:lnSpc>
                          <a:spcPct val="100000"/>
                        </a:lnSpc>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３　産年及び精米時期をこの様式に従い表示することが困難な場合には、この様式の産年及び精米時期の欄に表示箇所を表示すれば、他の箇所に表示することができる。</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a:lnSpc>
                          <a:spcPct val="100000"/>
                        </a:lnSpc>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４　単一原料米にあっては、使用割合の事項を削除する。</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a:lnSpc>
                          <a:spcPct val="100000"/>
                        </a:lnSpc>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５　玄米にあっては、この様式中「精米時期」を「調製時期」とする。</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a:lnSpc>
                          <a:spcPct val="100000"/>
                        </a:lnSpc>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６　輸入品であって、調製時期又は精米時期が明らかでないものにあっては、この様式中「調製時期」又は「精米時期」を「輸入時期」とする。</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a:lnSpc>
                          <a:spcPct val="100000"/>
                        </a:lnSpc>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７　表示を行う者が精米工場である場合にあっては、この様式中「販売者」を「精米工場」とする。</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a:lnSpc>
                          <a:spcPct val="100000"/>
                        </a:lnSpc>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８　この様式は、縦書きとすることができる。</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a:lnSpc>
                          <a:spcPct val="100000"/>
                        </a:lnSpc>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９　この様式の枠を表示することが困難な場合には、枠を省略することができる。</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en-US" altLang="ja-JP"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消費者の選択に資する適切な表示事項は、枠内に表示することができる。</a:t>
                      </a:r>
                    </a:p>
                  </a:txBody>
                  <a:tcPr/>
                </a:tc>
                <a:extLst>
                  <a:ext uri="{0D108BD9-81ED-4DB2-BD59-A6C34878D82A}">
                    <a16:rowId xmlns:a16="http://schemas.microsoft.com/office/drawing/2014/main" val="10000"/>
                  </a:ext>
                </a:extLst>
              </a:tr>
            </a:tbl>
          </a:graphicData>
        </a:graphic>
      </p:graphicFrame>
      <p:graphicFrame>
        <p:nvGraphicFramePr>
          <p:cNvPr id="1560" name="表 1"/>
          <p:cNvGraphicFramePr>
            <a:graphicFrameLocks noGrp="1"/>
          </p:cNvGraphicFramePr>
          <p:nvPr>
            <p:extLst>
              <p:ext uri="{D42A27DB-BD31-4B8C-83A1-F6EECF244321}">
                <p14:modId xmlns:p14="http://schemas.microsoft.com/office/powerpoint/2010/main" val="340684406"/>
              </p:ext>
            </p:extLst>
          </p:nvPr>
        </p:nvGraphicFramePr>
        <p:xfrm>
          <a:off x="1343604" y="861840"/>
          <a:ext cx="3744784" cy="1941506"/>
        </p:xfrm>
        <a:graphic>
          <a:graphicData uri="http://schemas.openxmlformats.org/drawingml/2006/table">
            <a:tbl>
              <a:tblPr firstRow="1" bandRow="1">
                <a:tableStyleId>{5940675A-B579-460E-94D1-54222C63F5DA}</a:tableStyleId>
              </a:tblPr>
              <a:tblGrid>
                <a:gridCol w="1010783">
                  <a:extLst>
                    <a:ext uri="{9D8B030D-6E8A-4147-A177-3AD203B41FA5}">
                      <a16:colId xmlns:a16="http://schemas.microsoft.com/office/drawing/2014/main" val="20000"/>
                    </a:ext>
                  </a:extLst>
                </a:gridCol>
                <a:gridCol w="599850">
                  <a:extLst>
                    <a:ext uri="{9D8B030D-6E8A-4147-A177-3AD203B41FA5}">
                      <a16:colId xmlns:a16="http://schemas.microsoft.com/office/drawing/2014/main" val="20001"/>
                    </a:ext>
                  </a:extLst>
                </a:gridCol>
                <a:gridCol w="601836">
                  <a:extLst>
                    <a:ext uri="{9D8B030D-6E8A-4147-A177-3AD203B41FA5}">
                      <a16:colId xmlns:a16="http://schemas.microsoft.com/office/drawing/2014/main" val="20002"/>
                    </a:ext>
                  </a:extLst>
                </a:gridCol>
                <a:gridCol w="601836">
                  <a:extLst>
                    <a:ext uri="{9D8B030D-6E8A-4147-A177-3AD203B41FA5}">
                      <a16:colId xmlns:a16="http://schemas.microsoft.com/office/drawing/2014/main" val="20003"/>
                    </a:ext>
                  </a:extLst>
                </a:gridCol>
                <a:gridCol w="930110">
                  <a:extLst>
                    <a:ext uri="{9D8B030D-6E8A-4147-A177-3AD203B41FA5}">
                      <a16:colId xmlns:a16="http://schemas.microsoft.com/office/drawing/2014/main" val="20004"/>
                    </a:ext>
                  </a:extLst>
                </a:gridCol>
              </a:tblGrid>
              <a:tr h="308573">
                <a:tc>
                  <a:txBody>
                    <a:bodyPr/>
                    <a:lstStyle/>
                    <a:p>
                      <a:r>
                        <a:rPr kumimoji="1" lang="ja-JP" altLang="en-US" sz="1400" dirty="0">
                          <a:latin typeface="メイリオ" panose="020B0604030504040204" pitchFamily="50" charset="-128"/>
                          <a:ea typeface="メイリオ" panose="020B0604030504040204" pitchFamily="50" charset="-128"/>
                        </a:rPr>
                        <a:t>名称</a:t>
                      </a:r>
                    </a:p>
                  </a:txBody>
                  <a:tcPr/>
                </a:tc>
                <a:tc gridSpan="4">
                  <a:txBody>
                    <a:bodyPr/>
                    <a:lstStyle/>
                    <a:p>
                      <a:endParaRPr kumimoji="1" lang="ja-JP" altLang="en-US" sz="1400" dirty="0">
                        <a:latin typeface="メイリオ" panose="020B0604030504040204" pitchFamily="50" charset="-128"/>
                        <a:ea typeface="メイリオ" panose="020B0604030504040204" pitchFamily="50" charset="-128"/>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98641">
                <a:tc rowSpan="2">
                  <a:txBody>
                    <a:bodyPr/>
                    <a:lstStyle/>
                    <a:p>
                      <a:r>
                        <a:rPr kumimoji="1" lang="ja-JP" altLang="en-US" sz="1400" dirty="0">
                          <a:latin typeface="メイリオ" panose="020B0604030504040204" pitchFamily="50" charset="-128"/>
                          <a:ea typeface="メイリオ" panose="020B0604030504040204" pitchFamily="50" charset="-128"/>
                        </a:rPr>
                        <a:t>原料玄米</a:t>
                      </a:r>
                    </a:p>
                  </a:txBody>
                  <a:tcPr/>
                </a:tc>
                <a:tc>
                  <a:txBody>
                    <a:bodyPr/>
                    <a:lstStyle/>
                    <a:p>
                      <a:r>
                        <a:rPr kumimoji="1" lang="ja-JP" altLang="en-US" sz="1400" dirty="0">
                          <a:latin typeface="メイリオ" panose="020B0604030504040204" pitchFamily="50" charset="-128"/>
                          <a:ea typeface="メイリオ" panose="020B0604030504040204" pitchFamily="50" charset="-128"/>
                        </a:rPr>
                        <a:t>産地</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品種</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産年</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使用割合</a:t>
                      </a:r>
                    </a:p>
                  </a:txBody>
                  <a:tcPr anchor="ctr"/>
                </a:tc>
                <a:extLst>
                  <a:ext uri="{0D108BD9-81ED-4DB2-BD59-A6C34878D82A}">
                    <a16:rowId xmlns:a16="http://schemas.microsoft.com/office/drawing/2014/main" val="10001"/>
                  </a:ext>
                </a:extLst>
              </a:tr>
              <a:tr h="308573">
                <a:tc vMerge="1">
                  <a:txBody>
                    <a:bodyPr/>
                    <a:lstStyle/>
                    <a:p>
                      <a:endParaRPr kumimoji="1" lang="ja-JP" altLang="en-US" dirty="0">
                        <a:latin typeface="メイリオ" panose="020B0604030504040204" pitchFamily="50" charset="-128"/>
                        <a:ea typeface="メイリオ" panose="020B0604030504040204" pitchFamily="50" charset="-128"/>
                      </a:endParaRPr>
                    </a:p>
                  </a:txBody>
                  <a:tcPr/>
                </a:tc>
                <a:tc gridSpan="4">
                  <a:txBody>
                    <a:bodyPr/>
                    <a:lstStyle/>
                    <a:p>
                      <a:endParaRPr kumimoji="1" lang="ja-JP" altLang="en-US" sz="1400" dirty="0">
                        <a:latin typeface="メイリオ" panose="020B0604030504040204" pitchFamily="50" charset="-128"/>
                        <a:ea typeface="メイリオ" panose="020B0604030504040204" pitchFamily="50" charset="-128"/>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2"/>
                  </a:ext>
                </a:extLst>
              </a:tr>
              <a:tr h="308573">
                <a:tc>
                  <a:txBody>
                    <a:bodyPr/>
                    <a:lstStyle/>
                    <a:p>
                      <a:r>
                        <a:rPr kumimoji="1" lang="ja-JP" altLang="en-US" sz="1400" dirty="0">
                          <a:latin typeface="メイリオ" panose="020B0604030504040204" pitchFamily="50" charset="-128"/>
                          <a:ea typeface="メイリオ" panose="020B0604030504040204" pitchFamily="50" charset="-128"/>
                        </a:rPr>
                        <a:t>内容量</a:t>
                      </a:r>
                    </a:p>
                  </a:txBody>
                  <a:tcPr/>
                </a:tc>
                <a:tc gridSpan="4">
                  <a:txBody>
                    <a:bodyPr/>
                    <a:lstStyle/>
                    <a:p>
                      <a:endParaRPr kumimoji="1" lang="ja-JP" altLang="en-US" sz="1400" dirty="0">
                        <a:latin typeface="メイリオ" panose="020B0604030504040204" pitchFamily="50" charset="-128"/>
                        <a:ea typeface="メイリオ" panose="020B0604030504040204" pitchFamily="50" charset="-128"/>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3"/>
                  </a:ext>
                </a:extLst>
              </a:tr>
              <a:tr h="308573">
                <a:tc>
                  <a:txBody>
                    <a:bodyPr/>
                    <a:lstStyle/>
                    <a:p>
                      <a:r>
                        <a:rPr kumimoji="1" lang="ja-JP" altLang="en-US" sz="1400" dirty="0">
                          <a:latin typeface="メイリオ" panose="020B0604030504040204" pitchFamily="50" charset="-128"/>
                          <a:ea typeface="メイリオ" panose="020B0604030504040204" pitchFamily="50" charset="-128"/>
                        </a:rPr>
                        <a:t>精米時期</a:t>
                      </a:r>
                    </a:p>
                  </a:txBody>
                  <a:tcPr/>
                </a:tc>
                <a:tc gridSpan="4">
                  <a:txBody>
                    <a:bodyPr/>
                    <a:lstStyle/>
                    <a:p>
                      <a:endParaRPr kumimoji="1" lang="ja-JP" altLang="en-US" sz="1400" dirty="0">
                        <a:latin typeface="メイリオ" panose="020B0604030504040204" pitchFamily="50" charset="-128"/>
                        <a:ea typeface="メイリオ" panose="020B0604030504040204" pitchFamily="50" charset="-128"/>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4"/>
                  </a:ext>
                </a:extLst>
              </a:tr>
              <a:tr h="308573">
                <a:tc>
                  <a:txBody>
                    <a:bodyPr/>
                    <a:lstStyle/>
                    <a:p>
                      <a:r>
                        <a:rPr kumimoji="1" lang="ja-JP" altLang="en-US" sz="1400" dirty="0">
                          <a:latin typeface="メイリオ" panose="020B0604030504040204" pitchFamily="50" charset="-128"/>
                          <a:ea typeface="メイリオ" panose="020B0604030504040204" pitchFamily="50" charset="-128"/>
                        </a:rPr>
                        <a:t>販売者</a:t>
                      </a:r>
                    </a:p>
                  </a:txBody>
                  <a:tcPr/>
                </a:tc>
                <a:tc gridSpan="4">
                  <a:txBody>
                    <a:bodyPr/>
                    <a:lstStyle/>
                    <a:p>
                      <a:endParaRPr kumimoji="1" lang="ja-JP" altLang="en-US" sz="1400" dirty="0">
                        <a:latin typeface="メイリオ" panose="020B0604030504040204" pitchFamily="50" charset="-128"/>
                        <a:ea typeface="メイリオ" panose="020B0604030504040204" pitchFamily="50" charset="-128"/>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5"/>
                  </a:ext>
                </a:extLst>
              </a:tr>
            </a:tbl>
          </a:graphicData>
        </a:graphic>
      </p:graphicFrame>
      <p:sp>
        <p:nvSpPr>
          <p:cNvPr id="1561" name="テキスト ボックス 11"/>
          <p:cNvSpPr txBox="1"/>
          <p:nvPr/>
        </p:nvSpPr>
        <p:spPr>
          <a:xfrm>
            <a:off x="825582" y="17772"/>
            <a:ext cx="10870681"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６．消費者の選択に資する適切な表示事項の表示</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62" name="コンテンツ プレースホルダー 2"/>
          <p:cNvSpPr txBox="1"/>
          <p:nvPr/>
        </p:nvSpPr>
        <p:spPr>
          <a:xfrm>
            <a:off x="6483974" y="538800"/>
            <a:ext cx="5617544" cy="6291904"/>
          </a:xfrm>
          <a:prstGeom prst="rect">
            <a:avLst/>
          </a:prstGeom>
          <a:solidFill>
            <a:srgbClr val="FFC000"/>
          </a:solidFill>
          <a:ln w="57150">
            <a:solidFill>
              <a:schemeClr val="accent4">
                <a:lumMod val="60000"/>
                <a:lumOff val="4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1938" indent="-261938">
              <a:lnSpc>
                <a:spcPct val="100000"/>
              </a:lnSpc>
              <a:spcBef>
                <a:spcPts val="1800"/>
              </a:spcBef>
              <a:buNone/>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〇　「消費者の選択に資する適切な表示事項」とは具体的にどのようなものですか。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lnSpc>
                <a:spcPct val="100000"/>
              </a:lnSpc>
              <a:spcBef>
                <a:spcPts val="1800"/>
              </a:spcBef>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令和３年３月の改正で、消費者の選択に資する情報であれば、生産者や販売者が創意工夫し、付加価値として消費者に訴求したい情報を一括表示欄に記載できるようになりました。</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lnSpc>
                <a:spcPct val="100000"/>
              </a:lnSpc>
              <a:spcBef>
                <a:spcPts val="1800"/>
              </a:spcBef>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具体的には、生産者名、保存方法、分つき米である旨、食味を表す分析データ、品評会等での受賞歴など、消費者が商品を選択する上で参考になる情報が考えられます。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lnSpc>
                <a:spcPct val="100000"/>
              </a:lnSpc>
              <a:spcBef>
                <a:spcPts val="1800"/>
              </a:spcBef>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これらの記載に当たっては、義務表示事項と紛らわしい表示とならないようにするとともに、消費者に誤認を与えない表現で表示する必要があります。例えば、食味を表す分析データであれば、食味分析を行った機器、メーカーを明示する、品評会での受賞歴であれば、当該商品そのものの評価ではない旨を明示するなどの対応を行うことが望ましいで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lnSpc>
                <a:spcPct val="100000"/>
              </a:lnSpc>
              <a:spcBef>
                <a:spcPts val="1800"/>
              </a:spcBef>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なお、原料玄米のたんぱく質、脂質、炭水化物、ナトリウムの量等の食品表示基準別表第９に掲げられている栄養成分及び熱量を表示する場合は、食品表示基準第</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条で定める表示の方法に従い表示する必要があります。（食品表示基準</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Q</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玄米精米</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-42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63" name="スライド番号プレースホルダー 1"/>
          <p:cNvSpPr>
            <a:spLocks noGrp="1"/>
          </p:cNvSpPr>
          <p:nvPr>
            <p:ph type="sldNum" sz="quarter" idx="12"/>
          </p:nvPr>
        </p:nvSpPr>
        <p:spPr>
          <a:xfrm>
            <a:off x="9419815" y="6480258"/>
            <a:ext cx="2743470" cy="365125"/>
          </a:xfrm>
        </p:spPr>
        <p:txBody>
          <a:bodyPr/>
          <a:lstStyle/>
          <a:p>
            <a:fld id="{1CCC013D-AF85-467C-82B6-59C02AE0024D}" type="slidenum">
              <a:rPr kumimoji="1" lang="ja-JP" altLang="en-US" sz="1800" smtClean="0">
                <a:solidFill>
                  <a:schemeClr val="tx1"/>
                </a:solidFill>
                <a:latin typeface="メイリオ" panose="020B0604030504040204" pitchFamily="50" charset="-128"/>
                <a:ea typeface="メイリオ" panose="020B0604030504040204" pitchFamily="50" charset="-128"/>
              </a:rPr>
              <a:t>20</a:t>
            </a:fld>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54495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 name="スライド番号プレースホルダー 3"/>
          <p:cNvSpPr>
            <a:spLocks noGrp="1"/>
          </p:cNvSpPr>
          <p:nvPr>
            <p:ph type="sldNum" sz="quarter" idx="12"/>
          </p:nvPr>
        </p:nvSpPr>
        <p:spPr/>
        <p:txBody>
          <a:bodyPr/>
          <a:lstStyle/>
          <a:p>
            <a:fld id="{1CCC013D-AF85-467C-82B6-59C02AE0024D}" type="slidenum">
              <a:rPr kumimoji="1" lang="ja-JP" altLang="en-US" smtClean="0"/>
              <a:t>2</a:t>
            </a:fld>
            <a:endParaRPr kumimoji="1" lang="ja-JP" altLang="en-US"/>
          </a:p>
        </p:txBody>
      </p:sp>
      <p:pic>
        <p:nvPicPr>
          <p:cNvPr id="1136" name="図 8"/>
          <p:cNvPicPr>
            <a:picLocks noChangeAspect="1"/>
          </p:cNvPicPr>
          <p:nvPr/>
        </p:nvPicPr>
        <p:blipFill>
          <a:blip r:embed="rId3"/>
          <a:stretch>
            <a:fillRect/>
          </a:stretch>
        </p:blipFill>
        <p:spPr>
          <a:xfrm>
            <a:off x="240850" y="48514"/>
            <a:ext cx="382604" cy="437592"/>
          </a:xfrm>
          <a:prstGeom prst="rect">
            <a:avLst/>
          </a:prstGeom>
        </p:spPr>
      </p:pic>
      <p:grpSp>
        <p:nvGrpSpPr>
          <p:cNvPr id="1137" name="グループ化 4"/>
          <p:cNvGrpSpPr/>
          <p:nvPr/>
        </p:nvGrpSpPr>
        <p:grpSpPr>
          <a:xfrm>
            <a:off x="695468" y="468278"/>
            <a:ext cx="11125095" cy="80402"/>
            <a:chOff x="0" y="288000"/>
            <a:chExt cx="9144000" cy="72575"/>
          </a:xfrm>
        </p:grpSpPr>
        <p:cxnSp>
          <p:nvCxnSpPr>
            <p:cNvPr id="1138" name="直線コネクタ 10"/>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139" name="直線コネクタ 11"/>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140" name="直線コネクタ 12"/>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141" name="テキスト ボックス 13"/>
          <p:cNvSpPr txBox="1"/>
          <p:nvPr/>
        </p:nvSpPr>
        <p:spPr>
          <a:xfrm>
            <a:off x="695468" y="44624"/>
            <a:ext cx="7468782" cy="460772"/>
          </a:xfrm>
          <a:prstGeom prst="rect">
            <a:avLst/>
          </a:prstGeom>
          <a:noFill/>
        </p:spPr>
        <p:txBody>
          <a:bodyPr wrap="square" rtlCol="0">
            <a:spAutoFit/>
          </a:bodyPr>
          <a:lstStyle/>
          <a:p>
            <a:pPr>
              <a:defRPr/>
            </a:pPr>
            <a:r>
              <a:rPr lang="ja-JP" altLang="en-US" sz="2400" b="1" dirty="0">
                <a:solidFill>
                  <a:prstClr val="black"/>
                </a:solidFill>
                <a:latin typeface="メイリオ" panose="020B0604030504040204" pitchFamily="50" charset="-128"/>
                <a:ea typeface="メイリオ" panose="020B0604030504040204" pitchFamily="50" charset="-128"/>
              </a:rPr>
              <a:t>１．玄米及び精米に係る食品表示制度の改正の経緯</a:t>
            </a:r>
          </a:p>
        </p:txBody>
      </p:sp>
      <p:sp>
        <p:nvSpPr>
          <p:cNvPr id="1142" name="コンテンツ プレースホルダー 2"/>
          <p:cNvSpPr txBox="1"/>
          <p:nvPr/>
        </p:nvSpPr>
        <p:spPr>
          <a:xfrm>
            <a:off x="479423" y="692696"/>
            <a:ext cx="11161098" cy="1332000"/>
          </a:xfrm>
          <a:prstGeom prst="rect">
            <a:avLst/>
          </a:prstGeom>
          <a:solidFill>
            <a:srgbClr val="FFC000"/>
          </a:solidFill>
          <a:ln w="57150">
            <a:solidFill>
              <a:schemeClr val="accent4">
                <a:lumMod val="60000"/>
                <a:lumOff val="4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1938" indent="-261938">
              <a:lnSpc>
                <a:spcPct val="100000"/>
              </a:lnSpc>
              <a:spcBef>
                <a:spcPts val="1800"/>
              </a:spcBef>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〇　背景</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lnSpc>
                <a:spcPct val="100000"/>
              </a:lnSpc>
              <a:spcBef>
                <a:spcPts val="1800"/>
              </a:spcBef>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規制改革実施計画（令和２年７月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日閣議決定）において、「農産物検査規格の見直し」が対象とされ、農産物検査を要件とする玄米及び精米に係る食品表示制度の見直しを行うこととされたことを踏まえ、基準の一部を改正。</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143" name="コンテンツ プレースホルダー 2"/>
          <p:cNvSpPr txBox="1"/>
          <p:nvPr/>
        </p:nvSpPr>
        <p:spPr>
          <a:xfrm>
            <a:off x="479423" y="2253851"/>
            <a:ext cx="11161098" cy="2880000"/>
          </a:xfrm>
          <a:prstGeom prst="rect">
            <a:avLst/>
          </a:prstGeom>
          <a:solidFill>
            <a:schemeClr val="accent2">
              <a:lumMod val="60000"/>
              <a:lumOff val="40000"/>
            </a:schemeClr>
          </a:solidFill>
          <a:ln w="57150">
            <a:solidFill>
              <a:schemeClr val="accent2"/>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〇　消費者委員会への諮問</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spcBef>
                <a:spcPts val="1800"/>
              </a:spcBef>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規制改革実施計画を踏まえ、食品表示基準（内閣府令）の一部改正案を作成。</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spcBef>
                <a:spcPts val="1800"/>
              </a:spcBef>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令和２年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日から同年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日まで改正案についてパブリックコメントを実施。</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spcBef>
                <a:spcPts val="1800"/>
              </a:spcBef>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令和２年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日付けで消費者庁から消費者委員会へ諮問を行い、同年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日から令和３年１月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日までの全４回にわたり消費者委員会食品表示部会において議論。</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spcBef>
                <a:spcPts val="1800"/>
              </a:spcBef>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令和３年１月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日に消費者委員会から、消費者庁の改正案のとおりとすることが「適当」とする旨の答申。</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spcBef>
                <a:spcPts val="300"/>
              </a:spcBef>
              <a:buFont typeface="Arial" panose="020B0604020202020204" pitchFamily="34" charset="0"/>
              <a:buNone/>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4" name="コンテンツ プレースホルダー 2"/>
          <p:cNvSpPr txBox="1"/>
          <p:nvPr/>
        </p:nvSpPr>
        <p:spPr>
          <a:xfrm>
            <a:off x="479423" y="5373216"/>
            <a:ext cx="11161098" cy="1296000"/>
          </a:xfrm>
          <a:prstGeom prst="rect">
            <a:avLst/>
          </a:prstGeom>
          <a:solidFill>
            <a:srgbClr val="FFC000"/>
          </a:solidFill>
          <a:ln w="57150">
            <a:solidFill>
              <a:schemeClr val="accent4">
                <a:lumMod val="60000"/>
                <a:lumOff val="4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1938" indent="-261938">
              <a:lnSpc>
                <a:spcPct val="100000"/>
              </a:lnSpc>
              <a:spcBef>
                <a:spcPts val="1800"/>
              </a:spcBef>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〇　食品表示基準の一部を改正する内閣府令の公布・施行</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lnSpc>
                <a:spcPct val="100000"/>
              </a:lnSpc>
              <a:spcBef>
                <a:spcPts val="1800"/>
              </a:spcBef>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食品表示基準の一部を改正する内閣府令を令和３年３月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日に公布。施行は令和３年７月１日。</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5" name="スライド番号プレースホルダー 2"/>
          <p:cNvSpPr txBox="1"/>
          <p:nvPr/>
        </p:nvSpPr>
        <p:spPr>
          <a:xfrm>
            <a:off x="9429696" y="6452019"/>
            <a:ext cx="274347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CCC013D-AF85-467C-82B6-59C02AE0024D}" type="slidenum">
              <a:rPr lang="ja-JP" altLang="en-US" sz="1800" smtClean="0">
                <a:solidFill>
                  <a:schemeClr val="tx1"/>
                </a:solidFill>
                <a:latin typeface="メイリオ" panose="020B0604030504040204" pitchFamily="50" charset="-128"/>
                <a:ea typeface="メイリオ" panose="020B0604030504040204" pitchFamily="50" charset="-128"/>
              </a:rPr>
              <a:pPr/>
              <a:t>2</a:t>
            </a:fld>
            <a:endParaRPr lang="ja-JP" altLang="en-US" sz="1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214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テキスト ボックス 46"/>
          <p:cNvSpPr txBox="1"/>
          <p:nvPr/>
        </p:nvSpPr>
        <p:spPr>
          <a:xfrm>
            <a:off x="767484" y="92752"/>
            <a:ext cx="9938082" cy="460772"/>
          </a:xfrm>
          <a:prstGeom prst="rect">
            <a:avLst/>
          </a:prstGeom>
          <a:noFill/>
        </p:spPr>
        <p:txBody>
          <a:bodyPr wrap="square" rtlCol="0">
            <a:spAutoFit/>
          </a:bodyPr>
          <a:lstStyle/>
          <a:p>
            <a:pPr>
              <a:defRPr/>
            </a:pPr>
            <a:r>
              <a:rPr lang="ja-JP" altLang="en-US" sz="2400" b="1" dirty="0">
                <a:solidFill>
                  <a:prstClr val="black"/>
                </a:solidFill>
                <a:latin typeface="メイリオ" panose="020B0604030504040204" pitchFamily="50" charset="-128"/>
                <a:ea typeface="メイリオ" panose="020B0604030504040204" pitchFamily="50" charset="-128"/>
              </a:rPr>
              <a:t>（参考）規制改革実施計画（令和２年７月</a:t>
            </a:r>
            <a:r>
              <a:rPr lang="en-US" altLang="ja-JP" sz="2400" b="1" dirty="0">
                <a:solidFill>
                  <a:prstClr val="black"/>
                </a:solidFill>
                <a:latin typeface="メイリオ" panose="020B0604030504040204" pitchFamily="50" charset="-128"/>
                <a:ea typeface="メイリオ" panose="020B0604030504040204" pitchFamily="50" charset="-128"/>
              </a:rPr>
              <a:t>17</a:t>
            </a:r>
            <a:r>
              <a:rPr lang="ja-JP" altLang="en-US" sz="2400" b="1" dirty="0">
                <a:solidFill>
                  <a:prstClr val="black"/>
                </a:solidFill>
                <a:latin typeface="メイリオ" panose="020B0604030504040204" pitchFamily="50" charset="-128"/>
                <a:ea typeface="メイリオ" panose="020B0604030504040204" pitchFamily="50" charset="-128"/>
              </a:rPr>
              <a:t>日閣議決定）（抜粋）</a:t>
            </a:r>
            <a:endParaRPr lang="ja-JP" altLang="en-US" sz="2000" b="1" dirty="0">
              <a:solidFill>
                <a:prstClr val="black"/>
              </a:solidFill>
              <a:latin typeface="メイリオ" panose="020B0604030504040204" pitchFamily="50" charset="-128"/>
              <a:ea typeface="メイリオ" panose="020B0604030504040204" pitchFamily="50" charset="-128"/>
            </a:endParaRPr>
          </a:p>
        </p:txBody>
      </p:sp>
      <p:graphicFrame>
        <p:nvGraphicFramePr>
          <p:cNvPr id="1152" name="表 2"/>
          <p:cNvGraphicFramePr>
            <a:graphicFrameLocks noGrp="1"/>
          </p:cNvGraphicFramePr>
          <p:nvPr>
            <p:extLst>
              <p:ext uri="{D42A27DB-BD31-4B8C-83A1-F6EECF244321}">
                <p14:modId xmlns:p14="http://schemas.microsoft.com/office/powerpoint/2010/main" val="2193308481"/>
              </p:ext>
            </p:extLst>
          </p:nvPr>
        </p:nvGraphicFramePr>
        <p:xfrm>
          <a:off x="927078" y="1304304"/>
          <a:ext cx="10370173" cy="5284264"/>
        </p:xfrm>
        <a:graphic>
          <a:graphicData uri="http://schemas.openxmlformats.org/drawingml/2006/table">
            <a:tbl>
              <a:tblPr firstRow="1" bandRow="1">
                <a:tableStyleId>{5940675A-B579-460E-94D1-54222C63F5DA}</a:tableStyleId>
              </a:tblPr>
              <a:tblGrid>
                <a:gridCol w="597399">
                  <a:extLst>
                    <a:ext uri="{9D8B030D-6E8A-4147-A177-3AD203B41FA5}">
                      <a16:colId xmlns:a16="http://schemas.microsoft.com/office/drawing/2014/main" val="20000"/>
                    </a:ext>
                  </a:extLst>
                </a:gridCol>
                <a:gridCol w="2432271">
                  <a:extLst>
                    <a:ext uri="{9D8B030D-6E8A-4147-A177-3AD203B41FA5}">
                      <a16:colId xmlns:a16="http://schemas.microsoft.com/office/drawing/2014/main" val="20001"/>
                    </a:ext>
                  </a:extLst>
                </a:gridCol>
                <a:gridCol w="4181798">
                  <a:extLst>
                    <a:ext uri="{9D8B030D-6E8A-4147-A177-3AD203B41FA5}">
                      <a16:colId xmlns:a16="http://schemas.microsoft.com/office/drawing/2014/main" val="20002"/>
                    </a:ext>
                  </a:extLst>
                </a:gridCol>
                <a:gridCol w="1706857">
                  <a:extLst>
                    <a:ext uri="{9D8B030D-6E8A-4147-A177-3AD203B41FA5}">
                      <a16:colId xmlns:a16="http://schemas.microsoft.com/office/drawing/2014/main" val="20003"/>
                    </a:ext>
                  </a:extLst>
                </a:gridCol>
                <a:gridCol w="1450827">
                  <a:extLst>
                    <a:ext uri="{9D8B030D-6E8A-4147-A177-3AD203B41FA5}">
                      <a16:colId xmlns:a16="http://schemas.microsoft.com/office/drawing/2014/main" val="20004"/>
                    </a:ext>
                  </a:extLst>
                </a:gridCol>
              </a:tblGrid>
              <a:tr h="260296">
                <a:tc>
                  <a:txBody>
                    <a:bodyPr/>
                    <a:lstStyle/>
                    <a:p>
                      <a:pPr algn="ctr"/>
                      <a:r>
                        <a:rPr kumimoji="1" lang="en-US" altLang="ja-JP" sz="1300" dirty="0">
                          <a:latin typeface="メイリオ" panose="020B0604030504040204" pitchFamily="50" charset="-128"/>
                          <a:ea typeface="メイリオ" panose="020B0604030504040204" pitchFamily="50" charset="-128"/>
                        </a:rPr>
                        <a:t>No.</a:t>
                      </a:r>
                      <a:endParaRPr kumimoji="1" lang="ja-JP" altLang="en-US" sz="1300" dirty="0">
                        <a:latin typeface="メイリオ" panose="020B0604030504040204" pitchFamily="50" charset="-128"/>
                        <a:ea typeface="メイリオ" panose="020B0604030504040204" pitchFamily="50" charset="-128"/>
                      </a:endParaRPr>
                    </a:p>
                  </a:txBody>
                  <a:tcPr marL="89509" marR="89509" marT="44754" marB="44754"/>
                </a:tc>
                <a:tc>
                  <a:txBody>
                    <a:bodyPr/>
                    <a:lstStyle/>
                    <a:p>
                      <a:pPr algn="ctr"/>
                      <a:r>
                        <a:rPr kumimoji="1" lang="ja-JP" altLang="en-US" sz="1300" dirty="0">
                          <a:latin typeface="メイリオ" panose="020B0604030504040204" pitchFamily="50" charset="-128"/>
                          <a:ea typeface="メイリオ" panose="020B0604030504040204" pitchFamily="50" charset="-128"/>
                        </a:rPr>
                        <a:t>事項名</a:t>
                      </a:r>
                    </a:p>
                  </a:txBody>
                  <a:tcPr marL="89509" marR="89509" marT="44754" marB="44754"/>
                </a:tc>
                <a:tc>
                  <a:txBody>
                    <a:bodyPr/>
                    <a:lstStyle/>
                    <a:p>
                      <a:pPr algn="ctr"/>
                      <a:r>
                        <a:rPr kumimoji="1" lang="ja-JP" altLang="en-US" sz="1300" dirty="0">
                          <a:latin typeface="メイリオ" panose="020B0604030504040204" pitchFamily="50" charset="-128"/>
                          <a:ea typeface="メイリオ" panose="020B0604030504040204" pitchFamily="50" charset="-128"/>
                        </a:rPr>
                        <a:t>規制改革の内容</a:t>
                      </a:r>
                    </a:p>
                  </a:txBody>
                  <a:tcPr marL="89509" marR="89509" marT="44754" marB="44754"/>
                </a:tc>
                <a:tc>
                  <a:txBody>
                    <a:bodyPr/>
                    <a:lstStyle/>
                    <a:p>
                      <a:pPr algn="ctr"/>
                      <a:r>
                        <a:rPr kumimoji="1" lang="ja-JP" altLang="en-US" sz="1300" dirty="0">
                          <a:latin typeface="メイリオ" panose="020B0604030504040204" pitchFamily="50" charset="-128"/>
                          <a:ea typeface="メイリオ" panose="020B0604030504040204" pitchFamily="50" charset="-128"/>
                        </a:rPr>
                        <a:t>実施時期</a:t>
                      </a:r>
                    </a:p>
                  </a:txBody>
                  <a:tcPr marL="89509" marR="89509" marT="44754" marB="44754"/>
                </a:tc>
                <a:tc>
                  <a:txBody>
                    <a:bodyPr/>
                    <a:lstStyle/>
                    <a:p>
                      <a:pPr algn="ctr"/>
                      <a:r>
                        <a:rPr kumimoji="1" lang="ja-JP" altLang="en-US" sz="1300" dirty="0">
                          <a:latin typeface="メイリオ" panose="020B0604030504040204" pitchFamily="50" charset="-128"/>
                          <a:ea typeface="メイリオ" panose="020B0604030504040204" pitchFamily="50" charset="-128"/>
                        </a:rPr>
                        <a:t>所管府省</a:t>
                      </a:r>
                    </a:p>
                  </a:txBody>
                  <a:tcPr marL="89509" marR="89509" marT="44754" marB="44754"/>
                </a:tc>
                <a:extLst>
                  <a:ext uri="{0D108BD9-81ED-4DB2-BD59-A6C34878D82A}">
                    <a16:rowId xmlns:a16="http://schemas.microsoft.com/office/drawing/2014/main" val="10000"/>
                  </a:ext>
                </a:extLst>
              </a:tr>
              <a:tr h="4995196">
                <a:tc>
                  <a:txBody>
                    <a:bodyPr/>
                    <a:lstStyle/>
                    <a:p>
                      <a:pPr algn="ctr"/>
                      <a:r>
                        <a:rPr kumimoji="1" lang="en-US" altLang="ja-JP" sz="1300" dirty="0">
                          <a:latin typeface="メイリオ" panose="020B0604030504040204" pitchFamily="50" charset="-128"/>
                          <a:ea typeface="メイリオ" panose="020B0604030504040204" pitchFamily="50" charset="-128"/>
                        </a:rPr>
                        <a:t>10</a:t>
                      </a:r>
                      <a:endParaRPr kumimoji="1" lang="ja-JP" altLang="en-US" sz="1300" dirty="0">
                        <a:latin typeface="メイリオ" panose="020B0604030504040204" pitchFamily="50" charset="-128"/>
                        <a:ea typeface="メイリオ" panose="020B0604030504040204" pitchFamily="50" charset="-128"/>
                      </a:endParaRPr>
                    </a:p>
                  </a:txBody>
                  <a:tcPr marL="89509" marR="89509" marT="44754" marB="44754"/>
                </a:tc>
                <a:tc>
                  <a:txBody>
                    <a:bodyPr/>
                    <a:lstStyle/>
                    <a:p>
                      <a:pPr algn="just"/>
                      <a:r>
                        <a:rPr kumimoji="1" lang="ja-JP" altLang="en-US" sz="1300" dirty="0">
                          <a:latin typeface="メイリオ" panose="020B0604030504040204" pitchFamily="50" charset="-128"/>
                          <a:ea typeface="メイリオ" panose="020B0604030504040204" pitchFamily="50" charset="-128"/>
                        </a:rPr>
                        <a:t>農産物検査を要件とする補助金・食品表示制度の見直し</a:t>
                      </a:r>
                    </a:p>
                  </a:txBody>
                  <a:tcPr marL="89509" marR="89509" marT="44754" marB="44754"/>
                </a:tc>
                <a:tc>
                  <a:txBody>
                    <a:bodyPr/>
                    <a:lstStyle/>
                    <a:p>
                      <a:pPr algn="just"/>
                      <a:r>
                        <a:rPr kumimoji="1" lang="ja-JP" altLang="en-US" sz="1300" dirty="0">
                          <a:latin typeface="メイリオ" panose="020B0604030504040204" pitchFamily="50" charset="-128"/>
                          <a:ea typeface="メイリオ" panose="020B0604030504040204" pitchFamily="50" charset="-128"/>
                        </a:rPr>
                        <a:t>農業者に農産物検査法に基づく検査以外の選択肢を可能にするため、下記の事項について、卸取引を含む取引につき、農産物検査によるものに加えて、その他の品質確認による場合も可能とする。</a:t>
                      </a:r>
                    </a:p>
                    <a:p>
                      <a:pPr algn="just"/>
                      <a:endParaRPr kumimoji="1" lang="en-US" altLang="ja-JP" sz="1300" dirty="0">
                        <a:latin typeface="メイリオ" panose="020B0604030504040204" pitchFamily="50" charset="-128"/>
                        <a:ea typeface="メイリオ" panose="020B0604030504040204" pitchFamily="50" charset="-128"/>
                      </a:endParaRPr>
                    </a:p>
                    <a:p>
                      <a:pPr algn="just"/>
                      <a:r>
                        <a:rPr kumimoji="1" lang="en-US" altLang="ja-JP" sz="1300" dirty="0">
                          <a:latin typeface="メイリオ" panose="020B0604030504040204" pitchFamily="50" charset="-128"/>
                          <a:ea typeface="メイリオ" panose="020B0604030504040204" pitchFamily="50" charset="-128"/>
                        </a:rPr>
                        <a:t>a </a:t>
                      </a:r>
                      <a:r>
                        <a:rPr kumimoji="1" lang="ja-JP" altLang="en-US" sz="1300" dirty="0">
                          <a:latin typeface="メイリオ" panose="020B0604030504040204" pitchFamily="50" charset="-128"/>
                          <a:ea typeface="メイリオ" panose="020B0604030504040204" pitchFamily="50" charset="-128"/>
                        </a:rPr>
                        <a:t>（略）</a:t>
                      </a:r>
                    </a:p>
                    <a:p>
                      <a:pPr algn="just"/>
                      <a:r>
                        <a:rPr kumimoji="1" lang="en-US" altLang="ja-JP" sz="1300" dirty="0">
                          <a:latin typeface="メイリオ" panose="020B0604030504040204" pitchFamily="50" charset="-128"/>
                          <a:ea typeface="メイリオ" panose="020B0604030504040204" pitchFamily="50" charset="-128"/>
                        </a:rPr>
                        <a:t>b </a:t>
                      </a:r>
                      <a:r>
                        <a:rPr kumimoji="1" lang="ja-JP" altLang="en-US" sz="1300" dirty="0">
                          <a:latin typeface="メイリオ" panose="020B0604030504040204" pitchFamily="50" charset="-128"/>
                          <a:ea typeface="メイリオ" panose="020B0604030504040204" pitchFamily="50" charset="-128"/>
                        </a:rPr>
                        <a:t>産地、品種、産年などの食品表示</a:t>
                      </a:r>
                    </a:p>
                    <a:p>
                      <a:pPr algn="just"/>
                      <a:r>
                        <a:rPr kumimoji="1" lang="ja-JP" altLang="en-US" sz="1300" dirty="0">
                          <a:latin typeface="メイリオ" panose="020B0604030504040204" pitchFamily="50" charset="-128"/>
                          <a:ea typeface="メイリオ" panose="020B0604030504040204" pitchFamily="50" charset="-128"/>
                        </a:rPr>
                        <a:t>食品表示基準上、検査米、未検査米双方を対象に表示義務のある産地に加え、品種、産年、生産者、検査・品質確認を行った者などの一定の事実情報の任意表示を可能とする（例：品質確認 </a:t>
                      </a:r>
                      <a:r>
                        <a:rPr kumimoji="1" lang="en-US" altLang="ja-JP" sz="1300" dirty="0">
                          <a:latin typeface="メイリオ" panose="020B0604030504040204" pitchFamily="50" charset="-128"/>
                          <a:ea typeface="メイリオ" panose="020B0604030504040204" pitchFamily="50" charset="-128"/>
                        </a:rPr>
                        <a:t>JA</a:t>
                      </a:r>
                      <a:r>
                        <a:rPr kumimoji="1" lang="ja-JP" altLang="en-US" sz="1300" dirty="0">
                          <a:latin typeface="メイリオ" panose="020B0604030504040204" pitchFamily="50" charset="-128"/>
                          <a:ea typeface="メイリオ" panose="020B0604030504040204" pitchFamily="50" charset="-128"/>
                        </a:rPr>
                        <a:t>〇〇（登録検査機関名）、品質確認 〇〇ライス（農業者名））。農産物検査済みのものについては、「農産物検査証明による」旨の表示ができるようにするとともに、農産物検査を受検しない場合についてその旨の表示を義務付けることはしない。</a:t>
                      </a:r>
                    </a:p>
                    <a:p>
                      <a:pPr algn="just"/>
                      <a:r>
                        <a:rPr kumimoji="1" lang="ja-JP" altLang="en-US" sz="1300" dirty="0">
                          <a:latin typeface="メイリオ" panose="020B0604030504040204" pitchFamily="50" charset="-128"/>
                          <a:ea typeface="メイリオ" panose="020B0604030504040204" pitchFamily="50" charset="-128"/>
                        </a:rPr>
                        <a:t>また、根拠が不確かな表示がなされた米が流通することを排除し、消費者の信頼を損ねるようなことがないようにするため、検査や取引に関する記録の保存方法など必要な措置は食品表示基準等やその運用で担保する。</a:t>
                      </a:r>
                    </a:p>
                    <a:p>
                      <a:pPr algn="just"/>
                      <a:r>
                        <a:rPr kumimoji="1" lang="ja-JP" altLang="en-US" sz="1300" dirty="0">
                          <a:latin typeface="メイリオ" panose="020B0604030504040204" pitchFamily="50" charset="-128"/>
                          <a:ea typeface="メイリオ" panose="020B0604030504040204" pitchFamily="50" charset="-128"/>
                        </a:rPr>
                        <a:t>以上のことを、消費者委員会の意見も踏まえ、結論を得る。</a:t>
                      </a:r>
                    </a:p>
                  </a:txBody>
                  <a:tcPr marL="89509" marR="89509" marT="44754" marB="44754"/>
                </a:tc>
                <a:tc>
                  <a:txBody>
                    <a:bodyPr/>
                    <a:lstStyle/>
                    <a:p>
                      <a:r>
                        <a:rPr kumimoji="1" lang="ja-JP" altLang="en-US" sz="1300" dirty="0">
                          <a:latin typeface="メイリオ" panose="020B0604030504040204" pitchFamily="50" charset="-128"/>
                          <a:ea typeface="メイリオ" panose="020B0604030504040204" pitchFamily="50" charset="-128"/>
                        </a:rPr>
                        <a:t>令和２年度措置</a:t>
                      </a:r>
                    </a:p>
                  </a:txBody>
                  <a:tcPr marL="89509" marR="89509" marT="44754" marB="44754"/>
                </a:tc>
                <a:tc>
                  <a:txBody>
                    <a:bodyPr/>
                    <a:lstStyle/>
                    <a:p>
                      <a:pPr algn="ctr"/>
                      <a:r>
                        <a:rPr kumimoji="1" lang="en-US" altLang="ja-JP" sz="1300" dirty="0">
                          <a:latin typeface="メイリオ" panose="020B0604030504040204" pitchFamily="50" charset="-128"/>
                          <a:ea typeface="メイリオ" panose="020B0604030504040204" pitchFamily="50" charset="-128"/>
                        </a:rPr>
                        <a:t>a:</a:t>
                      </a:r>
                      <a:r>
                        <a:rPr kumimoji="1" lang="ja-JP" altLang="en-US" sz="1300" dirty="0">
                          <a:latin typeface="メイリオ" panose="020B0604030504040204" pitchFamily="50" charset="-128"/>
                          <a:ea typeface="メイリオ" panose="020B0604030504040204" pitchFamily="50" charset="-128"/>
                        </a:rPr>
                        <a:t>（略）</a:t>
                      </a:r>
                    </a:p>
                    <a:p>
                      <a:pPr algn="ctr"/>
                      <a:r>
                        <a:rPr kumimoji="1" lang="en-US" altLang="ja-JP" sz="1300" dirty="0">
                          <a:latin typeface="メイリオ" panose="020B0604030504040204" pitchFamily="50" charset="-128"/>
                          <a:ea typeface="メイリオ" panose="020B0604030504040204" pitchFamily="50" charset="-128"/>
                        </a:rPr>
                        <a:t>b:</a:t>
                      </a:r>
                      <a:r>
                        <a:rPr kumimoji="1" lang="ja-JP" altLang="en-US" sz="1300" u="none" baseline="0" dirty="0">
                          <a:uFill>
                            <a:solidFill>
                              <a:srgbClr val="FF0000"/>
                            </a:solidFill>
                          </a:uFill>
                          <a:latin typeface="メイリオ" panose="020B0604030504040204" pitchFamily="50" charset="-128"/>
                          <a:ea typeface="メイリオ" panose="020B0604030504040204" pitchFamily="50" charset="-128"/>
                        </a:rPr>
                        <a:t>消費者庁</a:t>
                      </a:r>
                    </a:p>
                    <a:p>
                      <a:pPr algn="ctr"/>
                      <a:r>
                        <a:rPr kumimoji="1" lang="ja-JP" altLang="en-US" sz="1300" dirty="0">
                          <a:latin typeface="メイリオ" panose="020B0604030504040204" pitchFamily="50" charset="-128"/>
                          <a:ea typeface="メイリオ" panose="020B0604030504040204" pitchFamily="50" charset="-128"/>
                        </a:rPr>
                        <a:t>農林水産省</a:t>
                      </a:r>
                    </a:p>
                  </a:txBody>
                  <a:tcPr marL="89509" marR="89509" marT="44754" marB="44754"/>
                </a:tc>
                <a:extLst>
                  <a:ext uri="{0D108BD9-81ED-4DB2-BD59-A6C34878D82A}">
                    <a16:rowId xmlns:a16="http://schemas.microsoft.com/office/drawing/2014/main" val="10001"/>
                  </a:ext>
                </a:extLst>
              </a:tr>
            </a:tbl>
          </a:graphicData>
        </a:graphic>
      </p:graphicFrame>
      <p:sp>
        <p:nvSpPr>
          <p:cNvPr id="1153" name="テキスト ボックス 10"/>
          <p:cNvSpPr txBox="1"/>
          <p:nvPr/>
        </p:nvSpPr>
        <p:spPr>
          <a:xfrm>
            <a:off x="335393" y="930710"/>
            <a:ext cx="2808588" cy="337661"/>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(7)</a:t>
            </a:r>
            <a:r>
              <a:rPr lang="ja-JP" altLang="ja-JP" sz="1600" dirty="0">
                <a:latin typeface="メイリオ" panose="020B0604030504040204" pitchFamily="50" charset="-128"/>
                <a:ea typeface="メイリオ" panose="020B0604030504040204" pitchFamily="50" charset="-128"/>
              </a:rPr>
              <a:t>農産物検査規格の見直し</a:t>
            </a:r>
          </a:p>
        </p:txBody>
      </p:sp>
      <p:pic>
        <p:nvPicPr>
          <p:cNvPr id="1154" name="図 15"/>
          <p:cNvPicPr>
            <a:picLocks noChangeAspect="1"/>
          </p:cNvPicPr>
          <p:nvPr/>
        </p:nvPicPr>
        <p:blipFill>
          <a:blip r:embed="rId3"/>
          <a:stretch>
            <a:fillRect/>
          </a:stretch>
        </p:blipFill>
        <p:spPr>
          <a:xfrm>
            <a:off x="240850" y="156802"/>
            <a:ext cx="382604" cy="437592"/>
          </a:xfrm>
          <a:prstGeom prst="rect">
            <a:avLst/>
          </a:prstGeom>
        </p:spPr>
      </p:pic>
      <p:sp>
        <p:nvSpPr>
          <p:cNvPr id="1155" name="正方形/長方形 16"/>
          <p:cNvSpPr/>
          <p:nvPr/>
        </p:nvSpPr>
        <p:spPr>
          <a:xfrm>
            <a:off x="4008162" y="2780928"/>
            <a:ext cx="4068400" cy="35233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2"/>
          </a:p>
        </p:txBody>
      </p:sp>
      <p:sp>
        <p:nvSpPr>
          <p:cNvPr id="1156" name="スライド番号プレースホルダー 2"/>
          <p:cNvSpPr>
            <a:spLocks noGrp="1"/>
          </p:cNvSpPr>
          <p:nvPr>
            <p:ph type="sldNum" sz="quarter" idx="12"/>
          </p:nvPr>
        </p:nvSpPr>
        <p:spPr>
          <a:xfrm>
            <a:off x="9468565" y="6520259"/>
            <a:ext cx="2743470" cy="365125"/>
          </a:xfrm>
        </p:spPr>
        <p:txBody>
          <a:bodyPr/>
          <a:lstStyle/>
          <a:p>
            <a:fld id="{1CCC013D-AF85-467C-82B6-59C02AE0024D}" type="slidenum">
              <a:rPr kumimoji="1" lang="ja-JP" altLang="en-US" sz="1800" smtClean="0">
                <a:solidFill>
                  <a:schemeClr val="tx1"/>
                </a:solidFill>
                <a:latin typeface="メイリオ" panose="020B0604030504040204" pitchFamily="50" charset="-128"/>
                <a:ea typeface="メイリオ" panose="020B0604030504040204" pitchFamily="50" charset="-128"/>
              </a:rPr>
              <a:t>3</a:t>
            </a:fld>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grpSp>
        <p:nvGrpSpPr>
          <p:cNvPr id="1157" name="グループ化 4"/>
          <p:cNvGrpSpPr/>
          <p:nvPr/>
        </p:nvGrpSpPr>
        <p:grpSpPr>
          <a:xfrm>
            <a:off x="695468" y="600630"/>
            <a:ext cx="11125095" cy="80402"/>
            <a:chOff x="0" y="288000"/>
            <a:chExt cx="9144000" cy="72575"/>
          </a:xfrm>
        </p:grpSpPr>
        <p:cxnSp>
          <p:nvCxnSpPr>
            <p:cNvPr id="1158" name="直線コネクタ 19"/>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159" name="直線コネクタ 20"/>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160" name="直線コネクタ 21"/>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240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 name="AutoShape 4"/>
          <p:cNvSpPr>
            <a:spLocks noChangeArrowheads="1"/>
          </p:cNvSpPr>
          <p:nvPr/>
        </p:nvSpPr>
        <p:spPr>
          <a:xfrm>
            <a:off x="551438" y="1283831"/>
            <a:ext cx="11090323" cy="5473518"/>
          </a:xfrm>
          <a:prstGeom prst="roundRect">
            <a:avLst>
              <a:gd name="adj" fmla="val 3384"/>
            </a:avLst>
          </a:prstGeom>
          <a:noFill/>
          <a:ln w="19050">
            <a:solidFill>
              <a:srgbClr val="92D050"/>
            </a:solidFill>
            <a:round/>
            <a:headEnd/>
            <a:tailEnd/>
          </a:ln>
          <a:effectLst/>
        </p:spPr>
        <p:txBody>
          <a:bodyPr wrap="none" anchor="t"/>
          <a:lstStyle/>
          <a:p>
            <a:pPr eaLnBrk="0" fontAlgn="base" hangingPunct="0">
              <a:spcBef>
                <a:spcPct val="0"/>
              </a:spcBef>
              <a:spcAft>
                <a:spcPct val="0"/>
              </a:spcAft>
              <a:defRPr/>
            </a:pPr>
            <a:endParaRPr lang="en-US" altLang="ja-JP" sz="120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endParaRPr lang="en-US" altLang="ja-JP" sz="80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r>
              <a:rPr lang="ja-JP" altLang="en-US" sz="1050" dirty="0">
                <a:solidFill>
                  <a:prstClr val="black"/>
                </a:solidFill>
                <a:latin typeface="ＭＳ Ｐゴシック" pitchFamily="50" charset="-128"/>
                <a:ea typeface="ＭＳ Ｐゴシック" panose="020B0600070205080204" pitchFamily="50" charset="-128"/>
              </a:rPr>
              <a:t>（目的）</a:t>
            </a:r>
          </a:p>
          <a:p>
            <a:pPr eaLnBrk="0" fontAlgn="base" hangingPunct="0">
              <a:spcBef>
                <a:spcPct val="0"/>
              </a:spcBef>
              <a:spcAft>
                <a:spcPct val="0"/>
              </a:spcAft>
              <a:defRPr/>
            </a:pPr>
            <a:r>
              <a:rPr lang="ja-JP" altLang="en-US" sz="1050" dirty="0">
                <a:solidFill>
                  <a:prstClr val="black"/>
                </a:solidFill>
                <a:latin typeface="ＭＳ Ｐゴシック" pitchFamily="50" charset="-128"/>
                <a:ea typeface="ＭＳ Ｐゴシック" panose="020B0600070205080204" pitchFamily="50" charset="-128"/>
              </a:rPr>
              <a:t>第１条　この法律は、農産物検査の制度を設けるとともに、その適正かつ</a:t>
            </a: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r>
              <a:rPr lang="ja-JP" altLang="en-US" sz="1050" dirty="0">
                <a:solidFill>
                  <a:prstClr val="black"/>
                </a:solidFill>
                <a:latin typeface="ＭＳ Ｐゴシック" pitchFamily="50" charset="-128"/>
                <a:ea typeface="ＭＳ Ｐゴシック" panose="020B0600070205080204" pitchFamily="50" charset="-128"/>
              </a:rPr>
              <a:t>　確実な実施を確保するための措置を講ずることにより、農産物の公正</a:t>
            </a: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r>
              <a:rPr lang="ja-JP" altLang="en-US" sz="1050" dirty="0">
                <a:solidFill>
                  <a:prstClr val="black"/>
                </a:solidFill>
                <a:latin typeface="ＭＳ Ｐゴシック" pitchFamily="50" charset="-128"/>
                <a:ea typeface="ＭＳ Ｐゴシック" panose="020B0600070205080204" pitchFamily="50" charset="-128"/>
              </a:rPr>
              <a:t>　かつ円滑な取引とその品質の改善とを助長し、あわせて農家経済の</a:t>
            </a: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r>
              <a:rPr lang="ja-JP" altLang="en-US" sz="1050" dirty="0">
                <a:solidFill>
                  <a:prstClr val="black"/>
                </a:solidFill>
                <a:latin typeface="ＭＳ Ｐゴシック" pitchFamily="50" charset="-128"/>
                <a:ea typeface="ＭＳ Ｐゴシック" panose="020B0600070205080204" pitchFamily="50" charset="-128"/>
              </a:rPr>
              <a:t>　発展と農産物消費の合理化とに寄与することを目的とする。</a:t>
            </a:r>
          </a:p>
          <a:p>
            <a:pPr eaLnBrk="0" fontAlgn="base" hangingPunct="0">
              <a:spcBef>
                <a:spcPct val="0"/>
              </a:spcBef>
              <a:spcAft>
                <a:spcPct val="0"/>
              </a:spcAft>
              <a:defRPr/>
            </a:pPr>
            <a:r>
              <a:rPr lang="ja-JP" altLang="en-US" sz="1050" dirty="0">
                <a:solidFill>
                  <a:prstClr val="black"/>
                </a:solidFill>
                <a:latin typeface="ＭＳ Ｐゴシック" pitchFamily="50" charset="-128"/>
                <a:ea typeface="ＭＳ Ｐゴシック" panose="020B0600070205080204" pitchFamily="50" charset="-128"/>
              </a:rPr>
              <a:t>　（米穀の生産者に係る品位等検査）</a:t>
            </a:r>
          </a:p>
          <a:p>
            <a:pPr eaLnBrk="0" fontAlgn="base" hangingPunct="0">
              <a:spcBef>
                <a:spcPct val="0"/>
              </a:spcBef>
              <a:spcAft>
                <a:spcPct val="0"/>
              </a:spcAft>
              <a:defRPr/>
            </a:pPr>
            <a:r>
              <a:rPr lang="ja-JP" altLang="en-US" sz="1050" dirty="0">
                <a:solidFill>
                  <a:prstClr val="black"/>
                </a:solidFill>
                <a:latin typeface="ＭＳ Ｐゴシック" pitchFamily="50" charset="-128"/>
                <a:ea typeface="ＭＳ Ｐゴシック" panose="020B0600070205080204" pitchFamily="50" charset="-128"/>
              </a:rPr>
              <a:t>第３条  米穀の生産者は、その生産した米穀について品位等検査を</a:t>
            </a: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r>
              <a:rPr lang="en-US" altLang="ja-JP" sz="1050" dirty="0">
                <a:solidFill>
                  <a:prstClr val="black"/>
                </a:solidFill>
                <a:latin typeface="ＭＳ Ｐゴシック" pitchFamily="50" charset="-128"/>
                <a:ea typeface="ＭＳ Ｐゴシック" panose="020B0600070205080204" pitchFamily="50" charset="-128"/>
              </a:rPr>
              <a:t>  </a:t>
            </a:r>
            <a:r>
              <a:rPr lang="ja-JP" altLang="en-US" sz="1050" dirty="0">
                <a:solidFill>
                  <a:prstClr val="black"/>
                </a:solidFill>
                <a:latin typeface="ＭＳ Ｐゴシック" pitchFamily="50" charset="-128"/>
                <a:ea typeface="ＭＳ Ｐゴシック" panose="020B0600070205080204" pitchFamily="50" charset="-128"/>
              </a:rPr>
              <a:t>受けることができる。</a:t>
            </a: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r>
              <a:rPr lang="ja-JP" altLang="en-US" sz="1050" dirty="0">
                <a:solidFill>
                  <a:prstClr val="black"/>
                </a:solidFill>
                <a:latin typeface="ＭＳ Ｐゴシック" pitchFamily="50" charset="-128"/>
                <a:ea typeface="ＭＳ Ｐゴシック" panose="020B0600070205080204" pitchFamily="50" charset="-128"/>
              </a:rPr>
              <a:t> 　米穀（もみ、玄米及び精米）、麦（小麦、大麦及び裸麦）、大豆、 </a:t>
            </a: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r>
              <a:rPr lang="ja-JP" altLang="en-US" sz="1050" dirty="0">
                <a:solidFill>
                  <a:prstClr val="black"/>
                </a:solidFill>
                <a:latin typeface="ＭＳ Ｐゴシック" pitchFamily="50" charset="-128"/>
                <a:ea typeface="ＭＳ Ｐゴシック" panose="020B0600070205080204" pitchFamily="50" charset="-128"/>
              </a:rPr>
              <a:t>　 小豆、いんげん、かんし</a:t>
            </a:r>
            <a:r>
              <a:rPr lang="ja-JP" altLang="en-US" sz="1050" dirty="0" err="1">
                <a:solidFill>
                  <a:prstClr val="black"/>
                </a:solidFill>
                <a:latin typeface="ＭＳ Ｐゴシック" pitchFamily="50" charset="-128"/>
                <a:ea typeface="ＭＳ Ｐゴシック" panose="020B0600070205080204" pitchFamily="50" charset="-128"/>
              </a:rPr>
              <a:t>ょ</a:t>
            </a:r>
            <a:r>
              <a:rPr lang="ja-JP" altLang="en-US" sz="1050" dirty="0">
                <a:solidFill>
                  <a:prstClr val="black"/>
                </a:solidFill>
                <a:latin typeface="ＭＳ Ｐゴシック" pitchFamily="50" charset="-128"/>
                <a:ea typeface="ＭＳ Ｐゴシック" panose="020B0600070205080204" pitchFamily="50" charset="-128"/>
              </a:rPr>
              <a:t>生切干、そば及びでん粉</a:t>
            </a: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r>
              <a:rPr lang="ja-JP" altLang="en-US" sz="1050" dirty="0">
                <a:solidFill>
                  <a:prstClr val="black"/>
                </a:solidFill>
                <a:latin typeface="ＭＳ Ｐゴシック" pitchFamily="50" charset="-128"/>
                <a:ea typeface="ＭＳ Ｐゴシック" panose="020B0600070205080204" pitchFamily="50" charset="-128"/>
              </a:rPr>
              <a:t>　</a:t>
            </a: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r>
              <a:rPr lang="ja-JP" altLang="en-US" sz="1050" dirty="0">
                <a:solidFill>
                  <a:prstClr val="black"/>
                </a:solidFill>
                <a:latin typeface="ＭＳ Ｐゴシック" pitchFamily="50" charset="-128"/>
                <a:ea typeface="ＭＳ Ｐゴシック" panose="020B0600070205080204" pitchFamily="50" charset="-128"/>
              </a:rPr>
              <a:t>　　①品位等検査 ： 種類（農産物の種類、生産年等）、</a:t>
            </a: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r>
              <a:rPr lang="ja-JP" altLang="en-US" sz="1050" dirty="0">
                <a:solidFill>
                  <a:prstClr val="black"/>
                </a:solidFill>
                <a:latin typeface="ＭＳ Ｐゴシック" pitchFamily="50" charset="-128"/>
                <a:ea typeface="ＭＳ Ｐゴシック" panose="020B0600070205080204" pitchFamily="50" charset="-128"/>
              </a:rPr>
              <a:t>　　　　　　　　　　　　　銘柄（産地品種銘柄等）、</a:t>
            </a: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r>
              <a:rPr lang="ja-JP" altLang="en-US" sz="1050" dirty="0">
                <a:solidFill>
                  <a:prstClr val="black"/>
                </a:solidFill>
                <a:latin typeface="ＭＳ Ｐゴシック" pitchFamily="50" charset="-128"/>
                <a:ea typeface="ＭＳ Ｐゴシック" panose="020B0600070205080204" pitchFamily="50" charset="-128"/>
              </a:rPr>
              <a:t>　　　　　　　　　　　　　品位（等級）、 量目、荷造り、包装　　　　　　　　</a:t>
            </a: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r>
              <a:rPr lang="ja-JP" altLang="en-US" sz="1050" dirty="0">
                <a:solidFill>
                  <a:prstClr val="black"/>
                </a:solidFill>
                <a:latin typeface="ＭＳ Ｐゴシック" pitchFamily="50" charset="-128"/>
                <a:ea typeface="ＭＳ Ｐゴシック" panose="020B0600070205080204" pitchFamily="50" charset="-128"/>
              </a:rPr>
              <a:t>　　②成分検査 ： たんぱく質（米、小麦）、アミロース（米）</a:t>
            </a: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r>
              <a:rPr lang="ja-JP" altLang="en-US" sz="1050" dirty="0">
                <a:solidFill>
                  <a:prstClr val="black"/>
                </a:solidFill>
                <a:latin typeface="ＭＳ Ｐゴシック" pitchFamily="50" charset="-128"/>
                <a:ea typeface="ＭＳ Ｐゴシック" panose="020B0600070205080204" pitchFamily="50" charset="-128"/>
              </a:rPr>
              <a:t>　　　　　　　　　 　　及びでん粉 （小麦）</a:t>
            </a:r>
            <a:endParaRPr lang="en-US" altLang="ja-JP" sz="105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r>
              <a:rPr lang="ja-JP" altLang="en-US" sz="1200" dirty="0">
                <a:solidFill>
                  <a:prstClr val="black"/>
                </a:solidFill>
                <a:latin typeface="ＭＳ Ｐゴシック" pitchFamily="50" charset="-128"/>
                <a:ea typeface="ＭＳ Ｐゴシック" panose="020B0600070205080204" pitchFamily="50" charset="-128"/>
              </a:rPr>
              <a:t>　　</a:t>
            </a:r>
            <a:r>
              <a:rPr lang="en-US" altLang="ja-JP" sz="1100" dirty="0">
                <a:solidFill>
                  <a:prstClr val="black"/>
                </a:solidFill>
                <a:latin typeface="ＭＳ Ｐゴシック" pitchFamily="50" charset="-128"/>
                <a:ea typeface="ＭＳ Ｐゴシック" panose="020B0600070205080204" pitchFamily="50" charset="-128"/>
              </a:rPr>
              <a:t>【</a:t>
            </a:r>
            <a:r>
              <a:rPr lang="ja-JP" altLang="en-US" sz="1100" dirty="0">
                <a:solidFill>
                  <a:prstClr val="black"/>
                </a:solidFill>
                <a:latin typeface="ＭＳ Ｐゴシック" pitchFamily="50" charset="-128"/>
                <a:ea typeface="ＭＳ Ｐゴシック" panose="020B0600070205080204" pitchFamily="50" charset="-128"/>
              </a:rPr>
              <a:t>品位の例（水稲うるち玄米）</a:t>
            </a:r>
            <a:r>
              <a:rPr lang="en-US" altLang="ja-JP" sz="1100" dirty="0">
                <a:solidFill>
                  <a:prstClr val="black"/>
                </a:solidFill>
                <a:latin typeface="ＭＳ Ｐゴシック" pitchFamily="50" charset="-128"/>
                <a:ea typeface="ＭＳ Ｐゴシック" panose="020B0600070205080204" pitchFamily="50" charset="-128"/>
              </a:rPr>
              <a:t>】</a:t>
            </a:r>
          </a:p>
          <a:p>
            <a:pPr eaLnBrk="0" fontAlgn="base" hangingPunct="0">
              <a:spcBef>
                <a:spcPct val="0"/>
              </a:spcBef>
              <a:spcAft>
                <a:spcPct val="0"/>
              </a:spcAft>
              <a:defRPr/>
            </a:pPr>
            <a:endParaRPr lang="en-US" altLang="ja-JP" sz="120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endParaRPr lang="en-US" altLang="ja-JP" sz="120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r>
              <a:rPr lang="ja-JP" altLang="en-US" sz="1200" dirty="0">
                <a:solidFill>
                  <a:prstClr val="black"/>
                </a:solidFill>
                <a:latin typeface="ＭＳ Ｐゴシック" pitchFamily="50" charset="-128"/>
                <a:ea typeface="ＭＳ Ｐゴシック" panose="020B0600070205080204" pitchFamily="50" charset="-128"/>
              </a:rPr>
              <a:t>　</a:t>
            </a:r>
            <a:endParaRPr lang="en-US" altLang="ja-JP" sz="120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endParaRPr lang="en-US" altLang="ja-JP" sz="120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endParaRPr lang="en-US" altLang="ja-JP" sz="120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endParaRPr lang="en-US" altLang="ja-JP" sz="120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endParaRPr lang="en-US" altLang="ja-JP" sz="1200" dirty="0">
              <a:solidFill>
                <a:prstClr val="black"/>
              </a:solidFill>
              <a:latin typeface="ＭＳ Ｐゴシック" pitchFamily="50" charset="-128"/>
              <a:ea typeface="ＭＳ Ｐゴシック" panose="020B0600070205080204" pitchFamily="50" charset="-128"/>
            </a:endParaRPr>
          </a:p>
          <a:p>
            <a:pPr eaLnBrk="0" fontAlgn="base" hangingPunct="0">
              <a:spcBef>
                <a:spcPct val="0"/>
              </a:spcBef>
              <a:spcAft>
                <a:spcPct val="0"/>
              </a:spcAft>
              <a:defRPr/>
            </a:pPr>
            <a:endParaRPr lang="en-US" altLang="ja-JP" sz="1200" dirty="0">
              <a:solidFill>
                <a:prstClr val="black"/>
              </a:solidFill>
              <a:latin typeface="ＭＳ Ｐゴシック" pitchFamily="50" charset="-128"/>
              <a:ea typeface="ＭＳ Ｐゴシック" panose="020B0600070205080204" pitchFamily="50" charset="-128"/>
            </a:endParaRPr>
          </a:p>
        </p:txBody>
      </p:sp>
      <p:sp>
        <p:nvSpPr>
          <p:cNvPr id="1167" name="角丸四角形 30"/>
          <p:cNvSpPr/>
          <p:nvPr/>
        </p:nvSpPr>
        <p:spPr>
          <a:xfrm>
            <a:off x="563471" y="573737"/>
            <a:ext cx="11090323" cy="660993"/>
          </a:xfrm>
          <a:prstGeom prst="roundRect">
            <a:avLst>
              <a:gd name="adj" fmla="val 3581"/>
            </a:avLst>
          </a:prstGeom>
          <a:ln w="28575">
            <a:solidFill>
              <a:schemeClr val="bg1">
                <a:lumMod val="65000"/>
              </a:schemeClr>
            </a:solidFill>
          </a:ln>
        </p:spPr>
        <p:style>
          <a:lnRef idx="2">
            <a:schemeClr val="accent3"/>
          </a:lnRef>
          <a:fillRef idx="1">
            <a:schemeClr val="lt1"/>
          </a:fillRef>
          <a:effectRef idx="0">
            <a:schemeClr val="accent3"/>
          </a:effectRef>
          <a:fontRef idx="minor">
            <a:schemeClr val="dk1"/>
          </a:fontRef>
        </p:style>
        <p:txBody>
          <a:bodyPr lIns="144000" tIns="36000" rIns="72000" bIns="36000" anchor="ctr"/>
          <a:lstStyle/>
          <a:p>
            <a:pPr marL="174625" indent="-174625" defTabSz="1049338" eaLnBrk="0" fontAlgn="base" hangingPunct="0">
              <a:spcBef>
                <a:spcPct val="0"/>
              </a:spcBef>
              <a:spcAft>
                <a:spcPct val="0"/>
              </a:spcAft>
              <a:tabLst>
                <a:tab pos="1074738" algn="l"/>
              </a:tabLst>
              <a:defRPr/>
            </a:pPr>
            <a:r>
              <a:rPr lang="ja-JP" altLang="en-US" sz="1600" dirty="0">
                <a:solidFill>
                  <a:prstClr val="black"/>
                </a:solidFill>
                <a:latin typeface="ＭＳ ゴシック" panose="020B0609070205080204" pitchFamily="49" charset="-128"/>
                <a:ea typeface="ＭＳ ゴシック" panose="020B0609070205080204" pitchFamily="49" charset="-128"/>
              </a:rPr>
              <a:t>○　農産物規格・検査は、全国統一的な規格に基づく等級格付けにより、主に</a:t>
            </a:r>
            <a:r>
              <a:rPr lang="ja-JP" altLang="en-US" sz="1600" u="sng" dirty="0">
                <a:solidFill>
                  <a:prstClr val="black"/>
                </a:solidFill>
                <a:latin typeface="ＭＳ ゴシック" panose="020B0609070205080204" pitchFamily="49" charset="-128"/>
                <a:ea typeface="ＭＳ ゴシック" panose="020B0609070205080204" pitchFamily="49" charset="-128"/>
              </a:rPr>
              <a:t>玄米を精米にする際の歩留まりの目安</a:t>
            </a:r>
            <a:r>
              <a:rPr lang="ja-JP" altLang="en-US" sz="1600" dirty="0">
                <a:solidFill>
                  <a:prstClr val="black"/>
                </a:solidFill>
                <a:latin typeface="ＭＳ ゴシック" panose="020B0609070205080204" pitchFamily="49" charset="-128"/>
                <a:ea typeface="ＭＳ ゴシック" panose="020B0609070205080204" pitchFamily="49" charset="-128"/>
              </a:rPr>
              <a:t>を示し、</a:t>
            </a:r>
            <a:r>
              <a:rPr lang="ja-JP" altLang="en-US" sz="1600" u="sng" dirty="0">
                <a:solidFill>
                  <a:prstClr val="black"/>
                </a:solidFill>
                <a:latin typeface="ＭＳ ゴシック" panose="020B0609070205080204" pitchFamily="49" charset="-128"/>
                <a:ea typeface="ＭＳ ゴシック" panose="020B0609070205080204" pitchFamily="49" charset="-128"/>
              </a:rPr>
              <a:t>現物を確認することなく、大量・広域に流通させることを可能</a:t>
            </a:r>
            <a:r>
              <a:rPr lang="ja-JP" altLang="en-US" sz="1600" dirty="0">
                <a:solidFill>
                  <a:prstClr val="black"/>
                </a:solidFill>
                <a:latin typeface="ＭＳ ゴシック" panose="020B0609070205080204" pitchFamily="49" charset="-128"/>
                <a:ea typeface="ＭＳ ゴシック" panose="020B0609070205080204" pitchFamily="49" charset="-128"/>
              </a:rPr>
              <a:t>とする仕組み。</a:t>
            </a:r>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1168" name="AutoShape 12"/>
          <p:cNvSpPr>
            <a:spLocks noChangeArrowheads="1"/>
          </p:cNvSpPr>
          <p:nvPr/>
        </p:nvSpPr>
        <p:spPr>
          <a:xfrm>
            <a:off x="5952552" y="1392743"/>
            <a:ext cx="2864937" cy="244683"/>
          </a:xfrm>
          <a:prstGeom prst="roundRect">
            <a:avLst>
              <a:gd name="adj" fmla="val 16667"/>
            </a:avLst>
          </a:prstGeom>
          <a:solidFill>
            <a:schemeClr val="bg1">
              <a:lumMod val="85000"/>
            </a:schemeClr>
          </a:solidFill>
          <a:ln w="9525">
            <a:solidFill>
              <a:schemeClr val="tx1"/>
            </a:solidFill>
            <a:round/>
            <a:headEnd/>
            <a:tailEnd/>
          </a:ln>
          <a:effectLst/>
        </p:spPr>
        <p:txBody>
          <a:bodyPr wrap="none" anchor="ctr"/>
          <a:lstStyle/>
          <a:p>
            <a:pPr eaLnBrk="0" fontAlgn="base" hangingPunct="0">
              <a:spcBef>
                <a:spcPct val="0"/>
              </a:spcBef>
              <a:spcAft>
                <a:spcPct val="0"/>
              </a:spcAft>
              <a:defRPr/>
            </a:pPr>
            <a:r>
              <a:rPr lang="en-US" altLang="ja-JP" sz="1200" dirty="0">
                <a:solidFill>
                  <a:prstClr val="black"/>
                </a:solidFill>
                <a:latin typeface="Arial" panose="020B0604020202020204" pitchFamily="34" charset="0"/>
                <a:ea typeface="ＭＳ Ｐゴシック" panose="020B0600070205080204" pitchFamily="50" charset="-128"/>
              </a:rPr>
              <a:t>○</a:t>
            </a:r>
            <a:r>
              <a:rPr lang="ja-JP" altLang="en-US" sz="1200" dirty="0">
                <a:solidFill>
                  <a:prstClr val="black"/>
                </a:solidFill>
                <a:latin typeface="Arial" panose="020B0604020202020204" pitchFamily="34" charset="0"/>
                <a:ea typeface="ＭＳ Ｐゴシック" panose="020B0600070205080204" pitchFamily="50" charset="-128"/>
              </a:rPr>
              <a:t>　主な農産物の検査状況（令和元年産）</a:t>
            </a:r>
          </a:p>
        </p:txBody>
      </p:sp>
      <p:sp>
        <p:nvSpPr>
          <p:cNvPr id="1169" name="テキスト ボックス 15"/>
          <p:cNvSpPr txBox="1">
            <a:spLocks noChangeArrowheads="1"/>
          </p:cNvSpPr>
          <p:nvPr/>
        </p:nvSpPr>
        <p:spPr>
          <a:xfrm>
            <a:off x="9544737" y="1496633"/>
            <a:ext cx="1040134" cy="245328"/>
          </a:xfrm>
          <a:prstGeom prst="rect">
            <a:avLst/>
          </a:prstGeom>
          <a:noFill/>
          <a:ln>
            <a:noFill/>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defRPr/>
            </a:pPr>
            <a:r>
              <a:rPr lang="ja-JP" altLang="en-US" sz="1000" dirty="0">
                <a:solidFill>
                  <a:prstClr val="black"/>
                </a:solidFill>
              </a:rPr>
              <a:t>（単位：千トン）</a:t>
            </a:r>
          </a:p>
        </p:txBody>
      </p:sp>
      <p:sp>
        <p:nvSpPr>
          <p:cNvPr id="1170" name="AutoShape 4"/>
          <p:cNvSpPr>
            <a:spLocks noChangeArrowheads="1"/>
          </p:cNvSpPr>
          <p:nvPr/>
        </p:nvSpPr>
        <p:spPr>
          <a:xfrm>
            <a:off x="5952552" y="3311690"/>
            <a:ext cx="2365264" cy="263696"/>
          </a:xfrm>
          <a:prstGeom prst="roundRect">
            <a:avLst>
              <a:gd name="adj" fmla="val 16667"/>
            </a:avLst>
          </a:prstGeom>
          <a:solidFill>
            <a:schemeClr val="bg1">
              <a:lumMod val="85000"/>
            </a:schemeClr>
          </a:solidFill>
          <a:ln w="9525">
            <a:solidFill>
              <a:schemeClr val="tx1"/>
            </a:solidFill>
            <a:round/>
            <a:headEnd/>
            <a:tailEnd/>
          </a:ln>
          <a:effectLst/>
        </p:spPr>
        <p:txBody>
          <a:bodyPr wrap="none" anchor="ctr"/>
          <a:lstStyle/>
          <a:p>
            <a:pPr eaLnBrk="0" fontAlgn="base" hangingPunct="0">
              <a:spcBef>
                <a:spcPct val="0"/>
              </a:spcBef>
              <a:spcAft>
                <a:spcPct val="0"/>
              </a:spcAft>
              <a:defRPr/>
            </a:pPr>
            <a:r>
              <a:rPr lang="en-US" altLang="ja-JP" sz="1200" dirty="0">
                <a:solidFill>
                  <a:prstClr val="black"/>
                </a:solidFill>
                <a:latin typeface="Arial" panose="020B0604020202020204" pitchFamily="34" charset="0"/>
                <a:ea typeface="ＭＳ Ｐゴシック" panose="020B0600070205080204" pitchFamily="50" charset="-128"/>
              </a:rPr>
              <a:t>○</a:t>
            </a:r>
            <a:r>
              <a:rPr lang="ja-JP" altLang="en-US" sz="1200" dirty="0">
                <a:solidFill>
                  <a:prstClr val="black"/>
                </a:solidFill>
                <a:latin typeface="Arial" panose="020B0604020202020204" pitchFamily="34" charset="0"/>
                <a:ea typeface="ＭＳ Ｐゴシック" panose="020B0600070205080204" pitchFamily="50" charset="-128"/>
              </a:rPr>
              <a:t>　民間の登録検査機関の推移</a:t>
            </a:r>
          </a:p>
        </p:txBody>
      </p:sp>
      <p:sp>
        <p:nvSpPr>
          <p:cNvPr id="1171" name="テキスト ボックス 6"/>
          <p:cNvSpPr txBox="1">
            <a:spLocks noChangeArrowheads="1"/>
          </p:cNvSpPr>
          <p:nvPr/>
        </p:nvSpPr>
        <p:spPr>
          <a:xfrm>
            <a:off x="6111424" y="4879634"/>
            <a:ext cx="5464916" cy="337661"/>
          </a:xfrm>
          <a:prstGeom prst="rect">
            <a:avLst/>
          </a:prstGeom>
          <a:noFill/>
          <a:ln>
            <a:noFill/>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lang="ja-JP" altLang="en-US" sz="800" dirty="0">
                <a:solidFill>
                  <a:prstClr val="black"/>
                </a:solidFill>
                <a:latin typeface="ＭＳ Ｐゴシック"/>
                <a:ea typeface="ＭＳ Ｐゴシック"/>
              </a:rPr>
              <a:t>（注）１　登録検査機関数は、各県において農産物検査を実施する機関の延べ数である。</a:t>
            </a:r>
            <a:endParaRPr lang="en-US" altLang="ja-JP" sz="800" dirty="0">
              <a:solidFill>
                <a:prstClr val="black"/>
              </a:solidFill>
              <a:latin typeface="ＭＳ Ｐゴシック"/>
              <a:ea typeface="ＭＳ Ｐゴシック"/>
            </a:endParaRPr>
          </a:p>
          <a:p>
            <a:pPr eaLnBrk="1" fontAlgn="base" hangingPunct="1">
              <a:spcBef>
                <a:spcPct val="0"/>
              </a:spcBef>
              <a:spcAft>
                <a:spcPct val="0"/>
              </a:spcAft>
              <a:defRPr/>
            </a:pPr>
            <a:r>
              <a:rPr lang="ja-JP" altLang="en-US" sz="800" dirty="0">
                <a:solidFill>
                  <a:prstClr val="black"/>
                </a:solidFill>
                <a:latin typeface="ＭＳ Ｐゴシック"/>
                <a:ea typeface="ＭＳ Ｐゴシック"/>
              </a:rPr>
              <a:t>　　　２　民間検査比率は、玄米の検査数量における民間登録検査機関による検査数量の比率である。</a:t>
            </a:r>
          </a:p>
        </p:txBody>
      </p:sp>
      <p:sp>
        <p:nvSpPr>
          <p:cNvPr id="1172" name="テキスト ボックス 14"/>
          <p:cNvSpPr txBox="1">
            <a:spLocks noChangeArrowheads="1"/>
          </p:cNvSpPr>
          <p:nvPr/>
        </p:nvSpPr>
        <p:spPr>
          <a:xfrm>
            <a:off x="6111424" y="6465184"/>
            <a:ext cx="4833283" cy="214551"/>
          </a:xfrm>
          <a:prstGeom prst="rect">
            <a:avLst/>
          </a:prstGeom>
          <a:noFill/>
          <a:ln>
            <a:noFill/>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lang="ja-JP" altLang="en-US" sz="800" dirty="0">
                <a:solidFill>
                  <a:prstClr val="black"/>
                </a:solidFill>
                <a:latin typeface="ＭＳ Ｐゴシック"/>
                <a:ea typeface="ＭＳ Ｐゴシック"/>
              </a:rPr>
              <a:t>資料：穀物課作成資料</a:t>
            </a:r>
          </a:p>
        </p:txBody>
      </p:sp>
      <p:sp>
        <p:nvSpPr>
          <p:cNvPr id="1173" name="AutoShape 12"/>
          <p:cNvSpPr>
            <a:spLocks noChangeArrowheads="1"/>
          </p:cNvSpPr>
          <p:nvPr/>
        </p:nvSpPr>
        <p:spPr>
          <a:xfrm>
            <a:off x="707502" y="3682288"/>
            <a:ext cx="1656347" cy="209858"/>
          </a:xfrm>
          <a:prstGeom prst="roundRect">
            <a:avLst>
              <a:gd name="adj" fmla="val 16667"/>
            </a:avLst>
          </a:prstGeom>
          <a:solidFill>
            <a:schemeClr val="bg1">
              <a:lumMod val="85000"/>
            </a:schemeClr>
          </a:solidFill>
          <a:ln w="9525">
            <a:solidFill>
              <a:schemeClr val="tx1"/>
            </a:solidFill>
            <a:round/>
            <a:headEnd/>
            <a:tailEnd/>
          </a:ln>
          <a:effectLst/>
        </p:spPr>
        <p:txBody>
          <a:bodyPr wrap="none" anchor="ctr"/>
          <a:lstStyle/>
          <a:p>
            <a:pPr eaLnBrk="0" fontAlgn="base" hangingPunct="0">
              <a:spcBef>
                <a:spcPct val="0"/>
              </a:spcBef>
              <a:spcAft>
                <a:spcPct val="0"/>
              </a:spcAft>
              <a:defRPr/>
            </a:pPr>
            <a:r>
              <a:rPr lang="en-US" altLang="ja-JP" sz="1200" dirty="0">
                <a:solidFill>
                  <a:prstClr val="black"/>
                </a:solidFill>
                <a:latin typeface="Arial" panose="020B0604020202020204" pitchFamily="34" charset="0"/>
                <a:ea typeface="ＭＳ Ｐゴシック" panose="020B0600070205080204" pitchFamily="50" charset="-128"/>
              </a:rPr>
              <a:t>○</a:t>
            </a:r>
            <a:r>
              <a:rPr lang="ja-JP" altLang="en-US" sz="1200" dirty="0">
                <a:solidFill>
                  <a:prstClr val="black"/>
                </a:solidFill>
                <a:latin typeface="Arial" panose="020B0604020202020204" pitchFamily="34" charset="0"/>
                <a:ea typeface="ＭＳ Ｐゴシック" panose="020B0600070205080204" pitchFamily="50" charset="-128"/>
              </a:rPr>
              <a:t>　農産物検査規格</a:t>
            </a:r>
          </a:p>
        </p:txBody>
      </p:sp>
      <p:sp>
        <p:nvSpPr>
          <p:cNvPr id="1174" name="AutoShape 4"/>
          <p:cNvSpPr>
            <a:spLocks noChangeArrowheads="1"/>
          </p:cNvSpPr>
          <p:nvPr/>
        </p:nvSpPr>
        <p:spPr>
          <a:xfrm>
            <a:off x="707502" y="3033063"/>
            <a:ext cx="1172039" cy="214834"/>
          </a:xfrm>
          <a:prstGeom prst="roundRect">
            <a:avLst>
              <a:gd name="adj" fmla="val 16667"/>
            </a:avLst>
          </a:prstGeom>
          <a:solidFill>
            <a:schemeClr val="bg1">
              <a:lumMod val="85000"/>
            </a:schemeClr>
          </a:solidFill>
          <a:ln w="9525">
            <a:solidFill>
              <a:schemeClr val="tx1"/>
            </a:solidFill>
            <a:round/>
            <a:headEnd/>
            <a:tailEnd/>
          </a:ln>
          <a:effectLst/>
        </p:spPr>
        <p:txBody>
          <a:bodyPr wrap="none" anchor="ctr"/>
          <a:lstStyle/>
          <a:p>
            <a:pPr eaLnBrk="0" fontAlgn="base" hangingPunct="0">
              <a:spcBef>
                <a:spcPct val="0"/>
              </a:spcBef>
              <a:spcAft>
                <a:spcPct val="0"/>
              </a:spcAft>
              <a:defRPr/>
            </a:pPr>
            <a:r>
              <a:rPr lang="en-US" altLang="ja-JP" sz="1200" dirty="0">
                <a:solidFill>
                  <a:prstClr val="black"/>
                </a:solidFill>
                <a:latin typeface="Arial" panose="020B0604020202020204" pitchFamily="34" charset="0"/>
                <a:ea typeface="ＭＳ Ｐゴシック" panose="020B0600070205080204" pitchFamily="50" charset="-128"/>
              </a:rPr>
              <a:t>○</a:t>
            </a:r>
            <a:r>
              <a:rPr lang="ja-JP" altLang="en-US" sz="1200" dirty="0">
                <a:solidFill>
                  <a:prstClr val="black"/>
                </a:solidFill>
                <a:latin typeface="Arial" panose="020B0604020202020204" pitchFamily="34" charset="0"/>
                <a:ea typeface="ＭＳ Ｐゴシック" panose="020B0600070205080204" pitchFamily="50" charset="-128"/>
              </a:rPr>
              <a:t>　対象品目</a:t>
            </a:r>
          </a:p>
        </p:txBody>
      </p:sp>
      <p:sp>
        <p:nvSpPr>
          <p:cNvPr id="1175" name="AutoShape 12"/>
          <p:cNvSpPr>
            <a:spLocks noChangeArrowheads="1"/>
          </p:cNvSpPr>
          <p:nvPr/>
        </p:nvSpPr>
        <p:spPr>
          <a:xfrm>
            <a:off x="707502" y="1375477"/>
            <a:ext cx="3459724" cy="244683"/>
          </a:xfrm>
          <a:prstGeom prst="roundRect">
            <a:avLst>
              <a:gd name="adj" fmla="val 16667"/>
            </a:avLst>
          </a:prstGeom>
          <a:solidFill>
            <a:schemeClr val="bg1">
              <a:lumMod val="85000"/>
            </a:schemeClr>
          </a:solidFill>
          <a:ln w="9525">
            <a:solidFill>
              <a:schemeClr val="tx1"/>
            </a:solidFill>
            <a:round/>
            <a:headEnd/>
            <a:tailEnd/>
          </a:ln>
          <a:effectLst/>
        </p:spPr>
        <p:txBody>
          <a:bodyPr wrap="none" anchor="ctr"/>
          <a:lstStyle/>
          <a:p>
            <a:pPr eaLnBrk="0" fontAlgn="base" hangingPunct="0">
              <a:spcBef>
                <a:spcPct val="0"/>
              </a:spcBef>
              <a:spcAft>
                <a:spcPct val="0"/>
              </a:spcAft>
              <a:defRPr/>
            </a:pPr>
            <a:r>
              <a:rPr lang="en-US" altLang="ja-JP" sz="1200" dirty="0">
                <a:solidFill>
                  <a:prstClr val="black"/>
                </a:solidFill>
                <a:latin typeface="Arial" panose="020B0604020202020204" pitchFamily="34" charset="0"/>
                <a:ea typeface="ＭＳ Ｐゴシック" panose="020B0600070205080204" pitchFamily="50" charset="-128"/>
              </a:rPr>
              <a:t>○</a:t>
            </a:r>
            <a:r>
              <a:rPr lang="ja-JP" altLang="en-US" sz="1200" dirty="0">
                <a:solidFill>
                  <a:prstClr val="black"/>
                </a:solidFill>
                <a:latin typeface="Arial" panose="020B0604020202020204" pitchFamily="34" charset="0"/>
                <a:ea typeface="ＭＳ Ｐゴシック" panose="020B0600070205080204" pitchFamily="50" charset="-128"/>
              </a:rPr>
              <a:t>　</a:t>
            </a:r>
            <a:r>
              <a:rPr lang="ja-JP" altLang="en-US" sz="1200" dirty="0">
                <a:solidFill>
                  <a:prstClr val="black"/>
                </a:solidFill>
                <a:latin typeface="ＭＳ Ｐゴシック" pitchFamily="50" charset="-128"/>
                <a:ea typeface="ＭＳ Ｐゴシック" panose="020B0600070205080204" pitchFamily="50" charset="-128"/>
              </a:rPr>
              <a:t>農産物検査法（昭和</a:t>
            </a:r>
            <a:r>
              <a:rPr lang="en-US" altLang="ja-JP" sz="1200" dirty="0">
                <a:solidFill>
                  <a:prstClr val="black"/>
                </a:solidFill>
                <a:latin typeface="ＭＳ Ｐゴシック" pitchFamily="50" charset="-128"/>
                <a:ea typeface="ＭＳ Ｐゴシック" panose="020B0600070205080204" pitchFamily="50" charset="-128"/>
              </a:rPr>
              <a:t>26</a:t>
            </a:r>
            <a:r>
              <a:rPr lang="ja-JP" altLang="en-US" sz="1200" dirty="0">
                <a:solidFill>
                  <a:prstClr val="black"/>
                </a:solidFill>
                <a:latin typeface="ＭＳ Ｐゴシック" pitchFamily="50" charset="-128"/>
                <a:ea typeface="ＭＳ Ｐゴシック" panose="020B0600070205080204" pitchFamily="50" charset="-128"/>
              </a:rPr>
              <a:t>年法律第</a:t>
            </a:r>
            <a:r>
              <a:rPr lang="en-US" altLang="ja-JP" sz="1200" dirty="0">
                <a:solidFill>
                  <a:prstClr val="black"/>
                </a:solidFill>
                <a:latin typeface="ＭＳ Ｐゴシック" pitchFamily="50" charset="-128"/>
                <a:ea typeface="ＭＳ Ｐゴシック" panose="020B0600070205080204" pitchFamily="50" charset="-128"/>
              </a:rPr>
              <a:t>144</a:t>
            </a:r>
            <a:r>
              <a:rPr lang="ja-JP" altLang="en-US" sz="1200" dirty="0">
                <a:solidFill>
                  <a:prstClr val="black"/>
                </a:solidFill>
                <a:latin typeface="ＭＳ Ｐゴシック" pitchFamily="50" charset="-128"/>
                <a:ea typeface="ＭＳ Ｐゴシック" panose="020B0600070205080204" pitchFamily="50" charset="-128"/>
              </a:rPr>
              <a:t>号）（抜粋）</a:t>
            </a:r>
          </a:p>
        </p:txBody>
      </p:sp>
      <p:pic>
        <p:nvPicPr>
          <p:cNvPr id="1176" name="図 4"/>
          <p:cNvPicPr>
            <a:picLocks noChangeAspect="1"/>
          </p:cNvPicPr>
          <p:nvPr/>
        </p:nvPicPr>
        <p:blipFill>
          <a:blip r:embed="rId3"/>
          <a:stretch>
            <a:fillRect/>
          </a:stretch>
        </p:blipFill>
        <p:spPr>
          <a:xfrm>
            <a:off x="1051152" y="6299600"/>
            <a:ext cx="4276437" cy="457753"/>
          </a:xfrm>
          <a:prstGeom prst="rect">
            <a:avLst/>
          </a:prstGeom>
        </p:spPr>
      </p:pic>
      <p:sp>
        <p:nvSpPr>
          <p:cNvPr id="1177" name="Rectangle 45"/>
          <p:cNvSpPr>
            <a:spLocks noChangeArrowheads="1"/>
          </p:cNvSpPr>
          <p:nvPr/>
        </p:nvSpPr>
        <p:spPr>
          <a:xfrm>
            <a:off x="6111424" y="2540694"/>
            <a:ext cx="5317780" cy="615553"/>
          </a:xfrm>
          <a:prstGeom prst="rect">
            <a:avLst/>
          </a:prstGeom>
          <a:noFill/>
          <a:ln>
            <a:noFill/>
          </a:ln>
        </p:spPr>
        <p:txBody>
          <a:bodyPr wrap="square" lIns="0" tIns="0" rIns="0" bIns="0"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lang="ja-JP" altLang="en-US" sz="800" dirty="0">
                <a:solidFill>
                  <a:srgbClr val="000000"/>
                </a:solidFill>
                <a:latin typeface="ＭＳ Ｐゴシック" pitchFamily="50" charset="-128"/>
              </a:rPr>
              <a:t>（注）　１　米の生産量は、主食用の玄米数量である。</a:t>
            </a:r>
            <a:endParaRPr lang="en-US" altLang="ja-JP" sz="800" dirty="0">
              <a:solidFill>
                <a:srgbClr val="000000"/>
              </a:solidFill>
              <a:latin typeface="ＭＳ Ｐゴシック" pitchFamily="50" charset="-128"/>
            </a:endParaRPr>
          </a:p>
          <a:p>
            <a:pPr eaLnBrk="1" fontAlgn="base" hangingPunct="1">
              <a:spcBef>
                <a:spcPct val="0"/>
              </a:spcBef>
              <a:spcAft>
                <a:spcPct val="0"/>
              </a:spcAft>
              <a:defRPr/>
            </a:pPr>
            <a:r>
              <a:rPr lang="ja-JP" altLang="en-US" sz="800" dirty="0">
                <a:solidFill>
                  <a:srgbClr val="000000"/>
                </a:solidFill>
                <a:latin typeface="ＭＳ Ｐゴシック" pitchFamily="50" charset="-128"/>
              </a:rPr>
              <a:t>　　　　２　米の検査数量は、うるち、もち及び醸造用を合計した玄米数量である。（もみ及び飼料用（もみ、玄米は除く。）</a:t>
            </a:r>
            <a:endParaRPr lang="en-US" altLang="ja-JP" sz="800" dirty="0">
              <a:solidFill>
                <a:srgbClr val="000000"/>
              </a:solidFill>
              <a:latin typeface="ＭＳ Ｐゴシック" pitchFamily="50" charset="-128"/>
            </a:endParaRPr>
          </a:p>
          <a:p>
            <a:pPr eaLnBrk="1" fontAlgn="base" hangingPunct="1">
              <a:spcBef>
                <a:spcPct val="0"/>
              </a:spcBef>
              <a:spcAft>
                <a:spcPct val="0"/>
              </a:spcAft>
              <a:defRPr/>
            </a:pPr>
            <a:r>
              <a:rPr lang="ja-JP" altLang="en-US" sz="800" dirty="0">
                <a:solidFill>
                  <a:srgbClr val="000000"/>
                </a:solidFill>
                <a:latin typeface="ＭＳ Ｐゴシック" pitchFamily="50" charset="-128"/>
              </a:rPr>
              <a:t>　　　　３　各農産物とも検査数量には規格外に格付けされたものを含むが、麦の生産量は２等以上等の検査数量</a:t>
            </a:r>
          </a:p>
          <a:p>
            <a:pPr eaLnBrk="1" fontAlgn="base" hangingPunct="1">
              <a:spcBef>
                <a:spcPct val="0"/>
              </a:spcBef>
              <a:spcAft>
                <a:spcPct val="0"/>
              </a:spcAft>
              <a:defRPr/>
            </a:pPr>
            <a:r>
              <a:rPr lang="ja-JP" altLang="en-US" sz="800" dirty="0">
                <a:solidFill>
                  <a:srgbClr val="000000"/>
                </a:solidFill>
                <a:latin typeface="ＭＳ Ｐゴシック" pitchFamily="50" charset="-128"/>
              </a:rPr>
              <a:t>　　　　　をもとに集計しているため、受検率が</a:t>
            </a:r>
            <a:r>
              <a:rPr lang="en-US" altLang="ja-JP" sz="800" dirty="0">
                <a:solidFill>
                  <a:srgbClr val="000000"/>
                </a:solidFill>
                <a:latin typeface="ＭＳ Ｐゴシック" pitchFamily="50" charset="-128"/>
              </a:rPr>
              <a:t>100</a:t>
            </a:r>
            <a:r>
              <a:rPr lang="ja-JP" altLang="en-US" sz="800" dirty="0">
                <a:solidFill>
                  <a:srgbClr val="000000"/>
                </a:solidFill>
                <a:latin typeface="ＭＳ Ｐゴシック" pitchFamily="50" charset="-128"/>
              </a:rPr>
              <a:t>％を超えることがある。</a:t>
            </a:r>
          </a:p>
          <a:p>
            <a:pPr eaLnBrk="1" fontAlgn="base" hangingPunct="1">
              <a:spcBef>
                <a:spcPct val="0"/>
              </a:spcBef>
              <a:spcAft>
                <a:spcPct val="0"/>
              </a:spcAft>
              <a:defRPr/>
            </a:pPr>
            <a:r>
              <a:rPr lang="ja-JP" altLang="en-US" sz="800" dirty="0">
                <a:solidFill>
                  <a:srgbClr val="000000"/>
                </a:solidFill>
                <a:latin typeface="ＭＳ Ｐゴシック" pitchFamily="50" charset="-128"/>
              </a:rPr>
              <a:t>　　　　４　米、麦、大豆、そばの検査数量は、確定値の数量である。</a:t>
            </a:r>
            <a:endParaRPr lang="ja-JP" altLang="en-US" sz="800" dirty="0">
              <a:solidFill>
                <a:prstClr val="black"/>
              </a:solidFill>
            </a:endParaRPr>
          </a:p>
        </p:txBody>
      </p:sp>
      <p:pic>
        <p:nvPicPr>
          <p:cNvPr id="1178" name="図 5"/>
          <p:cNvPicPr>
            <a:picLocks noChangeAspect="1"/>
          </p:cNvPicPr>
          <p:nvPr/>
        </p:nvPicPr>
        <p:blipFill>
          <a:blip r:embed="rId4"/>
          <a:stretch>
            <a:fillRect/>
          </a:stretch>
        </p:blipFill>
        <p:spPr>
          <a:xfrm>
            <a:off x="1020821" y="4970707"/>
            <a:ext cx="4060391" cy="1315359"/>
          </a:xfrm>
          <a:prstGeom prst="rect">
            <a:avLst/>
          </a:prstGeom>
        </p:spPr>
      </p:pic>
      <p:sp>
        <p:nvSpPr>
          <p:cNvPr id="1179" name="AutoShape 4"/>
          <p:cNvSpPr>
            <a:spLocks noChangeArrowheads="1"/>
          </p:cNvSpPr>
          <p:nvPr/>
        </p:nvSpPr>
        <p:spPr>
          <a:xfrm>
            <a:off x="5952552" y="5313056"/>
            <a:ext cx="3457629" cy="250267"/>
          </a:xfrm>
          <a:prstGeom prst="roundRect">
            <a:avLst>
              <a:gd name="adj" fmla="val 16667"/>
            </a:avLst>
          </a:prstGeom>
          <a:solidFill>
            <a:schemeClr val="bg1">
              <a:lumMod val="85000"/>
            </a:schemeClr>
          </a:solidFill>
          <a:ln w="9525">
            <a:solidFill>
              <a:schemeClr val="tx1"/>
            </a:solidFill>
            <a:round/>
            <a:headEnd/>
            <a:tailEnd/>
          </a:ln>
          <a:effectLst/>
        </p:spPr>
        <p:txBody>
          <a:bodyPr wrap="none" anchor="ctr"/>
          <a:lstStyle/>
          <a:p>
            <a:pPr>
              <a:defRPr/>
            </a:pPr>
            <a:r>
              <a:rPr lang="en-US" altLang="ja-JP" sz="1200" dirty="0">
                <a:solidFill>
                  <a:prstClr val="black"/>
                </a:solidFill>
              </a:rPr>
              <a:t>○</a:t>
            </a:r>
            <a:r>
              <a:rPr lang="ja-JP" altLang="en-US" sz="1200" dirty="0">
                <a:solidFill>
                  <a:prstClr val="black"/>
                </a:solidFill>
              </a:rPr>
              <a:t>　米穀の系統別検査数量の比率（平成</a:t>
            </a:r>
            <a:r>
              <a:rPr lang="en-US" altLang="ja-JP" sz="1200" dirty="0">
                <a:solidFill>
                  <a:prstClr val="black"/>
                </a:solidFill>
              </a:rPr>
              <a:t>30</a:t>
            </a:r>
            <a:r>
              <a:rPr lang="ja-JP" altLang="en-US" sz="1200" dirty="0">
                <a:solidFill>
                  <a:prstClr val="black"/>
                </a:solidFill>
              </a:rPr>
              <a:t>年産）</a:t>
            </a:r>
          </a:p>
        </p:txBody>
      </p:sp>
      <p:sp>
        <p:nvSpPr>
          <p:cNvPr id="1180" name="テキスト ボックス 15"/>
          <p:cNvSpPr txBox="1">
            <a:spLocks noChangeArrowheads="1"/>
          </p:cNvSpPr>
          <p:nvPr/>
        </p:nvSpPr>
        <p:spPr>
          <a:xfrm>
            <a:off x="9616264" y="5442264"/>
            <a:ext cx="1510464" cy="229939"/>
          </a:xfrm>
          <a:prstGeom prst="rect">
            <a:avLst/>
          </a:prstGeom>
          <a:noFill/>
          <a:ln>
            <a:noFill/>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900" dirty="0">
                <a:solidFill>
                  <a:prstClr val="black"/>
                </a:solidFill>
              </a:rPr>
              <a:t>平成</a:t>
            </a:r>
            <a:r>
              <a:rPr lang="en-US" altLang="ja-JP" sz="900" dirty="0">
                <a:solidFill>
                  <a:prstClr val="black"/>
                </a:solidFill>
              </a:rPr>
              <a:t>31</a:t>
            </a:r>
            <a:r>
              <a:rPr lang="ja-JP" altLang="en-US" sz="900" dirty="0">
                <a:solidFill>
                  <a:prstClr val="black"/>
                </a:solidFill>
              </a:rPr>
              <a:t>年</a:t>
            </a:r>
            <a:r>
              <a:rPr lang="en-US" altLang="ja-JP" sz="900" dirty="0">
                <a:solidFill>
                  <a:prstClr val="black"/>
                </a:solidFill>
              </a:rPr>
              <a:t>3</a:t>
            </a:r>
            <a:r>
              <a:rPr lang="ja-JP" altLang="en-US" sz="900" dirty="0">
                <a:solidFill>
                  <a:prstClr val="black"/>
                </a:solidFill>
              </a:rPr>
              <a:t>月</a:t>
            </a:r>
            <a:r>
              <a:rPr lang="en-US" altLang="ja-JP" sz="900" dirty="0">
                <a:solidFill>
                  <a:prstClr val="black"/>
                </a:solidFill>
              </a:rPr>
              <a:t>31</a:t>
            </a:r>
            <a:r>
              <a:rPr lang="ja-JP" altLang="en-US" sz="900" dirty="0">
                <a:solidFill>
                  <a:prstClr val="black"/>
                </a:solidFill>
              </a:rPr>
              <a:t>日現在</a:t>
            </a:r>
          </a:p>
        </p:txBody>
      </p:sp>
      <p:pic>
        <p:nvPicPr>
          <p:cNvPr id="1181" name="図 39"/>
          <p:cNvPicPr>
            <a:picLocks noChangeAspect="1"/>
          </p:cNvPicPr>
          <p:nvPr/>
        </p:nvPicPr>
        <p:blipFill>
          <a:blip r:embed="rId5"/>
          <a:stretch>
            <a:fillRect/>
          </a:stretch>
        </p:blipFill>
        <p:spPr>
          <a:xfrm>
            <a:off x="6111424" y="5668329"/>
            <a:ext cx="5023174" cy="652839"/>
          </a:xfrm>
          <a:prstGeom prst="rect">
            <a:avLst/>
          </a:prstGeom>
        </p:spPr>
      </p:pic>
      <p:sp>
        <p:nvSpPr>
          <p:cNvPr id="1182" name="テキスト ボックス 15"/>
          <p:cNvSpPr txBox="1">
            <a:spLocks noChangeArrowheads="1"/>
          </p:cNvSpPr>
          <p:nvPr/>
        </p:nvSpPr>
        <p:spPr>
          <a:xfrm>
            <a:off x="8486334" y="3459804"/>
            <a:ext cx="1510464" cy="229939"/>
          </a:xfrm>
          <a:prstGeom prst="rect">
            <a:avLst/>
          </a:prstGeom>
          <a:noFill/>
          <a:ln>
            <a:noFill/>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lang="ja-JP" altLang="en-US" sz="900" dirty="0">
                <a:solidFill>
                  <a:prstClr val="black"/>
                </a:solidFill>
              </a:rPr>
              <a:t>令和</a:t>
            </a:r>
            <a:r>
              <a:rPr lang="en-US" altLang="ja-JP" sz="900" dirty="0">
                <a:solidFill>
                  <a:prstClr val="black"/>
                </a:solidFill>
              </a:rPr>
              <a:t>2</a:t>
            </a:r>
            <a:r>
              <a:rPr lang="ja-JP" altLang="en-US" sz="900" dirty="0">
                <a:solidFill>
                  <a:prstClr val="black"/>
                </a:solidFill>
              </a:rPr>
              <a:t>年</a:t>
            </a:r>
            <a:r>
              <a:rPr lang="en-US" altLang="ja-JP" sz="900" dirty="0">
                <a:solidFill>
                  <a:prstClr val="black"/>
                </a:solidFill>
              </a:rPr>
              <a:t>3</a:t>
            </a:r>
            <a:r>
              <a:rPr lang="ja-JP" altLang="en-US" sz="900" dirty="0">
                <a:solidFill>
                  <a:prstClr val="black"/>
                </a:solidFill>
              </a:rPr>
              <a:t>月</a:t>
            </a:r>
            <a:r>
              <a:rPr lang="en-US" altLang="ja-JP" sz="900" dirty="0">
                <a:solidFill>
                  <a:prstClr val="black"/>
                </a:solidFill>
              </a:rPr>
              <a:t>31</a:t>
            </a:r>
            <a:r>
              <a:rPr lang="ja-JP" altLang="en-US" sz="900" dirty="0">
                <a:solidFill>
                  <a:prstClr val="black"/>
                </a:solidFill>
              </a:rPr>
              <a:t>日現在</a:t>
            </a:r>
          </a:p>
        </p:txBody>
      </p:sp>
      <p:pic>
        <p:nvPicPr>
          <p:cNvPr id="1183" name="図 32"/>
          <p:cNvPicPr>
            <a:picLocks noChangeAspect="1"/>
          </p:cNvPicPr>
          <p:nvPr/>
        </p:nvPicPr>
        <p:blipFill>
          <a:blip r:embed="rId6"/>
          <a:stretch>
            <a:fillRect/>
          </a:stretch>
        </p:blipFill>
        <p:spPr>
          <a:xfrm>
            <a:off x="6111424" y="3696157"/>
            <a:ext cx="3768026" cy="1165241"/>
          </a:xfrm>
          <a:prstGeom prst="rect">
            <a:avLst/>
          </a:prstGeom>
        </p:spPr>
      </p:pic>
      <p:pic>
        <p:nvPicPr>
          <p:cNvPr id="1184" name="図 1"/>
          <p:cNvPicPr>
            <a:picLocks noChangeAspect="1"/>
          </p:cNvPicPr>
          <p:nvPr/>
        </p:nvPicPr>
        <p:blipFill>
          <a:blip r:embed="rId7"/>
          <a:stretch>
            <a:fillRect/>
          </a:stretch>
        </p:blipFill>
        <p:spPr>
          <a:xfrm>
            <a:off x="6111424" y="1733923"/>
            <a:ext cx="4419600" cy="766509"/>
          </a:xfrm>
          <a:prstGeom prst="rect">
            <a:avLst/>
          </a:prstGeom>
        </p:spPr>
      </p:pic>
      <p:sp>
        <p:nvSpPr>
          <p:cNvPr id="1185" name="テキスト ボックス 5"/>
          <p:cNvSpPr txBox="1">
            <a:spLocks noChangeArrowheads="1"/>
          </p:cNvSpPr>
          <p:nvPr/>
        </p:nvSpPr>
        <p:spPr>
          <a:xfrm>
            <a:off x="623453" y="67832"/>
            <a:ext cx="9365984" cy="458722"/>
          </a:xfrm>
          <a:prstGeom prst="rect">
            <a:avLst/>
          </a:prstGeom>
          <a:noFill/>
          <a:ln>
            <a:noFill/>
          </a:ln>
        </p:spPr>
        <p:txBody>
          <a:bodyPr wrap="square" lIns="89387" tIns="44695" rIns="89387" bIns="44695">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spc="281" dirty="0">
                <a:latin typeface="メイリオ" panose="020B0604030504040204" pitchFamily="50" charset="-128"/>
                <a:ea typeface="メイリオ" panose="020B0604030504040204" pitchFamily="50" charset="-128"/>
                <a:cs typeface="ＭＳ Ｐゴシック"/>
              </a:rPr>
              <a:t>（参考）現行の農産物規格・検査の概要</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grpSp>
        <p:nvGrpSpPr>
          <p:cNvPr id="1186" name="グループ化 4"/>
          <p:cNvGrpSpPr/>
          <p:nvPr/>
        </p:nvGrpSpPr>
        <p:grpSpPr>
          <a:xfrm>
            <a:off x="551438" y="432476"/>
            <a:ext cx="11125095" cy="80402"/>
            <a:chOff x="0" y="288000"/>
            <a:chExt cx="9144000" cy="72575"/>
          </a:xfrm>
        </p:grpSpPr>
        <p:cxnSp>
          <p:nvCxnSpPr>
            <p:cNvPr id="1187" name="直線コネクタ 27"/>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188" name="直線コネクタ 31"/>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189" name="直線コネクタ 34"/>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pic>
        <p:nvPicPr>
          <p:cNvPr id="1190" name="図 35"/>
          <p:cNvPicPr>
            <a:picLocks noChangeAspect="1"/>
          </p:cNvPicPr>
          <p:nvPr/>
        </p:nvPicPr>
        <p:blipFill>
          <a:blip r:embed="rId8"/>
          <a:stretch>
            <a:fillRect/>
          </a:stretch>
        </p:blipFill>
        <p:spPr>
          <a:xfrm>
            <a:off x="75141" y="36850"/>
            <a:ext cx="476297" cy="544752"/>
          </a:xfrm>
          <a:prstGeom prst="rect">
            <a:avLst/>
          </a:prstGeom>
        </p:spPr>
      </p:pic>
      <p:sp>
        <p:nvSpPr>
          <p:cNvPr id="1191" name="テキスト ボックス 37"/>
          <p:cNvSpPr txBox="1"/>
          <p:nvPr/>
        </p:nvSpPr>
        <p:spPr>
          <a:xfrm>
            <a:off x="9841385" y="43945"/>
            <a:ext cx="2097506" cy="337661"/>
          </a:xfrm>
          <a:prstGeom prst="rect">
            <a:avLst/>
          </a:prstGeom>
          <a:ln w="12700"/>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sz="1600" dirty="0">
                <a:latin typeface="メイリオ" panose="020B0604030504040204" pitchFamily="50" charset="-128"/>
                <a:ea typeface="メイリオ" panose="020B0604030504040204" pitchFamily="50" charset="-128"/>
              </a:rPr>
              <a:t>農林水産省</a:t>
            </a:r>
            <a:r>
              <a:rPr lang="ja-JP" altLang="en-US" sz="1600" dirty="0">
                <a:latin typeface="メイリオ" panose="020B0604030504040204" pitchFamily="50" charset="-128"/>
                <a:ea typeface="メイリオ" panose="020B0604030504040204" pitchFamily="50" charset="-128"/>
              </a:rPr>
              <a:t>資料</a:t>
            </a:r>
            <a:endParaRPr kumimoji="1" lang="ja-JP" altLang="en-US" sz="1600" dirty="0">
              <a:latin typeface="メイリオ" panose="020B0604030504040204" pitchFamily="50" charset="-128"/>
              <a:ea typeface="メイリオ" panose="020B0604030504040204" pitchFamily="50" charset="-128"/>
            </a:endParaRPr>
          </a:p>
        </p:txBody>
      </p:sp>
      <p:sp>
        <p:nvSpPr>
          <p:cNvPr id="1192" name="スライド番号プレースホルダー 2"/>
          <p:cNvSpPr>
            <a:spLocks noGrp="1"/>
          </p:cNvSpPr>
          <p:nvPr>
            <p:ph type="sldNum" sz="quarter" idx="12"/>
          </p:nvPr>
        </p:nvSpPr>
        <p:spPr>
          <a:xfrm>
            <a:off x="9429696" y="6465667"/>
            <a:ext cx="2743470" cy="365125"/>
          </a:xfrm>
        </p:spPr>
        <p:txBody>
          <a:bodyPr/>
          <a:lstStyle/>
          <a:p>
            <a:fld id="{1CCC013D-AF85-467C-82B6-59C02AE0024D}" type="slidenum">
              <a:rPr kumimoji="1" lang="ja-JP" altLang="en-US" sz="1800" smtClean="0">
                <a:solidFill>
                  <a:schemeClr val="tx1"/>
                </a:solidFill>
                <a:latin typeface="メイリオ" panose="020B0604030504040204" pitchFamily="50" charset="-128"/>
                <a:ea typeface="メイリオ" panose="020B0604030504040204" pitchFamily="50" charset="-128"/>
              </a:rPr>
              <a:t>4</a:t>
            </a:fld>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41456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 name="Text Box 11"/>
          <p:cNvSpPr txBox="1">
            <a:spLocks noChangeArrowheads="1"/>
          </p:cNvSpPr>
          <p:nvPr/>
        </p:nvSpPr>
        <p:spPr>
          <a:xfrm>
            <a:off x="1330840" y="1228186"/>
            <a:ext cx="2880283" cy="706993"/>
          </a:xfrm>
          <a:prstGeom prst="rect">
            <a:avLst/>
          </a:prstGeom>
          <a:solidFill>
            <a:schemeClr val="bg1"/>
          </a:solidFill>
          <a:ln w="9525" algn="ctr">
            <a:solidFill>
              <a:schemeClr val="tx1"/>
            </a:solidFill>
            <a:miter lim="800000"/>
            <a:headEnd/>
            <a:tailEnd/>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dirty="0">
                <a:solidFill>
                  <a:schemeClr val="tx2"/>
                </a:solidFill>
                <a:latin typeface="メイリオ" panose="020B0604030504040204" pitchFamily="50" charset="-128"/>
                <a:ea typeface="メイリオ" panose="020B0604030504040204" pitchFamily="50" charset="-128"/>
              </a:rPr>
              <a:t>①　検査請求</a:t>
            </a:r>
            <a:endParaRPr lang="en-US" altLang="ja-JP" sz="1600" dirty="0">
              <a:solidFill>
                <a:schemeClr val="tx2"/>
              </a:solidFill>
              <a:latin typeface="メイリオ" panose="020B0604030504040204" pitchFamily="50" charset="-128"/>
              <a:ea typeface="メイリオ" panose="020B0604030504040204" pitchFamily="50" charset="-128"/>
            </a:endParaRPr>
          </a:p>
          <a:p>
            <a:pPr algn="ctr" eaLnBrk="1" hangingPunct="1">
              <a:spcBef>
                <a:spcPct val="50000"/>
              </a:spcBef>
            </a:pPr>
            <a:r>
              <a:rPr lang="zh-TW" altLang="en-US" sz="1600" dirty="0">
                <a:solidFill>
                  <a:schemeClr val="tx2"/>
                </a:solidFill>
                <a:latin typeface="メイリオ" panose="020B0604030504040204" pitchFamily="50" charset="-128"/>
                <a:ea typeface="メイリオ" panose="020B0604030504040204" pitchFamily="50" charset="-128"/>
              </a:rPr>
              <a:t>（検査請求者</a:t>
            </a:r>
            <a:r>
              <a:rPr lang="zh-TW" altLang="en-US" sz="1200" dirty="0">
                <a:solidFill>
                  <a:schemeClr val="tx2"/>
                </a:solidFill>
                <a:latin typeface="メイリオ" panose="020B0604030504040204" pitchFamily="50" charset="-128"/>
                <a:ea typeface="メイリオ" panose="020B0604030504040204" pitchFamily="50" charset="-128"/>
              </a:rPr>
              <a:t>）</a:t>
            </a:r>
            <a:endParaRPr lang="ja-JP" altLang="en-US" sz="1400" dirty="0">
              <a:solidFill>
                <a:schemeClr val="tx2"/>
              </a:solidFill>
              <a:latin typeface="メイリオ" panose="020B0604030504040204" pitchFamily="50" charset="-128"/>
              <a:ea typeface="メイリオ" panose="020B0604030504040204" pitchFamily="50" charset="-128"/>
            </a:endParaRPr>
          </a:p>
        </p:txBody>
      </p:sp>
      <p:sp>
        <p:nvSpPr>
          <p:cNvPr id="1199" name="Text Box 11"/>
          <p:cNvSpPr txBox="1">
            <a:spLocks noChangeArrowheads="1"/>
          </p:cNvSpPr>
          <p:nvPr/>
        </p:nvSpPr>
        <p:spPr>
          <a:xfrm>
            <a:off x="1330840" y="3296839"/>
            <a:ext cx="2880283" cy="337661"/>
          </a:xfrm>
          <a:prstGeom prst="rect">
            <a:avLst/>
          </a:prstGeom>
          <a:solidFill>
            <a:schemeClr val="bg1"/>
          </a:solidFill>
          <a:ln w="9525" algn="ctr">
            <a:solidFill>
              <a:schemeClr val="tx1"/>
            </a:solidFill>
            <a:miter lim="800000"/>
            <a:headEnd/>
            <a:tailEnd/>
          </a:ln>
        </p:spPr>
        <p:txBody>
          <a:bodyPr wrap="square"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dirty="0">
                <a:solidFill>
                  <a:schemeClr val="tx2"/>
                </a:solidFill>
                <a:latin typeface="メイリオ" panose="020B0604030504040204" pitchFamily="50" charset="-128"/>
                <a:ea typeface="メイリオ" panose="020B0604030504040204" pitchFamily="50" charset="-128"/>
              </a:rPr>
              <a:t>②　</a:t>
            </a:r>
            <a:r>
              <a:rPr lang="en-US" altLang="ja-JP" sz="1600" dirty="0">
                <a:solidFill>
                  <a:schemeClr val="tx2"/>
                </a:solidFill>
                <a:latin typeface="メイリオ" panose="020B0604030504040204" pitchFamily="50" charset="-128"/>
                <a:ea typeface="メイリオ" panose="020B0604030504040204" pitchFamily="50" charset="-128"/>
              </a:rPr>
              <a:t> </a:t>
            </a:r>
            <a:r>
              <a:rPr lang="ja-JP" altLang="en-US" sz="1600" dirty="0">
                <a:solidFill>
                  <a:schemeClr val="tx2"/>
                </a:solidFill>
                <a:latin typeface="メイリオ" panose="020B0604030504040204" pitchFamily="50" charset="-128"/>
                <a:ea typeface="メイリオ" panose="020B0604030504040204" pitchFamily="50" charset="-128"/>
              </a:rPr>
              <a:t>検査請求の受理</a:t>
            </a:r>
          </a:p>
        </p:txBody>
      </p:sp>
      <p:sp>
        <p:nvSpPr>
          <p:cNvPr id="1200" name="Text Box 14"/>
          <p:cNvSpPr txBox="1">
            <a:spLocks noChangeArrowheads="1"/>
          </p:cNvSpPr>
          <p:nvPr/>
        </p:nvSpPr>
        <p:spPr>
          <a:xfrm>
            <a:off x="1330840" y="5138472"/>
            <a:ext cx="2880283" cy="706993"/>
          </a:xfrm>
          <a:prstGeom prst="rect">
            <a:avLst/>
          </a:prstGeom>
          <a:solidFill>
            <a:schemeClr val="bg1"/>
          </a:solidFill>
          <a:ln w="9525" algn="ctr">
            <a:solidFill>
              <a:schemeClr val="tx1"/>
            </a:solidFill>
            <a:miter lim="800000"/>
            <a:headEnd/>
            <a:tailEnd/>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342900" indent="-342900" algn="ctr" eaLnBrk="1" hangingPunct="1">
              <a:spcBef>
                <a:spcPct val="50000"/>
              </a:spcBef>
              <a:buAutoNum type="circleNumDbPlain" startAt="3"/>
            </a:pPr>
            <a:r>
              <a:rPr lang="ja-JP" altLang="en-US" sz="1600" dirty="0">
                <a:solidFill>
                  <a:schemeClr val="tx2"/>
                </a:solidFill>
                <a:latin typeface="メイリオ" panose="020B0604030504040204" pitchFamily="50" charset="-128"/>
                <a:ea typeface="メイリオ" panose="020B0604030504040204" pitchFamily="50" charset="-128"/>
              </a:rPr>
              <a:t>受検品の搬入・配列</a:t>
            </a:r>
            <a:endParaRPr lang="en-US" altLang="ja-JP" sz="1600" dirty="0">
              <a:solidFill>
                <a:schemeClr val="tx2"/>
              </a:solidFill>
              <a:latin typeface="メイリオ" panose="020B0604030504040204" pitchFamily="50" charset="-128"/>
              <a:ea typeface="メイリオ" panose="020B0604030504040204" pitchFamily="50" charset="-128"/>
            </a:endParaRPr>
          </a:p>
          <a:p>
            <a:pPr algn="ctr" eaLnBrk="1" hangingPunct="1">
              <a:spcBef>
                <a:spcPct val="50000"/>
              </a:spcBef>
            </a:pPr>
            <a:r>
              <a:rPr lang="zh-TW" altLang="en-US" sz="1600" dirty="0">
                <a:solidFill>
                  <a:schemeClr val="tx2"/>
                </a:solidFill>
                <a:latin typeface="メイリオ" panose="020B0604030504040204" pitchFamily="50" charset="-128"/>
                <a:ea typeface="メイリオ" panose="020B0604030504040204" pitchFamily="50" charset="-128"/>
              </a:rPr>
              <a:t>（検査請求者）</a:t>
            </a:r>
            <a:endParaRPr lang="ja-JP" altLang="en-US" sz="1600" dirty="0">
              <a:solidFill>
                <a:schemeClr val="tx2"/>
              </a:solidFill>
              <a:latin typeface="メイリオ" panose="020B0604030504040204" pitchFamily="50" charset="-128"/>
              <a:ea typeface="メイリオ" panose="020B0604030504040204" pitchFamily="50" charset="-128"/>
            </a:endParaRPr>
          </a:p>
        </p:txBody>
      </p:sp>
      <p:sp>
        <p:nvSpPr>
          <p:cNvPr id="1201" name="Text Box 15"/>
          <p:cNvSpPr txBox="1">
            <a:spLocks noChangeArrowheads="1"/>
          </p:cNvSpPr>
          <p:nvPr/>
        </p:nvSpPr>
        <p:spPr>
          <a:xfrm>
            <a:off x="4657451" y="1419355"/>
            <a:ext cx="2880283" cy="337661"/>
          </a:xfrm>
          <a:prstGeom prst="rect">
            <a:avLst/>
          </a:prstGeom>
          <a:noFill/>
          <a:ln w="9525" algn="ctr">
            <a:solidFill>
              <a:schemeClr val="tx1"/>
            </a:solidFill>
            <a:miter lim="800000"/>
            <a:headEnd/>
            <a:tailEnd/>
          </a:ln>
          <a:effectLst/>
        </p:spPr>
        <p:txBody>
          <a:bodyPr wrap="square"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dirty="0">
                <a:solidFill>
                  <a:schemeClr val="tx2"/>
                </a:solidFill>
                <a:latin typeface="メイリオ" panose="020B0604030504040204" pitchFamily="50" charset="-128"/>
                <a:ea typeface="メイリオ" panose="020B0604030504040204" pitchFamily="50" charset="-128"/>
              </a:rPr>
              <a:t>④　</a:t>
            </a:r>
            <a:r>
              <a:rPr lang="en-US" altLang="ja-JP" sz="1600" dirty="0">
                <a:solidFill>
                  <a:schemeClr val="tx2"/>
                </a:solidFill>
                <a:latin typeface="メイリオ" panose="020B0604030504040204" pitchFamily="50" charset="-128"/>
                <a:ea typeface="メイリオ" panose="020B0604030504040204" pitchFamily="50" charset="-128"/>
              </a:rPr>
              <a:t> </a:t>
            </a:r>
            <a:r>
              <a:rPr lang="ja-JP" altLang="en-US" sz="1600" dirty="0">
                <a:solidFill>
                  <a:schemeClr val="tx2"/>
                </a:solidFill>
                <a:latin typeface="メイリオ" panose="020B0604030504040204" pitchFamily="50" charset="-128"/>
                <a:ea typeface="メイリオ" panose="020B0604030504040204" pitchFamily="50" charset="-128"/>
              </a:rPr>
              <a:t>受検品の確認</a:t>
            </a:r>
          </a:p>
        </p:txBody>
      </p:sp>
      <p:sp>
        <p:nvSpPr>
          <p:cNvPr id="1202" name="Text Box 19"/>
          <p:cNvSpPr txBox="1">
            <a:spLocks noChangeArrowheads="1"/>
          </p:cNvSpPr>
          <p:nvPr/>
        </p:nvSpPr>
        <p:spPr>
          <a:xfrm>
            <a:off x="4657451" y="3296839"/>
            <a:ext cx="2880283" cy="337661"/>
          </a:xfrm>
          <a:prstGeom prst="rect">
            <a:avLst/>
          </a:prstGeom>
          <a:noFill/>
          <a:ln w="9525" algn="ctr">
            <a:solidFill>
              <a:schemeClr val="tx1"/>
            </a:solidFill>
            <a:miter lim="800000"/>
            <a:headEnd/>
            <a:tailEnd/>
          </a:ln>
          <a:effectLst/>
        </p:spPr>
        <p:txBody>
          <a:bodyPr wrap="square"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dirty="0">
                <a:solidFill>
                  <a:schemeClr val="tx2"/>
                </a:solidFill>
                <a:latin typeface="メイリオ" panose="020B0604030504040204" pitchFamily="50" charset="-128"/>
                <a:ea typeface="メイリオ" panose="020B0604030504040204" pitchFamily="50" charset="-128"/>
              </a:rPr>
              <a:t>⑤　荷造り及び包装の検査</a:t>
            </a:r>
          </a:p>
        </p:txBody>
      </p:sp>
      <p:sp>
        <p:nvSpPr>
          <p:cNvPr id="1203" name="Text Box 21"/>
          <p:cNvSpPr txBox="1">
            <a:spLocks noChangeArrowheads="1"/>
          </p:cNvSpPr>
          <p:nvPr/>
        </p:nvSpPr>
        <p:spPr>
          <a:xfrm>
            <a:off x="4657451" y="5329641"/>
            <a:ext cx="2880283" cy="337661"/>
          </a:xfrm>
          <a:prstGeom prst="rect">
            <a:avLst/>
          </a:prstGeom>
          <a:noFill/>
          <a:ln w="9525" algn="ctr">
            <a:solidFill>
              <a:schemeClr val="tx1"/>
            </a:solidFill>
            <a:miter lim="800000"/>
            <a:headEnd/>
            <a:tailEnd/>
          </a:ln>
          <a:effectLst/>
        </p:spPr>
        <p:txBody>
          <a:bodyPr wrap="square"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dirty="0">
                <a:solidFill>
                  <a:schemeClr val="tx2"/>
                </a:solidFill>
                <a:latin typeface="メイリオ" panose="020B0604030504040204" pitchFamily="50" charset="-128"/>
                <a:ea typeface="メイリオ" panose="020B0604030504040204" pitchFamily="50" charset="-128"/>
              </a:rPr>
              <a:t>⑥　量目の検査</a:t>
            </a:r>
          </a:p>
        </p:txBody>
      </p:sp>
      <p:sp>
        <p:nvSpPr>
          <p:cNvPr id="1204" name="Text Box 23"/>
          <p:cNvSpPr txBox="1">
            <a:spLocks noChangeArrowheads="1"/>
          </p:cNvSpPr>
          <p:nvPr/>
        </p:nvSpPr>
        <p:spPr>
          <a:xfrm>
            <a:off x="7979016" y="1419355"/>
            <a:ext cx="2880283" cy="337661"/>
          </a:xfrm>
          <a:prstGeom prst="rect">
            <a:avLst/>
          </a:prstGeom>
          <a:noFill/>
          <a:ln w="9525" algn="ctr">
            <a:solidFill>
              <a:schemeClr val="tx1"/>
            </a:solidFill>
            <a:miter lim="800000"/>
            <a:headEnd/>
            <a:tailEnd/>
          </a:ln>
          <a:effectLst/>
        </p:spPr>
        <p:txBody>
          <a:bodyPr wrap="square"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dirty="0">
                <a:solidFill>
                  <a:schemeClr val="tx2"/>
                </a:solidFill>
                <a:latin typeface="メイリオ" panose="020B0604030504040204" pitchFamily="50" charset="-128"/>
                <a:ea typeface="メイリオ" panose="020B0604030504040204" pitchFamily="50" charset="-128"/>
              </a:rPr>
              <a:t>⑦　</a:t>
            </a:r>
            <a:r>
              <a:rPr lang="en-US" altLang="ja-JP" sz="1600" dirty="0">
                <a:solidFill>
                  <a:schemeClr val="tx2"/>
                </a:solidFill>
                <a:latin typeface="メイリオ" panose="020B0604030504040204" pitchFamily="50" charset="-128"/>
                <a:ea typeface="メイリオ" panose="020B0604030504040204" pitchFamily="50" charset="-128"/>
              </a:rPr>
              <a:t> </a:t>
            </a:r>
            <a:r>
              <a:rPr lang="ja-JP" altLang="en-US" sz="1600" dirty="0">
                <a:solidFill>
                  <a:schemeClr val="tx2"/>
                </a:solidFill>
                <a:latin typeface="メイリオ" panose="020B0604030504040204" pitchFamily="50" charset="-128"/>
                <a:ea typeface="メイリオ" panose="020B0604030504040204" pitchFamily="50" charset="-128"/>
              </a:rPr>
              <a:t>試料の採取</a:t>
            </a:r>
          </a:p>
        </p:txBody>
      </p:sp>
      <p:sp>
        <p:nvSpPr>
          <p:cNvPr id="1205" name="Text Box 28"/>
          <p:cNvSpPr txBox="1">
            <a:spLocks noChangeArrowheads="1"/>
          </p:cNvSpPr>
          <p:nvPr/>
        </p:nvSpPr>
        <p:spPr>
          <a:xfrm>
            <a:off x="7979016" y="3112173"/>
            <a:ext cx="2880283" cy="706993"/>
          </a:xfrm>
          <a:prstGeom prst="rect">
            <a:avLst/>
          </a:prstGeom>
          <a:noFill/>
          <a:ln w="9525" algn="ctr">
            <a:solidFill>
              <a:schemeClr val="tx1"/>
            </a:solidFill>
            <a:miter lim="800000"/>
            <a:headEnd/>
            <a:tailEnd/>
          </a:ln>
          <a:effectLst/>
        </p:spPr>
        <p:txBody>
          <a:bodyPr wrap="square"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dirty="0">
                <a:solidFill>
                  <a:schemeClr val="tx2"/>
                </a:solidFill>
                <a:latin typeface="メイリオ" panose="020B0604030504040204" pitchFamily="50" charset="-128"/>
                <a:ea typeface="メイリオ" panose="020B0604030504040204" pitchFamily="50" charset="-128"/>
              </a:rPr>
              <a:t>⑧　種類・生産年・銘柄・</a:t>
            </a:r>
            <a:endParaRPr lang="en-US" altLang="ja-JP" sz="1600" dirty="0">
              <a:solidFill>
                <a:schemeClr val="tx2"/>
              </a:solidFill>
              <a:latin typeface="メイリオ" panose="020B0604030504040204" pitchFamily="50" charset="-128"/>
              <a:ea typeface="メイリオ" panose="020B0604030504040204" pitchFamily="50" charset="-128"/>
            </a:endParaRPr>
          </a:p>
          <a:p>
            <a:pPr algn="ctr" eaLnBrk="1" hangingPunct="1">
              <a:spcBef>
                <a:spcPct val="50000"/>
              </a:spcBef>
            </a:pPr>
            <a:r>
              <a:rPr lang="ja-JP" altLang="en-US" sz="1600" dirty="0">
                <a:solidFill>
                  <a:schemeClr val="tx2"/>
                </a:solidFill>
                <a:latin typeface="メイリオ" panose="020B0604030504040204" pitchFamily="50" charset="-128"/>
                <a:ea typeface="メイリオ" panose="020B0604030504040204" pitchFamily="50" charset="-128"/>
              </a:rPr>
              <a:t>品位の検査</a:t>
            </a:r>
          </a:p>
        </p:txBody>
      </p:sp>
      <p:sp>
        <p:nvSpPr>
          <p:cNvPr id="1206" name="AutoShape 13"/>
          <p:cNvSpPr>
            <a:spLocks noChangeArrowheads="1"/>
          </p:cNvSpPr>
          <p:nvPr/>
        </p:nvSpPr>
        <p:spPr>
          <a:xfrm>
            <a:off x="2340878" y="2155371"/>
            <a:ext cx="860208" cy="452614"/>
          </a:xfrm>
          <a:prstGeom prst="downArrow">
            <a:avLst>
              <a:gd name="adj1" fmla="val 50000"/>
              <a:gd name="adj2" fmla="val 53551"/>
            </a:avLst>
          </a:prstGeom>
          <a:noFill/>
          <a:ln w="9525" algn="ctr">
            <a:solidFill>
              <a:schemeClr val="tx1"/>
            </a:solidFill>
            <a:miter lim="800000"/>
            <a:headEnd/>
            <a:tailEnd/>
          </a:ln>
          <a:effec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sz="1350"/>
          </a:p>
        </p:txBody>
      </p:sp>
      <p:sp>
        <p:nvSpPr>
          <p:cNvPr id="1207" name="Text Box 1030"/>
          <p:cNvSpPr txBox="1">
            <a:spLocks noChangeArrowheads="1"/>
          </p:cNvSpPr>
          <p:nvPr/>
        </p:nvSpPr>
        <p:spPr>
          <a:xfrm>
            <a:off x="7979016" y="5329641"/>
            <a:ext cx="2880283" cy="337661"/>
          </a:xfrm>
          <a:prstGeom prst="rect">
            <a:avLst/>
          </a:prstGeom>
          <a:noFill/>
          <a:ln w="9525" algn="ctr">
            <a:solidFill>
              <a:schemeClr val="tx1"/>
            </a:solidFill>
            <a:miter lim="800000"/>
            <a:headEnd/>
            <a:tailEnd/>
          </a:ln>
          <a:effectLst/>
        </p:spPr>
        <p:txBody>
          <a:bodyPr wrap="square"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dirty="0">
                <a:solidFill>
                  <a:schemeClr val="tx2"/>
                </a:solidFill>
                <a:latin typeface="メイリオ" panose="020B0604030504040204" pitchFamily="50" charset="-128"/>
                <a:ea typeface="メイリオ" panose="020B0604030504040204" pitchFamily="50" charset="-128"/>
              </a:rPr>
              <a:t>⑨　</a:t>
            </a:r>
            <a:r>
              <a:rPr lang="en-US" altLang="ja-JP" sz="1600" dirty="0">
                <a:solidFill>
                  <a:schemeClr val="tx2"/>
                </a:solidFill>
                <a:latin typeface="メイリオ" panose="020B0604030504040204" pitchFamily="50" charset="-128"/>
                <a:ea typeface="メイリオ" panose="020B0604030504040204" pitchFamily="50" charset="-128"/>
              </a:rPr>
              <a:t> </a:t>
            </a:r>
            <a:r>
              <a:rPr lang="ja-JP" altLang="en-US" sz="1600" dirty="0">
                <a:solidFill>
                  <a:schemeClr val="tx2"/>
                </a:solidFill>
                <a:latin typeface="メイリオ" panose="020B0604030504040204" pitchFamily="50" charset="-128"/>
                <a:ea typeface="メイリオ" panose="020B0604030504040204" pitchFamily="50" charset="-128"/>
              </a:rPr>
              <a:t>検査証明</a:t>
            </a:r>
          </a:p>
        </p:txBody>
      </p:sp>
      <p:sp>
        <p:nvSpPr>
          <p:cNvPr id="1208" name="テキスト ボックス 12"/>
          <p:cNvSpPr txBox="1"/>
          <p:nvPr/>
        </p:nvSpPr>
        <p:spPr>
          <a:xfrm>
            <a:off x="7904531" y="3858848"/>
            <a:ext cx="3029255" cy="768548"/>
          </a:xfrm>
          <a:prstGeom prst="rect">
            <a:avLst/>
          </a:prstGeom>
          <a:noFill/>
        </p:spPr>
        <p:txBody>
          <a:bodyPr wrap="square" rtlCol="0">
            <a:spAutoFit/>
          </a:bodyPr>
          <a:lstStyle/>
          <a:p>
            <a:pPr marL="179388" indent="-179388"/>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　生産年や産地、品種は事前に関連情報（種子更新の状況や作付状況）を収集し、それらを踏まえ、検査時に目視等により鑑定。</a:t>
            </a:r>
            <a:endParaRPr kumimoji="1" lang="en-US" altLang="ja-JP" sz="1100" dirty="0">
              <a:latin typeface="メイリオ" panose="020B0604030504040204" pitchFamily="50" charset="-128"/>
              <a:ea typeface="メイリオ" panose="020B0604030504040204" pitchFamily="50" charset="-128"/>
            </a:endParaRPr>
          </a:p>
        </p:txBody>
      </p:sp>
      <p:sp>
        <p:nvSpPr>
          <p:cNvPr id="1209" name="AutoShape 13"/>
          <p:cNvSpPr>
            <a:spLocks noChangeArrowheads="1"/>
          </p:cNvSpPr>
          <p:nvPr/>
        </p:nvSpPr>
        <p:spPr>
          <a:xfrm>
            <a:off x="2340878" y="4387082"/>
            <a:ext cx="860208" cy="452614"/>
          </a:xfrm>
          <a:prstGeom prst="downArrow">
            <a:avLst>
              <a:gd name="adj1" fmla="val 50000"/>
              <a:gd name="adj2" fmla="val 53551"/>
            </a:avLst>
          </a:prstGeom>
          <a:noFill/>
          <a:ln w="9525" algn="ctr">
            <a:solidFill>
              <a:schemeClr val="tx1"/>
            </a:solidFill>
            <a:miter lim="800000"/>
            <a:headEnd/>
            <a:tailEnd/>
          </a:ln>
          <a:effec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sz="1350"/>
          </a:p>
        </p:txBody>
      </p:sp>
      <p:sp>
        <p:nvSpPr>
          <p:cNvPr id="1210" name="AutoShape 13"/>
          <p:cNvSpPr>
            <a:spLocks noChangeArrowheads="1"/>
          </p:cNvSpPr>
          <p:nvPr/>
        </p:nvSpPr>
        <p:spPr>
          <a:xfrm>
            <a:off x="2340878" y="6075262"/>
            <a:ext cx="860208" cy="452614"/>
          </a:xfrm>
          <a:prstGeom prst="downArrow">
            <a:avLst>
              <a:gd name="adj1" fmla="val 50000"/>
              <a:gd name="adj2" fmla="val 53551"/>
            </a:avLst>
          </a:prstGeom>
          <a:noFill/>
          <a:ln w="9525" algn="ctr">
            <a:solidFill>
              <a:schemeClr val="tx1"/>
            </a:solidFill>
            <a:miter lim="800000"/>
            <a:headEnd/>
            <a:tailEnd/>
          </a:ln>
          <a:effec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sz="1350"/>
          </a:p>
        </p:txBody>
      </p:sp>
      <p:sp>
        <p:nvSpPr>
          <p:cNvPr id="1211" name="AutoShape 13"/>
          <p:cNvSpPr>
            <a:spLocks noChangeArrowheads="1"/>
          </p:cNvSpPr>
          <p:nvPr/>
        </p:nvSpPr>
        <p:spPr>
          <a:xfrm>
            <a:off x="5667490" y="2155371"/>
            <a:ext cx="860208" cy="452614"/>
          </a:xfrm>
          <a:prstGeom prst="downArrow">
            <a:avLst>
              <a:gd name="adj1" fmla="val 50000"/>
              <a:gd name="adj2" fmla="val 53551"/>
            </a:avLst>
          </a:prstGeom>
          <a:noFill/>
          <a:ln w="9525" algn="ctr">
            <a:solidFill>
              <a:schemeClr val="tx1"/>
            </a:solidFill>
            <a:miter lim="800000"/>
            <a:headEnd/>
            <a:tailEnd/>
          </a:ln>
          <a:effec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sz="1350"/>
          </a:p>
        </p:txBody>
      </p:sp>
      <p:sp>
        <p:nvSpPr>
          <p:cNvPr id="1212" name="AutoShape 13"/>
          <p:cNvSpPr>
            <a:spLocks noChangeArrowheads="1"/>
          </p:cNvSpPr>
          <p:nvPr/>
        </p:nvSpPr>
        <p:spPr>
          <a:xfrm>
            <a:off x="5613311" y="4387082"/>
            <a:ext cx="968563" cy="452614"/>
          </a:xfrm>
          <a:prstGeom prst="downArrow">
            <a:avLst>
              <a:gd name="adj1" fmla="val 50000"/>
              <a:gd name="adj2" fmla="val 53551"/>
            </a:avLst>
          </a:prstGeom>
          <a:noFill/>
          <a:ln w="9525" algn="ctr">
            <a:solidFill>
              <a:schemeClr val="tx1"/>
            </a:solidFill>
            <a:miter lim="800000"/>
            <a:headEnd/>
            <a:tailEnd/>
          </a:ln>
          <a:effec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sz="1350"/>
          </a:p>
        </p:txBody>
      </p:sp>
      <p:sp>
        <p:nvSpPr>
          <p:cNvPr id="1213" name="AutoShape 13"/>
          <p:cNvSpPr>
            <a:spLocks noChangeArrowheads="1"/>
          </p:cNvSpPr>
          <p:nvPr/>
        </p:nvSpPr>
        <p:spPr>
          <a:xfrm>
            <a:off x="5667490" y="6090372"/>
            <a:ext cx="860208" cy="452614"/>
          </a:xfrm>
          <a:prstGeom prst="downArrow">
            <a:avLst>
              <a:gd name="adj1" fmla="val 50000"/>
              <a:gd name="adj2" fmla="val 53551"/>
            </a:avLst>
          </a:prstGeom>
          <a:noFill/>
          <a:ln w="9525" algn="ctr">
            <a:solidFill>
              <a:schemeClr val="tx1"/>
            </a:solidFill>
            <a:miter lim="800000"/>
            <a:headEnd/>
            <a:tailEnd/>
          </a:ln>
          <a:effec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sz="1350"/>
          </a:p>
        </p:txBody>
      </p:sp>
      <p:sp>
        <p:nvSpPr>
          <p:cNvPr id="1214" name="AutoShape 13"/>
          <p:cNvSpPr>
            <a:spLocks noChangeArrowheads="1"/>
          </p:cNvSpPr>
          <p:nvPr/>
        </p:nvSpPr>
        <p:spPr>
          <a:xfrm>
            <a:off x="8989055" y="4609010"/>
            <a:ext cx="860208" cy="230686"/>
          </a:xfrm>
          <a:prstGeom prst="downArrow">
            <a:avLst>
              <a:gd name="adj1" fmla="val 50000"/>
              <a:gd name="adj2" fmla="val 57312"/>
            </a:avLst>
          </a:prstGeom>
          <a:noFill/>
          <a:ln w="9525" algn="ctr">
            <a:solidFill>
              <a:schemeClr val="tx1"/>
            </a:solidFill>
            <a:miter lim="800000"/>
            <a:headEnd/>
            <a:tailEnd/>
          </a:ln>
          <a:effec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sz="1350"/>
          </a:p>
        </p:txBody>
      </p:sp>
      <p:sp>
        <p:nvSpPr>
          <p:cNvPr id="1215" name="AutoShape 13"/>
          <p:cNvSpPr>
            <a:spLocks noChangeArrowheads="1"/>
          </p:cNvSpPr>
          <p:nvPr/>
        </p:nvSpPr>
        <p:spPr>
          <a:xfrm>
            <a:off x="8934876" y="2155371"/>
            <a:ext cx="968563" cy="452614"/>
          </a:xfrm>
          <a:prstGeom prst="downArrow">
            <a:avLst>
              <a:gd name="adj1" fmla="val 50000"/>
              <a:gd name="adj2" fmla="val 53551"/>
            </a:avLst>
          </a:prstGeom>
          <a:noFill/>
          <a:ln w="9525" algn="ctr">
            <a:solidFill>
              <a:schemeClr val="tx1"/>
            </a:solidFill>
            <a:miter lim="800000"/>
            <a:headEnd/>
            <a:tailEnd/>
          </a:ln>
          <a:effec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sz="1350"/>
          </a:p>
        </p:txBody>
      </p:sp>
      <p:sp>
        <p:nvSpPr>
          <p:cNvPr id="1216" name="テキスト ボックス 5"/>
          <p:cNvSpPr txBox="1">
            <a:spLocks noChangeArrowheads="1"/>
          </p:cNvSpPr>
          <p:nvPr/>
        </p:nvSpPr>
        <p:spPr>
          <a:xfrm>
            <a:off x="623453" y="176120"/>
            <a:ext cx="9365984" cy="458722"/>
          </a:xfrm>
          <a:prstGeom prst="rect">
            <a:avLst/>
          </a:prstGeom>
          <a:noFill/>
          <a:ln>
            <a:noFill/>
          </a:ln>
        </p:spPr>
        <p:txBody>
          <a:bodyPr wrap="square" lIns="89387" tIns="44695" rIns="89387" bIns="44695">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spc="281" dirty="0">
                <a:latin typeface="メイリオ" panose="020B0604030504040204" pitchFamily="50" charset="-128"/>
                <a:ea typeface="メイリオ" panose="020B0604030504040204" pitchFamily="50" charset="-128"/>
              </a:rPr>
              <a:t>（参考）国内産米穀の検査手順</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grpSp>
        <p:nvGrpSpPr>
          <p:cNvPr id="1217" name="グループ化 4"/>
          <p:cNvGrpSpPr/>
          <p:nvPr/>
        </p:nvGrpSpPr>
        <p:grpSpPr>
          <a:xfrm>
            <a:off x="551438" y="612956"/>
            <a:ext cx="11125095" cy="80402"/>
            <a:chOff x="0" y="288000"/>
            <a:chExt cx="9144000" cy="72575"/>
          </a:xfrm>
        </p:grpSpPr>
        <p:cxnSp>
          <p:nvCxnSpPr>
            <p:cNvPr id="1218" name="直線コネクタ 22"/>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219" name="直線コネクタ 23"/>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220" name="直線コネクタ 24"/>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pic>
        <p:nvPicPr>
          <p:cNvPr id="1221" name="図 25"/>
          <p:cNvPicPr>
            <a:picLocks noChangeAspect="1"/>
          </p:cNvPicPr>
          <p:nvPr/>
        </p:nvPicPr>
        <p:blipFill>
          <a:blip r:embed="rId3"/>
          <a:stretch>
            <a:fillRect/>
          </a:stretch>
        </p:blipFill>
        <p:spPr>
          <a:xfrm>
            <a:off x="75141" y="217330"/>
            <a:ext cx="476297" cy="544752"/>
          </a:xfrm>
          <a:prstGeom prst="rect">
            <a:avLst/>
          </a:prstGeom>
        </p:spPr>
      </p:pic>
      <p:sp>
        <p:nvSpPr>
          <p:cNvPr id="1222" name="テキスト ボックス 29"/>
          <p:cNvSpPr txBox="1"/>
          <p:nvPr/>
        </p:nvSpPr>
        <p:spPr>
          <a:xfrm>
            <a:off x="9841385" y="104009"/>
            <a:ext cx="2097506" cy="337661"/>
          </a:xfrm>
          <a:prstGeom prst="rect">
            <a:avLst/>
          </a:prstGeom>
          <a:ln w="12700"/>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sz="1600" dirty="0">
                <a:latin typeface="メイリオ" panose="020B0604030504040204" pitchFamily="50" charset="-128"/>
                <a:ea typeface="メイリオ" panose="020B0604030504040204" pitchFamily="50" charset="-128"/>
              </a:rPr>
              <a:t>農林水産省</a:t>
            </a:r>
            <a:r>
              <a:rPr lang="ja-JP" altLang="en-US" sz="1600" dirty="0">
                <a:latin typeface="メイリオ" panose="020B0604030504040204" pitchFamily="50" charset="-128"/>
                <a:ea typeface="メイリオ" panose="020B0604030504040204" pitchFamily="50" charset="-128"/>
              </a:rPr>
              <a:t>資料</a:t>
            </a:r>
            <a:endParaRPr kumimoji="1" lang="ja-JP" altLang="en-US" sz="1600" dirty="0">
              <a:latin typeface="メイリオ" panose="020B0604030504040204" pitchFamily="50" charset="-128"/>
              <a:ea typeface="メイリオ" panose="020B0604030504040204" pitchFamily="50" charset="-128"/>
            </a:endParaRPr>
          </a:p>
        </p:txBody>
      </p:sp>
      <p:sp>
        <p:nvSpPr>
          <p:cNvPr id="1223" name="スライド番号プレースホルダー 2"/>
          <p:cNvSpPr>
            <a:spLocks noGrp="1"/>
          </p:cNvSpPr>
          <p:nvPr>
            <p:ph type="sldNum" sz="quarter" idx="12"/>
          </p:nvPr>
        </p:nvSpPr>
        <p:spPr>
          <a:xfrm>
            <a:off x="9429696" y="6452019"/>
            <a:ext cx="2743470" cy="365125"/>
          </a:xfrm>
        </p:spPr>
        <p:txBody>
          <a:bodyPr/>
          <a:lstStyle/>
          <a:p>
            <a:fld id="{1CCC013D-AF85-467C-82B6-59C02AE0024D}" type="slidenum">
              <a:rPr kumimoji="1" lang="ja-JP" altLang="en-US" sz="1800" smtClean="0">
                <a:solidFill>
                  <a:schemeClr val="tx1"/>
                </a:solidFill>
                <a:latin typeface="メイリオ" panose="020B0604030504040204" pitchFamily="50" charset="-128"/>
                <a:ea typeface="メイリオ" panose="020B0604030504040204" pitchFamily="50" charset="-128"/>
              </a:rPr>
              <a:t>5</a:t>
            </a:fld>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2923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 name="右中かっこ 19"/>
          <p:cNvSpPr/>
          <p:nvPr/>
        </p:nvSpPr>
        <p:spPr>
          <a:xfrm>
            <a:off x="3478432" y="1842509"/>
            <a:ext cx="359306" cy="4350458"/>
          </a:xfrm>
          <a:prstGeom prst="rightBrace">
            <a:avLst>
              <a:gd name="adj1" fmla="val 28694"/>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230" name="テキスト ボックス 20"/>
          <p:cNvSpPr txBox="1"/>
          <p:nvPr/>
        </p:nvSpPr>
        <p:spPr>
          <a:xfrm>
            <a:off x="3934050" y="2853585"/>
            <a:ext cx="501562" cy="23074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精米歩留りに影響</a:t>
            </a:r>
          </a:p>
        </p:txBody>
      </p:sp>
      <p:grpSp>
        <p:nvGrpSpPr>
          <p:cNvPr id="1231" name="グループ化 49"/>
          <p:cNvGrpSpPr/>
          <p:nvPr/>
        </p:nvGrpSpPr>
        <p:grpSpPr>
          <a:xfrm>
            <a:off x="4656298" y="692696"/>
            <a:ext cx="6769418" cy="6165304"/>
            <a:chOff x="4116354" y="1340768"/>
            <a:chExt cx="5822892" cy="5528066"/>
          </a:xfrm>
        </p:grpSpPr>
        <p:sp>
          <p:nvSpPr>
            <p:cNvPr id="1232" name="テキスト ボックス 4"/>
            <p:cNvSpPr txBox="1"/>
            <p:nvPr/>
          </p:nvSpPr>
          <p:spPr>
            <a:xfrm>
              <a:off x="4304928" y="1345091"/>
              <a:ext cx="156875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１等</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233" name="テキスト ボックス 5"/>
            <p:cNvSpPr txBox="1"/>
            <p:nvPr/>
          </p:nvSpPr>
          <p:spPr>
            <a:xfrm>
              <a:off x="6249144" y="1352075"/>
              <a:ext cx="156875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２等</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234" name="テキスト ボックス 6"/>
            <p:cNvSpPr txBox="1"/>
            <p:nvPr/>
          </p:nvSpPr>
          <p:spPr>
            <a:xfrm>
              <a:off x="8208780" y="1340768"/>
              <a:ext cx="156875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３等</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235" name="矢印: 下 4"/>
            <p:cNvSpPr/>
            <p:nvPr/>
          </p:nvSpPr>
          <p:spPr>
            <a:xfrm>
              <a:off x="4304928" y="4869160"/>
              <a:ext cx="1488928" cy="1112058"/>
            </a:xfrm>
            <a:prstGeom prst="downArrow">
              <a:avLst>
                <a:gd name="adj1" fmla="val 60095"/>
                <a:gd name="adj2" fmla="val 50000"/>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精米</a:t>
              </a:r>
              <a:r>
                <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236" name="テキスト ボックス 8"/>
            <p:cNvSpPr txBox="1"/>
            <p:nvPr/>
          </p:nvSpPr>
          <p:spPr>
            <a:xfrm>
              <a:off x="4260837" y="4365104"/>
              <a:ext cx="166837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玄米６０㎏</a:t>
              </a:r>
            </a:p>
          </p:txBody>
        </p:sp>
        <p:sp>
          <p:nvSpPr>
            <p:cNvPr id="1237" name="テキスト ボックス 9"/>
            <p:cNvSpPr txBox="1"/>
            <p:nvPr/>
          </p:nvSpPr>
          <p:spPr>
            <a:xfrm>
              <a:off x="4116354" y="5964927"/>
              <a:ext cx="187861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精米５５</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a:t>
              </a:r>
            </a:p>
          </p:txBody>
        </p:sp>
        <p:sp>
          <p:nvSpPr>
            <p:cNvPr id="1238" name="矢印: 下 26"/>
            <p:cNvSpPr/>
            <p:nvPr/>
          </p:nvSpPr>
          <p:spPr>
            <a:xfrm>
              <a:off x="6249144" y="4882529"/>
              <a:ext cx="1488928" cy="1112058"/>
            </a:xfrm>
            <a:prstGeom prst="downArrow">
              <a:avLst>
                <a:gd name="adj1" fmla="val 61778"/>
                <a:gd name="adj2" fmla="val 50000"/>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精米</a:t>
              </a:r>
              <a:r>
                <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239" name="テキスト ボックス 11"/>
            <p:cNvSpPr txBox="1"/>
            <p:nvPr/>
          </p:nvSpPr>
          <p:spPr>
            <a:xfrm>
              <a:off x="6203079" y="4378473"/>
              <a:ext cx="166837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玄米６０㎏</a:t>
              </a:r>
            </a:p>
          </p:txBody>
        </p:sp>
        <p:sp>
          <p:nvSpPr>
            <p:cNvPr id="1240" name="テキスト ボックス 12"/>
            <p:cNvSpPr txBox="1"/>
            <p:nvPr/>
          </p:nvSpPr>
          <p:spPr>
            <a:xfrm>
              <a:off x="6112957" y="5981218"/>
              <a:ext cx="189200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精米５３</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４㎏</a:t>
              </a:r>
            </a:p>
          </p:txBody>
        </p:sp>
        <p:sp>
          <p:nvSpPr>
            <p:cNvPr id="1241" name="矢印: 下 29"/>
            <p:cNvSpPr/>
            <p:nvPr/>
          </p:nvSpPr>
          <p:spPr>
            <a:xfrm>
              <a:off x="8216600" y="4869160"/>
              <a:ext cx="1488928" cy="1112058"/>
            </a:xfrm>
            <a:prstGeom prst="downArrow">
              <a:avLst>
                <a:gd name="adj1" fmla="val 60095"/>
                <a:gd name="adj2" fmla="val 50000"/>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精米</a:t>
              </a:r>
              <a:r>
                <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242" name="テキスト ボックス 14"/>
            <p:cNvSpPr txBox="1"/>
            <p:nvPr/>
          </p:nvSpPr>
          <p:spPr>
            <a:xfrm>
              <a:off x="8181168" y="4365104"/>
              <a:ext cx="166837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玄米６０㎏</a:t>
              </a:r>
            </a:p>
          </p:txBody>
        </p:sp>
        <p:sp>
          <p:nvSpPr>
            <p:cNvPr id="1243" name="テキスト ボックス 15"/>
            <p:cNvSpPr txBox="1"/>
            <p:nvPr/>
          </p:nvSpPr>
          <p:spPr>
            <a:xfrm>
              <a:off x="8047240" y="6003448"/>
              <a:ext cx="189200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精米５１</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０㎏</a:t>
              </a:r>
            </a:p>
          </p:txBody>
        </p:sp>
        <p:pic>
          <p:nvPicPr>
            <p:cNvPr id="1244" name="図 16"/>
            <p:cNvPicPr>
              <a:picLocks noChangeAspect="1"/>
            </p:cNvPicPr>
            <p:nvPr/>
          </p:nvPicPr>
          <p:blipFill>
            <a:blip r:embed="rId3"/>
            <a:srcRect l="41243" t="24661" r="-2" b="-2634"/>
            <a:stretch>
              <a:fillRect/>
            </a:stretch>
          </p:blipFill>
          <p:spPr>
            <a:xfrm>
              <a:off x="4304928" y="1844824"/>
              <a:ext cx="1574313" cy="2457806"/>
            </a:xfrm>
            <a:prstGeom prst="rect">
              <a:avLst/>
            </a:prstGeom>
          </p:spPr>
        </p:pic>
        <p:pic>
          <p:nvPicPr>
            <p:cNvPr id="1245" name="図 17"/>
            <p:cNvPicPr>
              <a:picLocks noChangeAspect="1"/>
            </p:cNvPicPr>
            <p:nvPr/>
          </p:nvPicPr>
          <p:blipFill>
            <a:blip r:embed="rId4"/>
            <a:srcRect l="40234" b="20728"/>
            <a:stretch>
              <a:fillRect/>
            </a:stretch>
          </p:blipFill>
          <p:spPr>
            <a:xfrm>
              <a:off x="6249144" y="1844824"/>
              <a:ext cx="1574313" cy="2368747"/>
            </a:xfrm>
            <a:prstGeom prst="rect">
              <a:avLst/>
            </a:prstGeom>
          </p:spPr>
        </p:pic>
        <p:pic>
          <p:nvPicPr>
            <p:cNvPr id="1246" name="図 18"/>
            <p:cNvPicPr>
              <a:picLocks noChangeAspect="1"/>
            </p:cNvPicPr>
            <p:nvPr/>
          </p:nvPicPr>
          <p:blipFill>
            <a:blip r:embed="rId5"/>
            <a:srcRect r="40921" b="14661"/>
            <a:stretch>
              <a:fillRect/>
            </a:stretch>
          </p:blipFill>
          <p:spPr>
            <a:xfrm>
              <a:off x="8203223" y="1854358"/>
              <a:ext cx="1574313" cy="2368746"/>
            </a:xfrm>
            <a:prstGeom prst="rect">
              <a:avLst/>
            </a:prstGeom>
          </p:spPr>
        </p:pic>
        <p:sp>
          <p:nvSpPr>
            <p:cNvPr id="1247" name="テキスト ボックス 21"/>
            <p:cNvSpPr txBox="1"/>
            <p:nvPr/>
          </p:nvSpPr>
          <p:spPr>
            <a:xfrm>
              <a:off x="4434951" y="6453336"/>
              <a:ext cx="4539047" cy="4154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歩留りは、実需者からの聞き取りによるものであり、　　　</a:t>
              </a:r>
              <a:endParaRPr kumimoji="1" lang="en-US" altLang="ja-JP"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実際には品種や精米工場の設備等により異なる。</a:t>
              </a:r>
            </a:p>
          </p:txBody>
        </p:sp>
        <p:grpSp>
          <p:nvGrpSpPr>
            <p:cNvPr id="1248" name="グループ化 22"/>
            <p:cNvGrpSpPr/>
            <p:nvPr/>
          </p:nvGrpSpPr>
          <p:grpSpPr>
            <a:xfrm>
              <a:off x="4407788" y="5157192"/>
              <a:ext cx="1283208" cy="461665"/>
              <a:chOff x="4407788" y="5301208"/>
              <a:chExt cx="1283208" cy="461665"/>
            </a:xfrm>
          </p:grpSpPr>
          <p:sp>
            <p:nvSpPr>
              <p:cNvPr id="1249" name="テキスト ボックス 23"/>
              <p:cNvSpPr txBox="1"/>
              <p:nvPr/>
            </p:nvSpPr>
            <p:spPr>
              <a:xfrm>
                <a:off x="4407788" y="5301208"/>
                <a:ext cx="128320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歩留り</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９２％</a:t>
                </a:r>
              </a:p>
            </p:txBody>
          </p:sp>
          <p:sp>
            <p:nvSpPr>
              <p:cNvPr id="1250" name="大かっこ 24"/>
              <p:cNvSpPr/>
              <p:nvPr/>
            </p:nvSpPr>
            <p:spPr>
              <a:xfrm>
                <a:off x="4724076" y="5358525"/>
                <a:ext cx="648445" cy="33557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1251" name="グループ化 25"/>
            <p:cNvGrpSpPr/>
            <p:nvPr/>
          </p:nvGrpSpPr>
          <p:grpSpPr>
            <a:xfrm>
              <a:off x="6368518" y="5157192"/>
              <a:ext cx="1283208" cy="461665"/>
              <a:chOff x="6368518" y="5301208"/>
              <a:chExt cx="1283208" cy="461665"/>
            </a:xfrm>
          </p:grpSpPr>
          <p:sp>
            <p:nvSpPr>
              <p:cNvPr id="1252" name="テキスト ボックス 26"/>
              <p:cNvSpPr txBox="1"/>
              <p:nvPr/>
            </p:nvSpPr>
            <p:spPr>
              <a:xfrm>
                <a:off x="6368518" y="5301208"/>
                <a:ext cx="128320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歩留り</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８９％</a:t>
                </a:r>
              </a:p>
            </p:txBody>
          </p:sp>
          <p:sp>
            <p:nvSpPr>
              <p:cNvPr id="1253" name="大かっこ 27"/>
              <p:cNvSpPr/>
              <p:nvPr/>
            </p:nvSpPr>
            <p:spPr>
              <a:xfrm>
                <a:off x="6659807" y="5355050"/>
                <a:ext cx="656931" cy="33904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1254" name="グループ化 28"/>
            <p:cNvGrpSpPr/>
            <p:nvPr/>
          </p:nvGrpSpPr>
          <p:grpSpPr>
            <a:xfrm>
              <a:off x="8337786" y="5157192"/>
              <a:ext cx="1283208" cy="461665"/>
              <a:chOff x="8337786" y="5301208"/>
              <a:chExt cx="1283208" cy="461665"/>
            </a:xfrm>
          </p:grpSpPr>
          <p:sp>
            <p:nvSpPr>
              <p:cNvPr id="1255" name="テキスト ボックス 29"/>
              <p:cNvSpPr txBox="1"/>
              <p:nvPr/>
            </p:nvSpPr>
            <p:spPr>
              <a:xfrm>
                <a:off x="8337786" y="5301208"/>
                <a:ext cx="128320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歩留り</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８５％</a:t>
                </a:r>
              </a:p>
            </p:txBody>
          </p:sp>
          <p:sp>
            <p:nvSpPr>
              <p:cNvPr id="1256" name="大かっこ 30"/>
              <p:cNvSpPr/>
              <p:nvPr/>
            </p:nvSpPr>
            <p:spPr>
              <a:xfrm>
                <a:off x="8638453" y="5369155"/>
                <a:ext cx="656931" cy="33904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pic>
        <p:nvPicPr>
          <p:cNvPr id="1257" name="図 31"/>
          <p:cNvPicPr>
            <a:picLocks noChangeAspect="1"/>
          </p:cNvPicPr>
          <p:nvPr/>
        </p:nvPicPr>
        <p:blipFill>
          <a:blip r:embed="rId6"/>
          <a:stretch>
            <a:fillRect/>
          </a:stretch>
        </p:blipFill>
        <p:spPr>
          <a:xfrm>
            <a:off x="1020499" y="5384220"/>
            <a:ext cx="1223713" cy="827803"/>
          </a:xfrm>
          <a:prstGeom prst="rect">
            <a:avLst/>
          </a:prstGeom>
        </p:spPr>
      </p:pic>
      <p:pic>
        <p:nvPicPr>
          <p:cNvPr id="1258" name="図 32"/>
          <p:cNvPicPr>
            <a:picLocks noChangeAspect="1"/>
          </p:cNvPicPr>
          <p:nvPr/>
        </p:nvPicPr>
        <p:blipFill>
          <a:blip r:embed="rId7"/>
          <a:stretch>
            <a:fillRect/>
          </a:stretch>
        </p:blipFill>
        <p:spPr>
          <a:xfrm>
            <a:off x="1037983" y="1929193"/>
            <a:ext cx="1195457" cy="938900"/>
          </a:xfrm>
          <a:prstGeom prst="rect">
            <a:avLst/>
          </a:prstGeom>
        </p:spPr>
      </p:pic>
      <p:pic>
        <p:nvPicPr>
          <p:cNvPr id="1259" name="図 33"/>
          <p:cNvPicPr>
            <a:picLocks noChangeAspect="1"/>
          </p:cNvPicPr>
          <p:nvPr/>
        </p:nvPicPr>
        <p:blipFill>
          <a:blip r:embed="rId8"/>
          <a:stretch>
            <a:fillRect/>
          </a:stretch>
        </p:blipFill>
        <p:spPr>
          <a:xfrm>
            <a:off x="1014225" y="4153395"/>
            <a:ext cx="1247694" cy="974240"/>
          </a:xfrm>
          <a:prstGeom prst="rect">
            <a:avLst/>
          </a:prstGeom>
        </p:spPr>
      </p:pic>
      <p:pic>
        <p:nvPicPr>
          <p:cNvPr id="1260" name="図 34"/>
          <p:cNvPicPr>
            <a:picLocks noChangeAspect="1"/>
          </p:cNvPicPr>
          <p:nvPr/>
        </p:nvPicPr>
        <p:blipFill>
          <a:blip r:embed="rId9"/>
          <a:stretch>
            <a:fillRect/>
          </a:stretch>
        </p:blipFill>
        <p:spPr>
          <a:xfrm>
            <a:off x="1036606" y="3108364"/>
            <a:ext cx="1195457" cy="839477"/>
          </a:xfrm>
          <a:prstGeom prst="rect">
            <a:avLst/>
          </a:prstGeom>
        </p:spPr>
      </p:pic>
      <p:pic>
        <p:nvPicPr>
          <p:cNvPr id="1261" name="図 35"/>
          <p:cNvPicPr>
            <a:picLocks noChangeAspect="1"/>
          </p:cNvPicPr>
          <p:nvPr/>
        </p:nvPicPr>
        <p:blipFill>
          <a:blip r:embed="rId10"/>
          <a:stretch>
            <a:fillRect/>
          </a:stretch>
        </p:blipFill>
        <p:spPr>
          <a:xfrm>
            <a:off x="1026930" y="877077"/>
            <a:ext cx="1234989" cy="882913"/>
          </a:xfrm>
          <a:prstGeom prst="rect">
            <a:avLst/>
          </a:prstGeom>
        </p:spPr>
      </p:pic>
      <p:sp>
        <p:nvSpPr>
          <p:cNvPr id="1262" name="テキスト ボックス 36"/>
          <p:cNvSpPr txBox="1"/>
          <p:nvPr/>
        </p:nvSpPr>
        <p:spPr>
          <a:xfrm>
            <a:off x="2450420" y="1149028"/>
            <a:ext cx="1933293" cy="3068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通常商品となる米粒</a:t>
            </a:r>
          </a:p>
        </p:txBody>
      </p:sp>
      <p:sp>
        <p:nvSpPr>
          <p:cNvPr id="1263" name="テキスト ボックス 37"/>
          <p:cNvSpPr txBox="1"/>
          <p:nvPr/>
        </p:nvSpPr>
        <p:spPr>
          <a:xfrm>
            <a:off x="2415911" y="5641240"/>
            <a:ext cx="1080226" cy="3068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雑草の種子</a:t>
            </a:r>
          </a:p>
        </p:txBody>
      </p:sp>
      <p:sp>
        <p:nvSpPr>
          <p:cNvPr id="1264" name="テキスト ボックス 38"/>
          <p:cNvSpPr txBox="1"/>
          <p:nvPr/>
        </p:nvSpPr>
        <p:spPr>
          <a:xfrm>
            <a:off x="2424278" y="4434349"/>
            <a:ext cx="1080226" cy="3068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病害</a:t>
            </a:r>
          </a:p>
        </p:txBody>
      </p:sp>
      <p:sp>
        <p:nvSpPr>
          <p:cNvPr id="1265" name="テキスト ボックス 39"/>
          <p:cNvSpPr txBox="1"/>
          <p:nvPr/>
        </p:nvSpPr>
        <p:spPr>
          <a:xfrm>
            <a:off x="2448036" y="2243816"/>
            <a:ext cx="1080226" cy="3068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生育不良</a:t>
            </a:r>
          </a:p>
        </p:txBody>
      </p:sp>
      <p:sp>
        <p:nvSpPr>
          <p:cNvPr id="1266" name="テキスト ボックス 40"/>
          <p:cNvSpPr txBox="1"/>
          <p:nvPr/>
        </p:nvSpPr>
        <p:spPr>
          <a:xfrm>
            <a:off x="2448036" y="3354396"/>
            <a:ext cx="1080226" cy="3068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砕け</a:t>
            </a:r>
          </a:p>
        </p:txBody>
      </p:sp>
      <p:sp>
        <p:nvSpPr>
          <p:cNvPr id="1267" name="テキスト ボックス 41"/>
          <p:cNvSpPr txBox="1"/>
          <p:nvPr/>
        </p:nvSpPr>
        <p:spPr>
          <a:xfrm>
            <a:off x="885817" y="6250786"/>
            <a:ext cx="2325378" cy="2530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写真はいずれも玄米</a:t>
            </a:r>
          </a:p>
        </p:txBody>
      </p:sp>
      <p:sp>
        <p:nvSpPr>
          <p:cNvPr id="1268" name="テキスト ボックス 5"/>
          <p:cNvSpPr txBox="1">
            <a:spLocks noChangeArrowheads="1"/>
          </p:cNvSpPr>
          <p:nvPr/>
        </p:nvSpPr>
        <p:spPr>
          <a:xfrm>
            <a:off x="623453" y="176120"/>
            <a:ext cx="9365984" cy="458722"/>
          </a:xfrm>
          <a:prstGeom prst="rect">
            <a:avLst/>
          </a:prstGeom>
          <a:noFill/>
          <a:ln>
            <a:noFill/>
          </a:ln>
        </p:spPr>
        <p:txBody>
          <a:bodyPr wrap="square" lIns="89387" tIns="44695" rIns="89387" bIns="44695">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spc="281" dirty="0">
                <a:latin typeface="メイリオ" panose="020B0604030504040204" pitchFamily="50" charset="-128"/>
                <a:ea typeface="メイリオ" panose="020B0604030504040204" pitchFamily="50" charset="-128"/>
              </a:rPr>
              <a:t>（参考）農産物検査における品位について</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grpSp>
        <p:nvGrpSpPr>
          <p:cNvPr id="1269" name="グループ化 4"/>
          <p:cNvGrpSpPr/>
          <p:nvPr/>
        </p:nvGrpSpPr>
        <p:grpSpPr>
          <a:xfrm>
            <a:off x="551438" y="612956"/>
            <a:ext cx="11125095" cy="80402"/>
            <a:chOff x="0" y="288000"/>
            <a:chExt cx="9144000" cy="72575"/>
          </a:xfrm>
        </p:grpSpPr>
        <p:cxnSp>
          <p:nvCxnSpPr>
            <p:cNvPr id="1270" name="直線コネクタ 45"/>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271" name="直線コネクタ 46"/>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272" name="直線コネクタ 47"/>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pic>
        <p:nvPicPr>
          <p:cNvPr id="1273" name="図 48"/>
          <p:cNvPicPr>
            <a:picLocks noChangeAspect="1"/>
          </p:cNvPicPr>
          <p:nvPr/>
        </p:nvPicPr>
        <p:blipFill>
          <a:blip r:embed="rId11"/>
          <a:stretch>
            <a:fillRect/>
          </a:stretch>
        </p:blipFill>
        <p:spPr>
          <a:xfrm>
            <a:off x="75141" y="217330"/>
            <a:ext cx="476297" cy="544752"/>
          </a:xfrm>
          <a:prstGeom prst="rect">
            <a:avLst/>
          </a:prstGeom>
        </p:spPr>
      </p:pic>
      <p:sp>
        <p:nvSpPr>
          <p:cNvPr id="1274" name="テキスト ボックス 51"/>
          <p:cNvSpPr txBox="1"/>
          <p:nvPr/>
        </p:nvSpPr>
        <p:spPr>
          <a:xfrm>
            <a:off x="9841385" y="104009"/>
            <a:ext cx="2097506" cy="337661"/>
          </a:xfrm>
          <a:prstGeom prst="rect">
            <a:avLst/>
          </a:prstGeom>
          <a:ln w="12700"/>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sz="1600" dirty="0">
                <a:latin typeface="メイリオ" panose="020B0604030504040204" pitchFamily="50" charset="-128"/>
                <a:ea typeface="メイリオ" panose="020B0604030504040204" pitchFamily="50" charset="-128"/>
              </a:rPr>
              <a:t>農林水産省</a:t>
            </a:r>
            <a:r>
              <a:rPr lang="ja-JP" altLang="en-US" sz="1600" dirty="0">
                <a:latin typeface="メイリオ" panose="020B0604030504040204" pitchFamily="50" charset="-128"/>
                <a:ea typeface="メイリオ" panose="020B0604030504040204" pitchFamily="50" charset="-128"/>
              </a:rPr>
              <a:t>資料</a:t>
            </a:r>
            <a:endParaRPr kumimoji="1" lang="ja-JP" altLang="en-US" sz="1600" dirty="0">
              <a:latin typeface="メイリオ" panose="020B0604030504040204" pitchFamily="50" charset="-128"/>
              <a:ea typeface="メイリオ" panose="020B0604030504040204" pitchFamily="50" charset="-128"/>
            </a:endParaRPr>
          </a:p>
        </p:txBody>
      </p:sp>
      <p:sp>
        <p:nvSpPr>
          <p:cNvPr id="1275" name="スライド番号プレースホルダー 2"/>
          <p:cNvSpPr>
            <a:spLocks noGrp="1"/>
          </p:cNvSpPr>
          <p:nvPr>
            <p:ph type="sldNum" sz="quarter" idx="12"/>
          </p:nvPr>
        </p:nvSpPr>
        <p:spPr>
          <a:xfrm>
            <a:off x="9429696" y="6520259"/>
            <a:ext cx="2743470" cy="365125"/>
          </a:xfrm>
        </p:spPr>
        <p:txBody>
          <a:bodyPr/>
          <a:lstStyle/>
          <a:p>
            <a:fld id="{1CCC013D-AF85-467C-82B6-59C02AE0024D}" type="slidenum">
              <a:rPr kumimoji="1" lang="ja-JP" altLang="en-US" sz="1800" smtClean="0">
                <a:solidFill>
                  <a:schemeClr val="tx1"/>
                </a:solidFill>
                <a:latin typeface="メイリオ" panose="020B0604030504040204" pitchFamily="50" charset="-128"/>
                <a:ea typeface="メイリオ" panose="020B0604030504040204" pitchFamily="50" charset="-128"/>
              </a:rPr>
              <a:t>6</a:t>
            </a:fld>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210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1" name="表 9"/>
          <p:cNvGraphicFramePr>
            <a:graphicFrameLocks noGrp="1" noChangeAspect="1"/>
          </p:cNvGraphicFramePr>
          <p:nvPr>
            <p:extLst>
              <p:ext uri="{D42A27DB-BD31-4B8C-83A1-F6EECF244321}">
                <p14:modId xmlns:p14="http://schemas.microsoft.com/office/powerpoint/2010/main" val="679094351"/>
              </p:ext>
            </p:extLst>
          </p:nvPr>
        </p:nvGraphicFramePr>
        <p:xfrm>
          <a:off x="7267896" y="2804327"/>
          <a:ext cx="1899674" cy="2209393"/>
        </p:xfrm>
        <a:graphic>
          <a:graphicData uri="http://schemas.openxmlformats.org/drawingml/2006/table">
            <a:tbl>
              <a:tblPr firstRow="1" bandRow="1">
                <a:tableStyleId>{5940675A-B579-460E-94D1-54222C63F5DA}</a:tableStyleId>
              </a:tblPr>
              <a:tblGrid>
                <a:gridCol w="1899487">
                  <a:extLst>
                    <a:ext uri="{9D8B030D-6E8A-4147-A177-3AD203B41FA5}">
                      <a16:colId xmlns:a16="http://schemas.microsoft.com/office/drawing/2014/main" val="20000"/>
                    </a:ext>
                  </a:extLst>
                </a:gridCol>
              </a:tblGrid>
              <a:tr h="22093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○○登録検査機関</a:t>
                      </a:r>
                      <a:endParaRPr kumimoji="1" lang="en-US" altLang="ja-JP" sz="1400" dirty="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500" dirty="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500" dirty="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ＭＳ ゴシック" panose="020B0609070205080204" pitchFamily="49" charset="-128"/>
                          <a:ea typeface="ＭＳ ゴシック" panose="020B0609070205080204" pitchFamily="49" charset="-128"/>
                        </a:rPr>
                        <a:t>検査年月日</a:t>
                      </a:r>
                      <a:endParaRPr kumimoji="1" lang="en-US" altLang="ja-JP" sz="1200" dirty="0">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ＭＳ ゴシック" panose="020B0609070205080204" pitchFamily="49" charset="-128"/>
                          <a:ea typeface="ＭＳ ゴシック" panose="020B0609070205080204" pitchFamily="49" charset="-128"/>
                        </a:rPr>
                        <a:t>及び</a:t>
                      </a:r>
                    </a:p>
                    <a:p>
                      <a:pPr algn="ctr"/>
                      <a:r>
                        <a:rPr kumimoji="1" lang="ja-JP" altLang="en-US" sz="1200" dirty="0">
                          <a:latin typeface="ＭＳ ゴシック" panose="020B0609070205080204" pitchFamily="49" charset="-128"/>
                          <a:ea typeface="ＭＳ ゴシック" panose="020B0609070205080204" pitchFamily="49" charset="-128"/>
                        </a:rPr>
                        <a:t>検査員認印</a:t>
                      </a:r>
                    </a:p>
                  </a:txBody>
                  <a:tcPr marL="35240" marR="35240" marT="34363" marB="34363"/>
                </a:tc>
                <a:extLst>
                  <a:ext uri="{0D108BD9-81ED-4DB2-BD59-A6C34878D82A}">
                    <a16:rowId xmlns:a16="http://schemas.microsoft.com/office/drawing/2014/main" val="10000"/>
                  </a:ext>
                </a:extLst>
              </a:tr>
            </a:tbl>
          </a:graphicData>
        </a:graphic>
      </p:graphicFrame>
      <p:graphicFrame>
        <p:nvGraphicFramePr>
          <p:cNvPr id="1282" name="表 9"/>
          <p:cNvGraphicFramePr>
            <a:graphicFrameLocks noGrp="1" noChangeAspect="1"/>
          </p:cNvGraphicFramePr>
          <p:nvPr>
            <p:extLst>
              <p:ext uri="{D42A27DB-BD31-4B8C-83A1-F6EECF244321}">
                <p14:modId xmlns:p14="http://schemas.microsoft.com/office/powerpoint/2010/main" val="302177659"/>
              </p:ext>
            </p:extLst>
          </p:nvPr>
        </p:nvGraphicFramePr>
        <p:xfrm>
          <a:off x="2730266" y="2372083"/>
          <a:ext cx="4285390" cy="2636497"/>
        </p:xfrm>
        <a:graphic>
          <a:graphicData uri="http://schemas.openxmlformats.org/drawingml/2006/table">
            <a:tbl>
              <a:tblPr firstRow="1" bandRow="1">
                <a:tableStyleId>{5940675A-B579-460E-94D1-54222C63F5DA}</a:tableStyleId>
              </a:tblPr>
              <a:tblGrid>
                <a:gridCol w="1958890">
                  <a:extLst>
                    <a:ext uri="{9D8B030D-6E8A-4147-A177-3AD203B41FA5}">
                      <a16:colId xmlns:a16="http://schemas.microsoft.com/office/drawing/2014/main" val="20000"/>
                    </a:ext>
                  </a:extLst>
                </a:gridCol>
                <a:gridCol w="2326078">
                  <a:extLst>
                    <a:ext uri="{9D8B030D-6E8A-4147-A177-3AD203B41FA5}">
                      <a16:colId xmlns:a16="http://schemas.microsoft.com/office/drawing/2014/main" val="20001"/>
                    </a:ext>
                  </a:extLst>
                </a:gridCol>
              </a:tblGrid>
              <a:tr h="585387">
                <a:tc>
                  <a:txBody>
                    <a:bodyPr/>
                    <a:lstStyle/>
                    <a:p>
                      <a:pPr algn="ctr"/>
                      <a:r>
                        <a:rPr kumimoji="1" lang="ja-JP" altLang="en-US" sz="1400" dirty="0">
                          <a:latin typeface="ＭＳ ゴシック" panose="020B0609070205080204" pitchFamily="49" charset="-128"/>
                          <a:ea typeface="ＭＳ ゴシック" panose="020B0609070205080204" pitchFamily="49" charset="-128"/>
                        </a:rPr>
                        <a:t>年産　令和元年産</a:t>
                      </a:r>
                    </a:p>
                  </a:txBody>
                  <a:tcPr marL="35240" marR="35240" marT="34363" marB="34363" anchor="ctr"/>
                </a:tc>
                <a:tc>
                  <a:txBody>
                    <a:bodyPr/>
                    <a:lstStyle/>
                    <a:p>
                      <a:pPr algn="ctr"/>
                      <a:r>
                        <a:rPr kumimoji="1" lang="ja-JP" altLang="en-US" sz="1400" dirty="0">
                          <a:latin typeface="ＭＳ ゴシック" panose="020B0609070205080204" pitchFamily="49" charset="-128"/>
                          <a:ea typeface="ＭＳ ゴシック" panose="020B0609070205080204" pitchFamily="49" charset="-128"/>
                        </a:rPr>
                        <a:t>種類　水稲うるち玄米</a:t>
                      </a:r>
                    </a:p>
                  </a:txBody>
                  <a:tcPr marL="35240" marR="35240" marT="34363" marB="34363" anchor="ctr"/>
                </a:tc>
                <a:extLst>
                  <a:ext uri="{0D108BD9-81ED-4DB2-BD59-A6C34878D82A}">
                    <a16:rowId xmlns:a16="http://schemas.microsoft.com/office/drawing/2014/main" val="10000"/>
                  </a:ext>
                </a:extLst>
              </a:tr>
              <a:tr h="690008">
                <a:tc gridSpan="2">
                  <a:txBody>
                    <a:bodyPr/>
                    <a:lstStyle/>
                    <a:p>
                      <a:pPr algn="ctr"/>
                      <a:r>
                        <a:rPr kumimoji="1" lang="ja-JP" altLang="en-US" sz="1400" dirty="0">
                          <a:latin typeface="ＭＳ ゴシック" panose="020B0609070205080204" pitchFamily="49" charset="-128"/>
                          <a:ea typeface="ＭＳ ゴシック" panose="020B0609070205080204" pitchFamily="49" charset="-128"/>
                        </a:rPr>
                        <a:t>銘柄　　新潟県産　コシヒカリ</a:t>
                      </a:r>
                    </a:p>
                  </a:txBody>
                  <a:tcPr marL="35240" marR="35240" marT="34363" marB="34363" anchor="ctr"/>
                </a:tc>
                <a:tc h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marL="36000" marR="36000" marT="35105" marB="35105" anchor="ctr"/>
                </a:tc>
                <a:extLst>
                  <a:ext uri="{0D108BD9-81ED-4DB2-BD59-A6C34878D82A}">
                    <a16:rowId xmlns:a16="http://schemas.microsoft.com/office/drawing/2014/main" val="10001"/>
                  </a:ext>
                </a:extLst>
              </a:tr>
              <a:tr h="707746">
                <a:tc>
                  <a:txBody>
                    <a:bodyPr/>
                    <a:lstStyle/>
                    <a:p>
                      <a:pPr algn="ctr"/>
                      <a:r>
                        <a:rPr kumimoji="1" lang="ja-JP" altLang="en-US" sz="1400" dirty="0">
                          <a:latin typeface="ＭＳ ゴシック" panose="020B0609070205080204" pitchFamily="49" charset="-128"/>
                          <a:ea typeface="ＭＳ ゴシック" panose="020B0609070205080204" pitchFamily="49" charset="-128"/>
                        </a:rPr>
                        <a:t>正味重量規格　</a:t>
                      </a:r>
                      <a:endParaRPr kumimoji="1" lang="en-US" altLang="ja-JP" sz="1400" dirty="0">
                        <a:latin typeface="ＭＳ ゴシック" panose="020B0609070205080204" pitchFamily="49" charset="-128"/>
                        <a:ea typeface="ＭＳ ゴシック" panose="020B0609070205080204" pitchFamily="49" charset="-128"/>
                      </a:endParaRPr>
                    </a:p>
                    <a:p>
                      <a:pPr algn="r"/>
                      <a:r>
                        <a:rPr kumimoji="1" lang="ja-JP" altLang="en-US" sz="1400" dirty="0">
                          <a:latin typeface="ＭＳ ゴシック" panose="020B0609070205080204" pitchFamily="49" charset="-128"/>
                          <a:ea typeface="ＭＳ ゴシック" panose="020B0609070205080204" pitchFamily="49" charset="-128"/>
                        </a:rPr>
                        <a:t>何</a:t>
                      </a:r>
                      <a:r>
                        <a:rPr kumimoji="1" lang="en-US" altLang="ja-JP" sz="1400" dirty="0">
                          <a:latin typeface="ＭＳ ゴシック" panose="020B0609070205080204" pitchFamily="49" charset="-128"/>
                          <a:ea typeface="ＭＳ ゴシック" panose="020B0609070205080204" pitchFamily="49" charset="-128"/>
                        </a:rPr>
                        <a:t>kg</a:t>
                      </a:r>
                      <a:endParaRPr kumimoji="1" lang="ja-JP" altLang="en-US" sz="1400" dirty="0">
                        <a:latin typeface="ＭＳ ゴシック" panose="020B0609070205080204" pitchFamily="49" charset="-128"/>
                        <a:ea typeface="ＭＳ ゴシック" panose="020B0609070205080204" pitchFamily="49" charset="-128"/>
                      </a:endParaRPr>
                    </a:p>
                  </a:txBody>
                  <a:tcPr marL="35240" marR="35240" marT="34363" marB="34363"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ＭＳ ゴシック" panose="020B0609070205080204" pitchFamily="49" charset="-128"/>
                          <a:ea typeface="ＭＳ ゴシック" panose="020B0609070205080204" pitchFamily="49" charset="-128"/>
                        </a:rPr>
                        <a:t>１　等</a:t>
                      </a:r>
                      <a:endParaRPr kumimoji="1" lang="en-US" altLang="ja-JP" sz="1400" dirty="0">
                        <a:latin typeface="ＭＳ ゴシック" panose="020B0609070205080204" pitchFamily="49" charset="-128"/>
                        <a:ea typeface="ＭＳ ゴシック" panose="020B0609070205080204" pitchFamily="49" charset="-128"/>
                      </a:endParaRPr>
                    </a:p>
                    <a:p>
                      <a:pPr algn="ctr"/>
                      <a:r>
                        <a:rPr kumimoji="1" lang="ja-JP" altLang="en-US" sz="1400" dirty="0">
                          <a:latin typeface="ＭＳ ゴシック" panose="020B0609070205080204" pitchFamily="49" charset="-128"/>
                          <a:ea typeface="ＭＳ ゴシック" panose="020B0609070205080204" pitchFamily="49" charset="-128"/>
                        </a:rPr>
                        <a:t>（品　位）</a:t>
                      </a:r>
                    </a:p>
                  </a:txBody>
                  <a:tcPr marL="35240" marR="35240" marT="34363" marB="34363" anchor="ctr"/>
                </a:tc>
                <a:extLst>
                  <a:ext uri="{0D108BD9-81ED-4DB2-BD59-A6C34878D82A}">
                    <a16:rowId xmlns:a16="http://schemas.microsoft.com/office/drawing/2014/main" val="10002"/>
                  </a:ext>
                </a:extLst>
              </a:tr>
              <a:tr h="653356">
                <a:tc>
                  <a:txBody>
                    <a:bodyPr/>
                    <a:lstStyle/>
                    <a:p>
                      <a:pPr algn="ctr"/>
                      <a:r>
                        <a:rPr kumimoji="1" lang="ja-JP" altLang="en-US" sz="1400" dirty="0">
                          <a:latin typeface="ＭＳ ゴシック" panose="020B0609070205080204" pitchFamily="49" charset="-128"/>
                          <a:ea typeface="ＭＳ ゴシック" panose="020B0609070205080204" pitchFamily="49" charset="-128"/>
                        </a:rPr>
                        <a:t>皆掛重量</a:t>
                      </a:r>
                      <a:endParaRPr kumimoji="1" lang="en-US" altLang="ja-JP" sz="1400" dirty="0">
                        <a:latin typeface="ＭＳ ゴシック" panose="020B0609070205080204" pitchFamily="49" charset="-128"/>
                        <a:ea typeface="ＭＳ ゴシック" panose="020B0609070205080204" pitchFamily="49" charset="-128"/>
                      </a:endParaRPr>
                    </a:p>
                    <a:p>
                      <a:pPr algn="r"/>
                      <a:r>
                        <a:rPr kumimoji="1" lang="ja-JP" altLang="en-US" sz="1400" dirty="0">
                          <a:latin typeface="ＭＳ ゴシック" panose="020B0609070205080204" pitchFamily="49" charset="-128"/>
                          <a:ea typeface="ＭＳ ゴシック" panose="020B0609070205080204" pitchFamily="49" charset="-128"/>
                        </a:rPr>
                        <a:t>何</a:t>
                      </a:r>
                      <a:r>
                        <a:rPr kumimoji="1" lang="en-US" altLang="ja-JP" sz="1400" dirty="0">
                          <a:latin typeface="ＭＳ ゴシック" panose="020B0609070205080204" pitchFamily="49" charset="-128"/>
                          <a:ea typeface="ＭＳ ゴシック" panose="020B0609070205080204" pitchFamily="49" charset="-128"/>
                        </a:rPr>
                        <a:t>kg</a:t>
                      </a:r>
                    </a:p>
                  </a:txBody>
                  <a:tcPr marL="35240" marR="35240" marT="34363" marB="34363" anchor="ct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pic>
        <p:nvPicPr>
          <p:cNvPr id="1283" name="図 44"/>
          <p:cNvPicPr>
            <a:picLocks noChangeAspect="1"/>
          </p:cNvPicPr>
          <p:nvPr/>
        </p:nvPicPr>
        <p:blipFill>
          <a:blip r:embed="rId3"/>
          <a:stretch>
            <a:fillRect/>
          </a:stretch>
        </p:blipFill>
        <p:spPr>
          <a:xfrm>
            <a:off x="7632635" y="3498226"/>
            <a:ext cx="1170197" cy="1155733"/>
          </a:xfrm>
          <a:prstGeom prst="rect">
            <a:avLst/>
          </a:prstGeom>
        </p:spPr>
      </p:pic>
      <p:cxnSp>
        <p:nvCxnSpPr>
          <p:cNvPr id="1284" name="直線コネクタ 10"/>
          <p:cNvCxnSpPr>
            <a:cxnSpLocks/>
          </p:cNvCxnSpPr>
          <p:nvPr/>
        </p:nvCxnSpPr>
        <p:spPr>
          <a:xfrm>
            <a:off x="5817254" y="4797132"/>
            <a:ext cx="0" cy="7859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5" name="直線コネクタ 28"/>
          <p:cNvCxnSpPr>
            <a:cxnSpLocks/>
          </p:cNvCxnSpPr>
          <p:nvPr/>
        </p:nvCxnSpPr>
        <p:spPr>
          <a:xfrm>
            <a:off x="2224758" y="2137061"/>
            <a:ext cx="0" cy="11595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6" name="直線コネクタ 42"/>
          <p:cNvCxnSpPr>
            <a:cxnSpLocks/>
          </p:cNvCxnSpPr>
          <p:nvPr/>
        </p:nvCxnSpPr>
        <p:spPr>
          <a:xfrm>
            <a:off x="2224758" y="3880662"/>
            <a:ext cx="806671" cy="35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7" name="直線コネクタ 50"/>
          <p:cNvCxnSpPr>
            <a:cxnSpLocks/>
          </p:cNvCxnSpPr>
          <p:nvPr/>
        </p:nvCxnSpPr>
        <p:spPr>
          <a:xfrm>
            <a:off x="2224758" y="4607522"/>
            <a:ext cx="772850" cy="102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8" name="直線コネクタ 52"/>
          <p:cNvCxnSpPr>
            <a:cxnSpLocks/>
          </p:cNvCxnSpPr>
          <p:nvPr/>
        </p:nvCxnSpPr>
        <p:spPr>
          <a:xfrm flipV="1">
            <a:off x="2224758" y="3872312"/>
            <a:ext cx="1" cy="17108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89" name="テキスト ボックス 34"/>
          <p:cNvSpPr txBox="1"/>
          <p:nvPr/>
        </p:nvSpPr>
        <p:spPr>
          <a:xfrm>
            <a:off x="7222583" y="2270223"/>
            <a:ext cx="1851225" cy="513094"/>
          </a:xfrm>
          <a:prstGeom prst="rect">
            <a:avLst/>
          </a:prstGeom>
          <a:noFill/>
        </p:spPr>
        <p:txBody>
          <a:bodyPr wrap="square" rtlCol="0">
            <a:spAutoFit/>
          </a:bodyPr>
          <a:lstStyle/>
          <a:p>
            <a:pPr defTabSz="895098" fontAlgn="base">
              <a:spcBef>
                <a:spcPct val="0"/>
              </a:spcBef>
              <a:spcAft>
                <a:spcPct val="0"/>
              </a:spcAft>
              <a:defRPr/>
            </a:pPr>
            <a:r>
              <a:rPr lang="ja-JP" altLang="en-US" sz="1370" dirty="0">
                <a:solidFill>
                  <a:prstClr val="black"/>
                </a:solidFill>
                <a:latin typeface="ＭＳ Ｐゴシック" panose="020B0600070205080204" pitchFamily="50" charset="-128"/>
                <a:ea typeface="ＭＳ Ｐゴシック" panose="020B0600070205080204" pitchFamily="50" charset="-128"/>
              </a:rPr>
              <a:t>荷造り、包装及び左記事項を証明する。</a:t>
            </a:r>
          </a:p>
        </p:txBody>
      </p:sp>
      <p:sp>
        <p:nvSpPr>
          <p:cNvPr id="1290" name="テキスト ボックス 35"/>
          <p:cNvSpPr txBox="1"/>
          <p:nvPr/>
        </p:nvSpPr>
        <p:spPr>
          <a:xfrm>
            <a:off x="4356589" y="1773628"/>
            <a:ext cx="3491051" cy="392753"/>
          </a:xfrm>
          <a:prstGeom prst="rect">
            <a:avLst/>
          </a:prstGeom>
          <a:noFill/>
        </p:spPr>
        <p:txBody>
          <a:bodyPr wrap="square" rtlCol="0">
            <a:spAutoFit/>
          </a:bodyPr>
          <a:lstStyle/>
          <a:p>
            <a:pPr algn="ctr" defTabSz="895098" fontAlgn="base">
              <a:spcBef>
                <a:spcPct val="0"/>
              </a:spcBef>
              <a:spcAft>
                <a:spcPct val="0"/>
              </a:spcAft>
              <a:defRPr/>
            </a:pPr>
            <a:r>
              <a:rPr lang="ja-JP" altLang="en-US" sz="1958" dirty="0">
                <a:solidFill>
                  <a:prstClr val="black"/>
                </a:solidFill>
                <a:latin typeface="ＭＳ Ｐゴシック" panose="020B0600070205080204" pitchFamily="50" charset="-128"/>
                <a:ea typeface="ＭＳ Ｐゴシック" panose="020B0600070205080204" pitchFamily="50" charset="-128"/>
              </a:rPr>
              <a:t>検　査　証　明　書</a:t>
            </a:r>
          </a:p>
        </p:txBody>
      </p:sp>
      <p:sp>
        <p:nvSpPr>
          <p:cNvPr id="1291" name="正方形/長方形 4"/>
          <p:cNvSpPr/>
          <p:nvPr/>
        </p:nvSpPr>
        <p:spPr>
          <a:xfrm>
            <a:off x="2433536" y="1607492"/>
            <a:ext cx="7404589" cy="3762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2"/>
          </a:p>
        </p:txBody>
      </p:sp>
      <p:sp>
        <p:nvSpPr>
          <p:cNvPr id="1292" name="テキスト ボックス 43"/>
          <p:cNvSpPr txBox="1"/>
          <p:nvPr/>
        </p:nvSpPr>
        <p:spPr>
          <a:xfrm>
            <a:off x="5372674" y="5583123"/>
            <a:ext cx="1995442" cy="452769"/>
          </a:xfrm>
          <a:prstGeom prst="rect">
            <a:avLst/>
          </a:prstGeom>
          <a:noFill/>
        </p:spPr>
        <p:txBody>
          <a:bodyPr wrap="square" rtlCol="0">
            <a:spAutoFit/>
          </a:bodyPr>
          <a:lstStyle/>
          <a:p>
            <a:pPr defTabSz="895098" fontAlgn="base">
              <a:spcBef>
                <a:spcPct val="0"/>
              </a:spcBef>
              <a:spcAft>
                <a:spcPct val="0"/>
              </a:spcAft>
              <a:defRPr/>
            </a:pPr>
            <a:r>
              <a:rPr lang="ja-JP" altLang="en-US" sz="1174" dirty="0">
                <a:latin typeface="ＭＳ Ｐゴシック" panose="020B0600070205080204" pitchFamily="50" charset="-128"/>
                <a:ea typeface="ＭＳ Ｐゴシック" panose="020B0600070205080204" pitchFamily="50" charset="-128"/>
              </a:rPr>
              <a:t>精米歩留まりの目安を証明</a:t>
            </a:r>
            <a:endParaRPr lang="en-US" altLang="ja-JP" sz="1174" dirty="0">
              <a:latin typeface="ＭＳ Ｐゴシック" panose="020B0600070205080204" pitchFamily="50" charset="-128"/>
              <a:ea typeface="ＭＳ Ｐゴシック" panose="020B0600070205080204" pitchFamily="50" charset="-128"/>
            </a:endParaRPr>
          </a:p>
          <a:p>
            <a:pPr defTabSz="895098" fontAlgn="base">
              <a:spcBef>
                <a:spcPct val="0"/>
              </a:spcBef>
              <a:spcAft>
                <a:spcPct val="0"/>
              </a:spcAft>
              <a:defRPr/>
            </a:pPr>
            <a:r>
              <a:rPr lang="ja-JP" altLang="en-US" sz="1174" dirty="0">
                <a:latin typeface="ＭＳ Ｐゴシック" panose="020B0600070205080204" pitchFamily="50" charset="-128"/>
                <a:ea typeface="ＭＳ Ｐゴシック" panose="020B0600070205080204" pitchFamily="50" charset="-128"/>
              </a:rPr>
              <a:t>価格に大きな差</a:t>
            </a:r>
          </a:p>
        </p:txBody>
      </p:sp>
      <p:cxnSp>
        <p:nvCxnSpPr>
          <p:cNvPr id="1293" name="直線コネクタ 48"/>
          <p:cNvCxnSpPr>
            <a:cxnSpLocks/>
          </p:cNvCxnSpPr>
          <p:nvPr/>
        </p:nvCxnSpPr>
        <p:spPr>
          <a:xfrm flipV="1">
            <a:off x="8091239" y="1443137"/>
            <a:ext cx="0" cy="719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94" name="テキスト ボックス 49"/>
          <p:cNvSpPr txBox="1"/>
          <p:nvPr/>
        </p:nvSpPr>
        <p:spPr>
          <a:xfrm>
            <a:off x="6462956" y="930967"/>
            <a:ext cx="3256566" cy="452769"/>
          </a:xfrm>
          <a:prstGeom prst="rect">
            <a:avLst/>
          </a:prstGeom>
          <a:noFill/>
        </p:spPr>
        <p:txBody>
          <a:bodyPr wrap="square" rtlCol="0">
            <a:spAutoFit/>
          </a:bodyPr>
          <a:lstStyle/>
          <a:p>
            <a:pPr algn="ctr" defTabSz="895098" fontAlgn="base">
              <a:spcBef>
                <a:spcPct val="0"/>
              </a:spcBef>
              <a:spcAft>
                <a:spcPct val="0"/>
              </a:spcAft>
              <a:defRPr/>
            </a:pPr>
            <a:r>
              <a:rPr lang="ja-JP" altLang="en-US" sz="1174" dirty="0">
                <a:latin typeface="ＭＳ Ｐゴシック" panose="020B0600070205080204" pitchFamily="50" charset="-128"/>
                <a:ea typeface="ＭＳ Ｐゴシック" panose="020B0600070205080204" pitchFamily="50" charset="-128"/>
              </a:rPr>
              <a:t>破れない等、検査に耐えられることを証明</a:t>
            </a:r>
            <a:endParaRPr lang="en-US" altLang="ja-JP" sz="1174" dirty="0">
              <a:latin typeface="ＭＳ Ｐゴシック" panose="020B0600070205080204" pitchFamily="50" charset="-128"/>
              <a:ea typeface="ＭＳ Ｐゴシック" panose="020B0600070205080204" pitchFamily="50" charset="-128"/>
            </a:endParaRPr>
          </a:p>
          <a:p>
            <a:pPr algn="ctr" defTabSz="895098" fontAlgn="base">
              <a:spcBef>
                <a:spcPct val="0"/>
              </a:spcBef>
              <a:spcAft>
                <a:spcPct val="0"/>
              </a:spcAft>
              <a:defRPr/>
            </a:pPr>
            <a:r>
              <a:rPr lang="ja-JP" altLang="en-US" sz="1174" dirty="0">
                <a:latin typeface="ＭＳ Ｐゴシック" panose="020B0600070205080204" pitchFamily="50" charset="-128"/>
                <a:ea typeface="ＭＳ Ｐゴシック" panose="020B0600070205080204" pitchFamily="50" charset="-128"/>
              </a:rPr>
              <a:t>（特定包装に限定していない。）</a:t>
            </a:r>
            <a:endParaRPr lang="en-US" altLang="ja-JP" sz="1174" dirty="0">
              <a:latin typeface="ＭＳ Ｐゴシック" panose="020B0600070205080204" pitchFamily="50" charset="-128"/>
              <a:ea typeface="ＭＳ Ｐゴシック" panose="020B0600070205080204" pitchFamily="50" charset="-128"/>
            </a:endParaRPr>
          </a:p>
        </p:txBody>
      </p:sp>
      <p:sp>
        <p:nvSpPr>
          <p:cNvPr id="1295" name="テキスト ボックス 51"/>
          <p:cNvSpPr txBox="1"/>
          <p:nvPr/>
        </p:nvSpPr>
        <p:spPr>
          <a:xfrm>
            <a:off x="1246286" y="5618007"/>
            <a:ext cx="3411063" cy="452769"/>
          </a:xfrm>
          <a:prstGeom prst="rect">
            <a:avLst/>
          </a:prstGeom>
          <a:noFill/>
        </p:spPr>
        <p:txBody>
          <a:bodyPr wrap="square" rtlCol="0">
            <a:spAutoFit/>
          </a:bodyPr>
          <a:lstStyle/>
          <a:p>
            <a:pPr lvl="0">
              <a:defRPr/>
            </a:pPr>
            <a:r>
              <a:rPr lang="ja-JP" altLang="en-US" sz="1174" dirty="0">
                <a:latin typeface="ＭＳ Ｐゴシック" panose="020B0600070205080204" pitchFamily="50" charset="-128"/>
                <a:ea typeface="ＭＳ Ｐゴシック" panose="020B0600070205080204" pitchFamily="50" charset="-128"/>
              </a:rPr>
              <a:t>規定量（紙袋</a:t>
            </a:r>
            <a:r>
              <a:rPr lang="en-US" altLang="ja-JP" sz="1174" dirty="0">
                <a:latin typeface="ＭＳ Ｐゴシック" panose="020B0600070205080204" pitchFamily="50" charset="-128"/>
                <a:ea typeface="ＭＳ Ｐゴシック" panose="020B0600070205080204" pitchFamily="50" charset="-128"/>
              </a:rPr>
              <a:t>30kg</a:t>
            </a:r>
            <a:r>
              <a:rPr lang="ja-JP" altLang="en-US" sz="1174" dirty="0">
                <a:latin typeface="ＭＳ Ｐゴシック" panose="020B0600070205080204" pitchFamily="50" charset="-128"/>
                <a:ea typeface="ＭＳ Ｐゴシック" panose="020B0600070205080204" pitchFamily="50" charset="-128"/>
              </a:rPr>
              <a:t>の場合は</a:t>
            </a:r>
            <a:r>
              <a:rPr lang="en-US" altLang="ja-JP" sz="1174" dirty="0">
                <a:latin typeface="ＭＳ Ｐゴシック" panose="020B0600070205080204" pitchFamily="50" charset="-128"/>
                <a:ea typeface="ＭＳ Ｐゴシック" panose="020B0600070205080204" pitchFamily="50" charset="-128"/>
              </a:rPr>
              <a:t>30kg</a:t>
            </a:r>
            <a:r>
              <a:rPr lang="ja-JP" altLang="en-US" sz="1174" dirty="0">
                <a:latin typeface="ＭＳ Ｐゴシック" panose="020B0600070205080204" pitchFamily="50" charset="-128"/>
                <a:ea typeface="ＭＳ Ｐゴシック" panose="020B0600070205080204" pitchFamily="50" charset="-128"/>
              </a:rPr>
              <a:t>）であることを証明</a:t>
            </a:r>
            <a:endParaRPr lang="en-US" altLang="ja-JP" sz="1174" dirty="0">
              <a:latin typeface="ＭＳ Ｐゴシック" panose="020B0600070205080204" pitchFamily="50" charset="-128"/>
              <a:ea typeface="ＭＳ Ｐゴシック" panose="020B0600070205080204" pitchFamily="50" charset="-128"/>
            </a:endParaRPr>
          </a:p>
          <a:p>
            <a:pPr lvl="0">
              <a:defRPr/>
            </a:pPr>
            <a:r>
              <a:rPr lang="ja-JP" altLang="en-US" sz="1174" dirty="0">
                <a:latin typeface="ＭＳ Ｐゴシック" panose="020B0600070205080204" pitchFamily="50" charset="-128"/>
                <a:ea typeface="ＭＳ Ｐゴシック" panose="020B0600070205080204" pitchFamily="50" charset="-128"/>
              </a:rPr>
              <a:t>（表示数量以上の充填を求めていない）</a:t>
            </a:r>
          </a:p>
        </p:txBody>
      </p:sp>
      <p:cxnSp>
        <p:nvCxnSpPr>
          <p:cNvPr id="1296" name="直線コネクタ 55"/>
          <p:cNvCxnSpPr>
            <a:cxnSpLocks/>
          </p:cNvCxnSpPr>
          <p:nvPr/>
        </p:nvCxnSpPr>
        <p:spPr>
          <a:xfrm>
            <a:off x="2224758" y="2622659"/>
            <a:ext cx="5612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7" name="直線コネクタ 56"/>
          <p:cNvCxnSpPr>
            <a:cxnSpLocks/>
          </p:cNvCxnSpPr>
          <p:nvPr/>
        </p:nvCxnSpPr>
        <p:spPr>
          <a:xfrm flipV="1">
            <a:off x="2224758" y="3296662"/>
            <a:ext cx="1061415" cy="7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98" name="テキスト ボックス 58"/>
          <p:cNvSpPr txBox="1"/>
          <p:nvPr/>
        </p:nvSpPr>
        <p:spPr>
          <a:xfrm>
            <a:off x="1246286" y="1834437"/>
            <a:ext cx="1455402" cy="272104"/>
          </a:xfrm>
          <a:prstGeom prst="rect">
            <a:avLst/>
          </a:prstGeom>
          <a:noFill/>
        </p:spPr>
        <p:txBody>
          <a:bodyPr wrap="square" rtlCol="0">
            <a:spAutoFit/>
          </a:bodyPr>
          <a:lstStyle/>
          <a:p>
            <a:pPr defTabSz="895098" fontAlgn="base">
              <a:spcBef>
                <a:spcPct val="0"/>
              </a:spcBef>
              <a:spcAft>
                <a:spcPct val="0"/>
              </a:spcAft>
              <a:defRPr/>
            </a:pPr>
            <a:r>
              <a:rPr lang="ja-JP" altLang="en-US" sz="1174" dirty="0">
                <a:latin typeface="ＭＳ Ｐゴシック" panose="020B0600070205080204" pitchFamily="50" charset="-128"/>
                <a:ea typeface="ＭＳ Ｐゴシック" panose="020B0600070205080204" pitchFamily="50" charset="-128"/>
              </a:rPr>
              <a:t>価格に大きな差</a:t>
            </a:r>
          </a:p>
        </p:txBody>
      </p:sp>
      <p:cxnSp>
        <p:nvCxnSpPr>
          <p:cNvPr id="1299" name="直線コネクタ 54"/>
          <p:cNvCxnSpPr>
            <a:cxnSpLocks/>
          </p:cNvCxnSpPr>
          <p:nvPr/>
        </p:nvCxnSpPr>
        <p:spPr>
          <a:xfrm>
            <a:off x="1879360" y="2771841"/>
            <a:ext cx="100340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0" name="直線コネクタ 57"/>
          <p:cNvCxnSpPr>
            <a:cxnSpLocks/>
          </p:cNvCxnSpPr>
          <p:nvPr/>
        </p:nvCxnSpPr>
        <p:spPr>
          <a:xfrm>
            <a:off x="2059594" y="3116070"/>
            <a:ext cx="82317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1" name="直線コネクタ 59"/>
          <p:cNvCxnSpPr>
            <a:cxnSpLocks/>
          </p:cNvCxnSpPr>
          <p:nvPr/>
        </p:nvCxnSpPr>
        <p:spPr>
          <a:xfrm>
            <a:off x="2061039" y="2782394"/>
            <a:ext cx="0" cy="33367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02" name="テキスト ボックス 60"/>
          <p:cNvSpPr txBox="1"/>
          <p:nvPr/>
        </p:nvSpPr>
        <p:spPr>
          <a:xfrm>
            <a:off x="444601" y="2530053"/>
            <a:ext cx="1455402" cy="633434"/>
          </a:xfrm>
          <a:prstGeom prst="rect">
            <a:avLst/>
          </a:prstGeom>
          <a:noFill/>
        </p:spPr>
        <p:txBody>
          <a:bodyPr wrap="square" rtlCol="0">
            <a:spAutoFit/>
          </a:bodyPr>
          <a:lstStyle/>
          <a:p>
            <a:pPr defTabSz="895098" fontAlgn="base">
              <a:spcBef>
                <a:spcPct val="0"/>
              </a:spcBef>
              <a:spcAft>
                <a:spcPct val="0"/>
              </a:spcAft>
              <a:defRPr/>
            </a:pPr>
            <a:r>
              <a:rPr lang="ja-JP" altLang="en-US" sz="1174" dirty="0">
                <a:latin typeface="ＭＳ Ｐゴシック" panose="020B0600070205080204" pitchFamily="50" charset="-128"/>
                <a:ea typeface="ＭＳ Ｐゴシック" panose="020B0600070205080204" pitchFamily="50" charset="-128"/>
              </a:rPr>
              <a:t>食品表示法に基づく産地・品種・産年の表示に活用</a:t>
            </a:r>
          </a:p>
        </p:txBody>
      </p:sp>
      <p:sp>
        <p:nvSpPr>
          <p:cNvPr id="1303" name="テキスト ボックス 37"/>
          <p:cNvSpPr txBox="1"/>
          <p:nvPr/>
        </p:nvSpPr>
        <p:spPr>
          <a:xfrm>
            <a:off x="2063755" y="-603448"/>
            <a:ext cx="7468782" cy="362590"/>
          </a:xfrm>
          <a:prstGeom prst="rect">
            <a:avLst/>
          </a:prstGeom>
          <a:noFill/>
        </p:spPr>
        <p:txBody>
          <a:bodyPr wrap="square" rtlCol="0">
            <a:spAutoFit/>
          </a:bodyPr>
          <a:lstStyle/>
          <a:p>
            <a:pPr>
              <a:defRPr/>
            </a:pPr>
            <a:r>
              <a:rPr lang="ja-JP" altLang="en-US" sz="1762" dirty="0">
                <a:solidFill>
                  <a:prstClr val="black"/>
                </a:solidFill>
                <a:latin typeface="メイリオ" panose="020B0604030504040204" pitchFamily="50" charset="-128"/>
                <a:ea typeface="メイリオ" panose="020B0604030504040204" pitchFamily="50" charset="-128"/>
              </a:rPr>
              <a:t>農産物検査の検査証明の例</a:t>
            </a:r>
          </a:p>
        </p:txBody>
      </p:sp>
      <p:sp>
        <p:nvSpPr>
          <p:cNvPr id="1304" name="テキスト ボックス 5"/>
          <p:cNvSpPr txBox="1">
            <a:spLocks noChangeArrowheads="1"/>
          </p:cNvSpPr>
          <p:nvPr/>
        </p:nvSpPr>
        <p:spPr>
          <a:xfrm>
            <a:off x="623453" y="115960"/>
            <a:ext cx="9365984" cy="458722"/>
          </a:xfrm>
          <a:prstGeom prst="rect">
            <a:avLst/>
          </a:prstGeom>
          <a:noFill/>
          <a:ln>
            <a:noFill/>
          </a:ln>
        </p:spPr>
        <p:txBody>
          <a:bodyPr wrap="square" lIns="89387" tIns="44695" rIns="89387" bIns="44695">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spc="281" dirty="0">
                <a:latin typeface="メイリオ" panose="020B0604030504040204" pitchFamily="50" charset="-128"/>
                <a:ea typeface="メイリオ" panose="020B0604030504040204" pitchFamily="50" charset="-128"/>
                <a:cs typeface="ＭＳ Ｐゴシック"/>
              </a:rPr>
              <a:t>（参考）農産物検査の検査証明の例</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grpSp>
        <p:nvGrpSpPr>
          <p:cNvPr id="1305" name="グループ化 4"/>
          <p:cNvGrpSpPr/>
          <p:nvPr/>
        </p:nvGrpSpPr>
        <p:grpSpPr>
          <a:xfrm>
            <a:off x="539405" y="600924"/>
            <a:ext cx="11125095" cy="80402"/>
            <a:chOff x="0" y="288000"/>
            <a:chExt cx="9144000" cy="72575"/>
          </a:xfrm>
        </p:grpSpPr>
        <p:cxnSp>
          <p:nvCxnSpPr>
            <p:cNvPr id="1306" name="直線コネクタ 39"/>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307" name="直線コネクタ 40"/>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308" name="直線コネクタ 41"/>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pic>
        <p:nvPicPr>
          <p:cNvPr id="1309" name="図 45"/>
          <p:cNvPicPr>
            <a:picLocks noChangeAspect="1"/>
          </p:cNvPicPr>
          <p:nvPr/>
        </p:nvPicPr>
        <p:blipFill>
          <a:blip r:embed="rId4"/>
          <a:stretch>
            <a:fillRect/>
          </a:stretch>
        </p:blipFill>
        <p:spPr>
          <a:xfrm>
            <a:off x="75141" y="84978"/>
            <a:ext cx="476297" cy="544752"/>
          </a:xfrm>
          <a:prstGeom prst="rect">
            <a:avLst/>
          </a:prstGeom>
        </p:spPr>
      </p:pic>
      <p:sp>
        <p:nvSpPr>
          <p:cNvPr id="1310" name="テキスト ボックス 47"/>
          <p:cNvSpPr txBox="1"/>
          <p:nvPr/>
        </p:nvSpPr>
        <p:spPr>
          <a:xfrm>
            <a:off x="9841385" y="104009"/>
            <a:ext cx="2097506" cy="337661"/>
          </a:xfrm>
          <a:prstGeom prst="rect">
            <a:avLst/>
          </a:prstGeom>
          <a:ln w="12700"/>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sz="1600" dirty="0">
                <a:latin typeface="メイリオ" panose="020B0604030504040204" pitchFamily="50" charset="-128"/>
                <a:ea typeface="メイリオ" panose="020B0604030504040204" pitchFamily="50" charset="-128"/>
              </a:rPr>
              <a:t>農林水産省</a:t>
            </a:r>
            <a:r>
              <a:rPr lang="ja-JP" altLang="en-US" sz="1600" dirty="0">
                <a:latin typeface="メイリオ" panose="020B0604030504040204" pitchFamily="50" charset="-128"/>
                <a:ea typeface="メイリオ" panose="020B0604030504040204" pitchFamily="50" charset="-128"/>
              </a:rPr>
              <a:t>資料</a:t>
            </a:r>
            <a:endParaRPr kumimoji="1" lang="ja-JP" altLang="en-US" sz="1600" dirty="0">
              <a:latin typeface="メイリオ" panose="020B0604030504040204" pitchFamily="50" charset="-128"/>
              <a:ea typeface="メイリオ" panose="020B0604030504040204" pitchFamily="50" charset="-128"/>
            </a:endParaRPr>
          </a:p>
        </p:txBody>
      </p:sp>
      <p:sp>
        <p:nvSpPr>
          <p:cNvPr id="1311" name="スライド番号プレースホルダー 2"/>
          <p:cNvSpPr>
            <a:spLocks noGrp="1"/>
          </p:cNvSpPr>
          <p:nvPr>
            <p:ph type="sldNum" sz="quarter" idx="12"/>
          </p:nvPr>
        </p:nvSpPr>
        <p:spPr>
          <a:xfrm>
            <a:off x="9388748" y="6453336"/>
            <a:ext cx="2743470" cy="365125"/>
          </a:xfrm>
        </p:spPr>
        <p:txBody>
          <a:bodyPr/>
          <a:lstStyle/>
          <a:p>
            <a:fld id="{1CCC013D-AF85-467C-82B6-59C02AE0024D}" type="slidenum">
              <a:rPr kumimoji="1" lang="ja-JP" altLang="en-US" sz="1800" smtClean="0">
                <a:solidFill>
                  <a:schemeClr val="tx1"/>
                </a:solidFill>
                <a:latin typeface="メイリオ" panose="020B0604030504040204" pitchFamily="50" charset="-128"/>
                <a:ea typeface="メイリオ" panose="020B0604030504040204" pitchFamily="50" charset="-128"/>
              </a:rPr>
              <a:t>7</a:t>
            </a:fld>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9046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7" name="図 15"/>
          <p:cNvPicPr>
            <a:picLocks noChangeAspect="1"/>
          </p:cNvPicPr>
          <p:nvPr/>
        </p:nvPicPr>
        <p:blipFill>
          <a:blip r:embed="rId3"/>
          <a:stretch>
            <a:fillRect/>
          </a:stretch>
        </p:blipFill>
        <p:spPr>
          <a:xfrm>
            <a:off x="240850" y="144770"/>
            <a:ext cx="382604" cy="437592"/>
          </a:xfrm>
          <a:prstGeom prst="rect">
            <a:avLst/>
          </a:prstGeom>
        </p:spPr>
      </p:pic>
      <p:sp>
        <p:nvSpPr>
          <p:cNvPr id="1318" name="スライド番号プレースホルダー 2"/>
          <p:cNvSpPr>
            <a:spLocks noGrp="1"/>
          </p:cNvSpPr>
          <p:nvPr>
            <p:ph type="sldNum" sz="quarter" idx="12"/>
          </p:nvPr>
        </p:nvSpPr>
        <p:spPr>
          <a:xfrm>
            <a:off x="9427617" y="6479315"/>
            <a:ext cx="2743470" cy="365125"/>
          </a:xfrm>
        </p:spPr>
        <p:txBody>
          <a:bodyPr/>
          <a:lstStyle/>
          <a:p>
            <a:fld id="{1CCC013D-AF85-467C-82B6-59C02AE0024D}" type="slidenum">
              <a:rPr kumimoji="1" lang="ja-JP" altLang="en-US" sz="1800" smtClean="0">
                <a:solidFill>
                  <a:schemeClr val="tx1"/>
                </a:solidFill>
                <a:latin typeface="メイリオ" panose="020B0604030504040204" pitchFamily="50" charset="-128"/>
                <a:ea typeface="メイリオ" panose="020B0604030504040204" pitchFamily="50" charset="-128"/>
              </a:rPr>
              <a:t>8</a:t>
            </a:fld>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grpSp>
        <p:nvGrpSpPr>
          <p:cNvPr id="1319" name="グループ化 4"/>
          <p:cNvGrpSpPr/>
          <p:nvPr/>
        </p:nvGrpSpPr>
        <p:grpSpPr>
          <a:xfrm>
            <a:off x="695468" y="600630"/>
            <a:ext cx="11125095" cy="80402"/>
            <a:chOff x="0" y="288000"/>
            <a:chExt cx="9144000" cy="72575"/>
          </a:xfrm>
        </p:grpSpPr>
        <p:cxnSp>
          <p:nvCxnSpPr>
            <p:cNvPr id="1320" name="直線コネクタ 19"/>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321" name="直線コネクタ 20"/>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322" name="直線コネクタ 21"/>
            <p:cNvCxnSpPr/>
            <p:nvPr/>
          </p:nvCxnSpPr>
          <p:spPr>
            <a:xfrm>
              <a:off x="0" y="360575"/>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pic>
        <p:nvPicPr>
          <p:cNvPr id="1323" name="図 2"/>
          <p:cNvPicPr>
            <a:picLocks noChangeAspect="1"/>
          </p:cNvPicPr>
          <p:nvPr/>
        </p:nvPicPr>
        <p:blipFill>
          <a:blip r:embed="rId4"/>
          <a:srcRect l="17599" t="20480" r="17149" b="8961"/>
          <a:stretch>
            <a:fillRect/>
          </a:stretch>
        </p:blipFill>
        <p:spPr>
          <a:xfrm>
            <a:off x="1791394" y="872132"/>
            <a:ext cx="8637776" cy="5837371"/>
          </a:xfrm>
          <a:prstGeom prst="rect">
            <a:avLst/>
          </a:prstGeom>
        </p:spPr>
      </p:pic>
      <p:sp>
        <p:nvSpPr>
          <p:cNvPr id="1324" name="テキスト ボックス 23"/>
          <p:cNvSpPr txBox="1"/>
          <p:nvPr/>
        </p:nvSpPr>
        <p:spPr>
          <a:xfrm>
            <a:off x="9841385" y="104009"/>
            <a:ext cx="2097506" cy="337661"/>
          </a:xfrm>
          <a:prstGeom prst="rect">
            <a:avLst/>
          </a:prstGeom>
          <a:ln w="12700"/>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sz="1600" dirty="0">
                <a:latin typeface="メイリオ" panose="020B0604030504040204" pitchFamily="50" charset="-128"/>
                <a:ea typeface="メイリオ" panose="020B0604030504040204" pitchFamily="50" charset="-128"/>
              </a:rPr>
              <a:t>農林水産省</a:t>
            </a:r>
            <a:r>
              <a:rPr lang="ja-JP" altLang="en-US" sz="1600" dirty="0">
                <a:latin typeface="メイリオ" panose="020B0604030504040204" pitchFamily="50" charset="-128"/>
                <a:ea typeface="メイリオ" panose="020B0604030504040204" pitchFamily="50" charset="-128"/>
              </a:rPr>
              <a:t>資料</a:t>
            </a:r>
            <a:endParaRPr kumimoji="1" lang="ja-JP" altLang="en-US" sz="1600" dirty="0">
              <a:latin typeface="メイリオ" panose="020B0604030504040204" pitchFamily="50" charset="-128"/>
              <a:ea typeface="メイリオ" panose="020B0604030504040204" pitchFamily="50" charset="-128"/>
            </a:endParaRPr>
          </a:p>
        </p:txBody>
      </p:sp>
      <p:sp>
        <p:nvSpPr>
          <p:cNvPr id="1325" name="テキスト ボックス 5"/>
          <p:cNvSpPr txBox="1">
            <a:spLocks noChangeArrowheads="1"/>
          </p:cNvSpPr>
          <p:nvPr/>
        </p:nvSpPr>
        <p:spPr>
          <a:xfrm>
            <a:off x="839499" y="116632"/>
            <a:ext cx="9365984" cy="458722"/>
          </a:xfrm>
          <a:prstGeom prst="rect">
            <a:avLst/>
          </a:prstGeom>
          <a:noFill/>
          <a:ln>
            <a:noFill/>
          </a:ln>
        </p:spPr>
        <p:txBody>
          <a:bodyPr wrap="square" lIns="89387" tIns="44695" rIns="89387" bIns="44695">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b="1" spc="281" dirty="0">
                <a:latin typeface="メイリオ" panose="020B0604030504040204" pitchFamily="50" charset="-128"/>
                <a:ea typeface="メイリオ" panose="020B0604030504040204" pitchFamily="50" charset="-128"/>
                <a:cs typeface="ＭＳ Ｐゴシック"/>
              </a:rPr>
              <a:t>（参考）米の流通構造（イメージ）</a:t>
            </a:r>
            <a:endParaRPr lang="ja-JP" altLang="en-US" sz="1800" b="1" spc="281" dirty="0">
              <a:latin typeface="メイリオ" panose="020B0604030504040204" pitchFamily="50" charset="-128"/>
              <a:ea typeface="メイリオ" panose="020B0604030504040204" pitchFamily="50" charset="-128"/>
              <a:cs typeface="ＭＳ Ｐゴシック"/>
            </a:endParaRPr>
          </a:p>
        </p:txBody>
      </p:sp>
    </p:spTree>
    <p:extLst>
      <p:ext uri="{BB962C8B-B14F-4D97-AF65-F5344CB8AC3E}">
        <p14:creationId xmlns:p14="http://schemas.microsoft.com/office/powerpoint/2010/main" val="15234737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12127</TotalTime>
  <Words>1811</Words>
  <Application>Microsoft Office PowerPoint</Application>
  <PresentationFormat>ユーザー設定</PresentationFormat>
  <Paragraphs>491</Paragraphs>
  <Slides>21</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ＭＳ Ｐゴシック</vt:lpstr>
      <vt:lpstr>ＭＳ Ｐ明朝</vt:lpstr>
      <vt:lpstr>ＭＳ ゴシック</vt:lpstr>
      <vt:lpstr>メイリオ</vt:lpstr>
      <vt:lpstr>Arial</vt:lpstr>
      <vt:lpstr>Calibri</vt:lpstr>
      <vt:lpstr>Calibri Light</vt:lpstr>
      <vt:lpstr>Times New Roman</vt:lpstr>
      <vt:lpstr>Wingdings</vt:lpstr>
      <vt:lpstr>Office テーマ</vt:lpstr>
      <vt:lpstr>玄米及び精米に係る食品表示制度の改正について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坊英哲</dc:creator>
  <cp:lastModifiedBy>Owner</cp:lastModifiedBy>
  <cp:revision>724</cp:revision>
  <cp:lastPrinted>2021-03-24T15:26:53Z</cp:lastPrinted>
  <dcterms:created xsi:type="dcterms:W3CDTF">2018-09-28T01:23:45Z</dcterms:created>
  <dcterms:modified xsi:type="dcterms:W3CDTF">2021-10-06T02:37:43Z</dcterms:modified>
</cp:coreProperties>
</file>