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handoutMasterIdLst>
    <p:handoutMasterId r:id="rId4"/>
  </p:handoutMasterIdLst>
  <p:sldIdLst>
    <p:sldId id="256" r:id="rId2"/>
    <p:sldId id="257" r:id="rId3"/>
  </p:sldIdLst>
  <p:sldSz cx="6858000" cy="9906000" type="A4"/>
  <p:notesSz cx="6797675" cy="99266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/>
        <a:ea typeface="ＭＳ Ｐゴシック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/>
        <a:ea typeface="ＭＳ Ｐゴシック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/>
        <a:ea typeface="ＭＳ Ｐゴシック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/>
        <a:ea typeface="ＭＳ Ｐゴシック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/>
        <a:ea typeface="ＭＳ Ｐゴシック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/>
        <a:ea typeface="ＭＳ Ｐゴシック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/>
        <a:ea typeface="ＭＳ Ｐゴシック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/>
        <a:ea typeface="ＭＳ Ｐゴシック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/>
        <a:ea typeface="ＭＳ Ｐゴシック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1">
          <p15:clr>
            <a:srgbClr val="A4A3A4"/>
          </p15:clr>
        </p15:guide>
        <p15:guide id="2" pos="21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1" autoAdjust="0"/>
    <p:restoredTop sz="94660"/>
  </p:normalViewPr>
  <p:slideViewPr>
    <p:cSldViewPr snapToGrid="0">
      <p:cViewPr varScale="1">
        <p:scale>
          <a:sx n="73" d="100"/>
          <a:sy n="73" d="100"/>
        </p:scale>
        <p:origin x="2152" y="64"/>
      </p:cViewPr>
      <p:guideLst>
        <p:guide orient="horz" pos="3141"/>
        <p:guide pos="21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45293" cy="49696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0443" tIns="45222" rIns="90443" bIns="45222" anchor="t" anchorCtr="0"/>
          <a:lstStyle>
            <a:lvl1pPr>
              <a:defRPr sz="1200"/>
            </a:lvl1pPr>
          </a:lstStyle>
          <a:p>
            <a:pPr lvl="0">
              <a:defRPr lang="ja-JP" altLang="en-US"/>
            </a:pPr>
            <a:endParaRPr lang="en-US" altLang="ja-JP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3850815" y="0"/>
            <a:ext cx="2945293" cy="49696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0443" tIns="45222" rIns="90443" bIns="45222" anchor="t" anchorCtr="0"/>
          <a:lstStyle>
            <a:lvl1pPr algn="r">
              <a:defRPr sz="1200"/>
            </a:lvl1pPr>
          </a:lstStyle>
          <a:p>
            <a:pPr lvl="0">
              <a:defRPr lang="ja-JP" altLang="en-US"/>
            </a:pPr>
            <a:fld id="{A85F56F0-164A-4EB7-8DAE-AF879A9E5BB8}" type="datetime1">
              <a:rPr lang="ja-JP" altLang="en-US"/>
              <a:pPr lvl="0">
                <a:defRPr lang="ja-JP" altLang="en-US"/>
              </a:pPr>
              <a:t>2022/2/23</a:t>
            </a:fld>
            <a:endParaRPr lang="en-US" altLang="ja-JP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>
          <a:xfrm>
            <a:off x="0" y="9428105"/>
            <a:ext cx="2945293" cy="49696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0443" tIns="45222" rIns="90443" bIns="45222" anchor="b" anchorCtr="0"/>
          <a:lstStyle>
            <a:lvl1pPr>
              <a:defRPr sz="1200"/>
            </a:lvl1pPr>
          </a:lstStyle>
          <a:p>
            <a:pPr lvl="0">
              <a:defRPr lang="ja-JP" altLang="en-US"/>
            </a:pPr>
            <a:endParaRPr lang="en-US" altLang="ja-JP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>
          <a:xfrm>
            <a:off x="3850815" y="9428105"/>
            <a:ext cx="2945293" cy="49696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0443" tIns="45222" rIns="90443" bIns="45222" anchor="b" anchorCtr="0"/>
          <a:lstStyle>
            <a:lvl1pPr algn="r">
              <a:defRPr sz="1200"/>
            </a:lvl1pPr>
          </a:lstStyle>
          <a:p>
            <a:pPr lvl="0">
              <a:defRPr lang="ja-JP" altLang="en-US"/>
            </a:pPr>
            <a:fld id="{4C66393C-7FD8-4B1C-8E5A-2C19AA53C1F1}" type="slidenum">
              <a:rPr lang="ja-JP" altLang="en-US"/>
              <a:pPr lvl="0">
                <a:defRPr lang="ja-JP" altLang="en-US"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3C630-4504-4C45-97F2-9C8E99178727}" type="datetimeFigureOut">
              <a:rPr lang="ja-JP" altLang="en-US"/>
              <a:pPr>
                <a:defRPr/>
              </a:pPr>
              <a:t>2022/2/23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06820-6D5D-4A37-A0C1-0788CE45F60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55C8C-42C0-4553-93B4-72FB90072BF8}" type="datetimeFigureOut">
              <a:rPr lang="ja-JP" altLang="en-US"/>
              <a:pPr>
                <a:defRPr/>
              </a:pPr>
              <a:t>2022/2/23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3D09E-9E60-4658-B9B6-0DC99D05CBE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5D5E3-8EED-4FE5-B2D0-87C55BEDD5A9}" type="datetimeFigureOut">
              <a:rPr lang="ja-JP" altLang="en-US"/>
              <a:pPr>
                <a:defRPr/>
              </a:pPr>
              <a:t>2022/2/23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1FF72-5C8F-4102-B590-F92DDF9DAF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E1882-C081-4539-8845-B038CFE0B024}" type="datetimeFigureOut">
              <a:rPr lang="ja-JP" altLang="en-US"/>
              <a:pPr>
                <a:defRPr/>
              </a:pPr>
              <a:t>2022/2/23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2DDED-4D39-4118-ACDE-85995574016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87175-734F-43D2-83B5-68FD8AEE58E4}" type="datetimeFigureOut">
              <a:rPr lang="ja-JP" altLang="en-US"/>
              <a:pPr>
                <a:defRPr/>
              </a:pPr>
              <a:t>2022/2/23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781DC-295A-4BC8-8141-1E212DF0DE1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00943-FC0B-41A6-AF27-73358A9DD056}" type="datetimeFigureOut">
              <a:rPr lang="ja-JP" altLang="en-US"/>
              <a:pPr>
                <a:defRPr/>
              </a:pPr>
              <a:t>2022/2/23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E7F67-639B-4BE9-BCE0-D0508EF429D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D1FC0-D4EB-4F14-90C1-2111145BDFC1}" type="datetimeFigureOut">
              <a:rPr lang="ja-JP" altLang="en-US"/>
              <a:pPr>
                <a:defRPr/>
              </a:pPr>
              <a:t>2022/2/23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37044-B0F2-4722-AE2F-D92013A6A91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57989-DB25-47AE-B396-4F9895979839}" type="datetimeFigureOut">
              <a:rPr lang="ja-JP" altLang="en-US"/>
              <a:pPr>
                <a:defRPr/>
              </a:pPr>
              <a:t>2022/2/23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8499E-4C65-4903-9455-6012882B56E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F3DEC-B390-4724-8431-48C12724333E}" type="datetimeFigureOut">
              <a:rPr lang="ja-JP" altLang="en-US"/>
              <a:pPr>
                <a:defRPr/>
              </a:pPr>
              <a:t>2022/2/23</a:t>
            </a:fld>
            <a:endParaRPr lang="ja-JP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12B76-EDE6-4050-B9E9-502BD835EA3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56F52-56A1-406A-88BD-77C6D530537E}" type="datetimeFigureOut">
              <a:rPr lang="ja-JP" altLang="en-US"/>
              <a:pPr>
                <a:defRPr/>
              </a:pPr>
              <a:t>2022/2/23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15EE7-D660-44A3-ADB9-DECDB457904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FC66E-688B-4B09-8BDE-81A5AC71EB48}" type="datetimeFigureOut">
              <a:rPr lang="ja-JP" altLang="en-US"/>
              <a:pPr>
                <a:defRPr/>
              </a:pPr>
              <a:t>2022/2/23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829FC-5B3E-4D0C-8AA7-289ACB9F50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71488" y="527050"/>
            <a:ext cx="5915025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71488" y="2636838"/>
            <a:ext cx="5915025" cy="628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8BF1249-5EF2-4622-B164-476B2F85B3EE}" type="datetimeFigureOut">
              <a:rPr lang="ja-JP" altLang="en-US"/>
              <a:pPr>
                <a:defRPr/>
              </a:pPr>
              <a:t>2022/2/23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2100"/>
            <a:ext cx="2314575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1E736CE-6A7E-460E-AC1C-DAB6A4B375D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  <a:ea typeface="ＭＳ Ｐゴシック" charset="-128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  <a:ea typeface="ＭＳ Ｐゴシック" charset="-128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  <a:ea typeface="ＭＳ Ｐゴシック" charset="-128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  <a:ea typeface="ＭＳ Ｐゴシック" charset="-128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  <a:ea typeface="ＭＳ Ｐゴシック" charset="-128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  <a:ea typeface="ＭＳ Ｐゴシック" charset="-128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  <a:ea typeface="ＭＳ Ｐゴシック" charset="-128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  <a:ea typeface="ＭＳ Ｐゴシック" charset="-128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6EEBB0E5-8CE2-42DC-9631-E4C2B831585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5995" y="3055907"/>
            <a:ext cx="1397884" cy="1742516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1028346" y="1218149"/>
            <a:ext cx="4801314" cy="132343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 lang="ja-JP"/>
            </a:pPr>
            <a:r>
              <a:rPr lang="ja-JP" altLang="en-US" sz="4000" b="1" dirty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HG丸ｺﾞｼｯｸM-PRO"/>
                <a:ea typeface="HG丸ｺﾞｼｯｸM-PRO"/>
              </a:rPr>
              <a:t>自宅での食の課題を</a:t>
            </a:r>
            <a:endParaRPr lang="en-US" altLang="ja-JP" sz="4000" b="1" dirty="0">
              <a:ln w="22225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chemeClr val="accent2">
                  <a:lumMod val="60000"/>
                  <a:lumOff val="40000"/>
                </a:schemeClr>
              </a:solidFill>
              <a:latin typeface="HG丸ｺﾞｼｯｸM-PRO"/>
              <a:ea typeface="HG丸ｺﾞｼｯｸM-PRO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 lang="ja-JP"/>
            </a:pPr>
            <a:r>
              <a:rPr lang="ja-JP" altLang="en-US" sz="4000" b="1" dirty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HG丸ｺﾞｼｯｸM-PRO"/>
                <a:ea typeface="HG丸ｺﾞｼｯｸM-PRO"/>
              </a:rPr>
              <a:t>解決しよう！</a:t>
            </a:r>
          </a:p>
        </p:txBody>
      </p:sp>
      <p:sp>
        <p:nvSpPr>
          <p:cNvPr id="13315" name="テキスト ボックス 3"/>
          <p:cNvSpPr txBox="1">
            <a:spLocks noChangeArrowheads="1"/>
          </p:cNvSpPr>
          <p:nvPr/>
        </p:nvSpPr>
        <p:spPr>
          <a:xfrm>
            <a:off x="106363" y="136525"/>
            <a:ext cx="3322637" cy="30797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lvl="0">
              <a:defRPr lang="ja-JP" altLang="en-US"/>
            </a:pPr>
            <a:r>
              <a:rPr lang="ja-JP" altLang="en-US" sz="1400" dirty="0">
                <a:latin typeface="Calibri"/>
              </a:rPr>
              <a:t>在宅介護者の食生活支援研修会</a:t>
            </a:r>
          </a:p>
        </p:txBody>
      </p:sp>
      <p:sp>
        <p:nvSpPr>
          <p:cNvPr id="13316" name="テキスト ボックス 4"/>
          <p:cNvSpPr txBox="1">
            <a:spLocks noChangeArrowheads="1"/>
          </p:cNvSpPr>
          <p:nvPr/>
        </p:nvSpPr>
        <p:spPr>
          <a:xfrm>
            <a:off x="180307" y="3432588"/>
            <a:ext cx="5783262" cy="2339102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lvl="0">
              <a:defRPr lang="ja-JP" altLang="en-US"/>
            </a:pPr>
            <a:r>
              <a:rPr lang="ja-JP" altLang="en-US" dirty="0">
                <a:latin typeface="HG丸ｺﾞｼｯｸM-PRO"/>
                <a:ea typeface="HG丸ｺﾞｼｯｸM-PRO"/>
              </a:rPr>
              <a:t>日時：20</a:t>
            </a:r>
            <a:r>
              <a:rPr lang="en-US" altLang="ja-JP" dirty="0">
                <a:latin typeface="HG丸ｺﾞｼｯｸM-PRO"/>
                <a:ea typeface="HG丸ｺﾞｼｯｸM-PRO"/>
              </a:rPr>
              <a:t>22</a:t>
            </a:r>
            <a:r>
              <a:rPr lang="ja-JP" altLang="en-US" dirty="0">
                <a:latin typeface="HG丸ｺﾞｼｯｸM-PRO"/>
                <a:ea typeface="HG丸ｺﾞｼｯｸM-PRO"/>
              </a:rPr>
              <a:t>年</a:t>
            </a:r>
            <a:r>
              <a:rPr lang="en-US" altLang="ja-JP" dirty="0">
                <a:latin typeface="HG丸ｺﾞｼｯｸM-PRO"/>
                <a:ea typeface="HG丸ｺﾞｼｯｸM-PRO"/>
              </a:rPr>
              <a:t>3</a:t>
            </a:r>
            <a:r>
              <a:rPr lang="ja-JP" altLang="en-US" dirty="0">
                <a:latin typeface="HG丸ｺﾞｼｯｸM-PRO"/>
                <a:ea typeface="HG丸ｺﾞｼｯｸM-PRO"/>
              </a:rPr>
              <a:t>月</a:t>
            </a:r>
            <a:r>
              <a:rPr lang="en-US" altLang="ja-JP" dirty="0">
                <a:latin typeface="HG丸ｺﾞｼｯｸM-PRO"/>
                <a:ea typeface="HG丸ｺﾞｼｯｸM-PRO"/>
              </a:rPr>
              <a:t>12</a:t>
            </a:r>
            <a:r>
              <a:rPr lang="ja-JP" altLang="en-US" dirty="0">
                <a:latin typeface="HG丸ｺﾞｼｯｸM-PRO"/>
                <a:ea typeface="HG丸ｺﾞｼｯｸM-PRO"/>
              </a:rPr>
              <a:t>日（土）</a:t>
            </a:r>
          </a:p>
          <a:p>
            <a:pPr lvl="0">
              <a:defRPr lang="ja-JP" altLang="en-US"/>
            </a:pPr>
            <a:r>
              <a:rPr lang="ja-JP" altLang="en-US" dirty="0">
                <a:latin typeface="HG丸ｺﾞｼｯｸM-PRO"/>
                <a:ea typeface="HG丸ｺﾞｼｯｸM-PRO"/>
              </a:rPr>
              <a:t>　　　　</a:t>
            </a:r>
            <a:r>
              <a:rPr lang="en-US" altLang="ja-JP" dirty="0">
                <a:latin typeface="HG丸ｺﾞｼｯｸM-PRO"/>
                <a:ea typeface="HG丸ｺﾞｼｯｸM-PRO"/>
              </a:rPr>
              <a:t>14:00</a:t>
            </a:r>
            <a:r>
              <a:rPr lang="ja-JP" altLang="en-US" dirty="0">
                <a:latin typeface="HG丸ｺﾞｼｯｸM-PRO"/>
                <a:ea typeface="HG丸ｺﾞｼｯｸM-PRO"/>
              </a:rPr>
              <a:t>～</a:t>
            </a:r>
            <a:r>
              <a:rPr lang="en-US" altLang="ja-JP" dirty="0">
                <a:latin typeface="HG丸ｺﾞｼｯｸM-PRO"/>
                <a:ea typeface="HG丸ｺﾞｼｯｸM-PRO"/>
              </a:rPr>
              <a:t>16:00</a:t>
            </a:r>
            <a:r>
              <a:rPr lang="ja-JP" altLang="en-US" dirty="0">
                <a:latin typeface="HG丸ｺﾞｼｯｸM-PRO"/>
                <a:ea typeface="HG丸ｺﾞｼｯｸM-PRO"/>
              </a:rPr>
              <a:t>（受付</a:t>
            </a:r>
            <a:r>
              <a:rPr lang="en-US" altLang="ja-JP" dirty="0">
                <a:latin typeface="HG丸ｺﾞｼｯｸM-PRO"/>
                <a:ea typeface="HG丸ｺﾞｼｯｸM-PRO"/>
              </a:rPr>
              <a:t>13:30</a:t>
            </a:r>
            <a:r>
              <a:rPr lang="ja-JP" altLang="en-US" dirty="0">
                <a:latin typeface="HG丸ｺﾞｼｯｸM-PRO"/>
                <a:ea typeface="HG丸ｺﾞｼｯｸM-PRO"/>
              </a:rPr>
              <a:t>）</a:t>
            </a:r>
          </a:p>
          <a:p>
            <a:pPr>
              <a:spcBef>
                <a:spcPts val="600"/>
              </a:spcBef>
              <a:defRPr lang="ja-JP" altLang="en-US"/>
            </a:pPr>
            <a:r>
              <a:rPr lang="ja-JP" altLang="en-US" dirty="0">
                <a:latin typeface="HG丸ｺﾞｼｯｸM-PRO"/>
                <a:ea typeface="HG丸ｺﾞｼｯｸM-PRO"/>
              </a:rPr>
              <a:t>場所：Ｚ</a:t>
            </a:r>
            <a:r>
              <a:rPr lang="en-US" altLang="ja-JP" dirty="0" err="1">
                <a:latin typeface="HG丸ｺﾞｼｯｸM-PRO"/>
                <a:ea typeface="HG丸ｺﾞｼｯｸM-PRO"/>
              </a:rPr>
              <a:t>oom</a:t>
            </a:r>
            <a:r>
              <a:rPr lang="ja-JP" altLang="en-US" dirty="0">
                <a:latin typeface="HG丸ｺﾞｼｯｸM-PRO"/>
                <a:ea typeface="HG丸ｺﾞｼｯｸM-PRO"/>
              </a:rPr>
              <a:t>（Ｗ</a:t>
            </a:r>
            <a:r>
              <a:rPr lang="en-US" altLang="ja-JP" dirty="0">
                <a:latin typeface="HG丸ｺﾞｼｯｸM-PRO"/>
                <a:ea typeface="HG丸ｺﾞｼｯｸM-PRO"/>
              </a:rPr>
              <a:t>eb</a:t>
            </a:r>
            <a:r>
              <a:rPr lang="ja-JP" altLang="en-US" dirty="0">
                <a:latin typeface="HG丸ｺﾞｼｯｸM-PRO"/>
                <a:ea typeface="HG丸ｺﾞｼｯｸM-PRO"/>
              </a:rPr>
              <a:t>会議システム）</a:t>
            </a:r>
            <a:endParaRPr lang="en-US" altLang="ja-JP" dirty="0">
              <a:latin typeface="HG丸ｺﾞｼｯｸM-PRO"/>
              <a:ea typeface="HG丸ｺﾞｼｯｸM-PRO"/>
            </a:endParaRPr>
          </a:p>
          <a:p>
            <a:pPr>
              <a:spcBef>
                <a:spcPts val="600"/>
              </a:spcBef>
              <a:defRPr lang="ja-JP" altLang="en-US"/>
            </a:pPr>
            <a:r>
              <a:rPr lang="ja-JP" altLang="en-US" dirty="0">
                <a:latin typeface="HG丸ｺﾞｼｯｸM-PRO"/>
                <a:ea typeface="HG丸ｺﾞｼｯｸM-PRO"/>
              </a:rPr>
              <a:t>お申し込み：裏面をご覧下さい</a:t>
            </a:r>
            <a:endParaRPr lang="en-US" altLang="ja-JP" dirty="0">
              <a:latin typeface="HG丸ｺﾞｼｯｸM-PRO"/>
              <a:ea typeface="HG丸ｺﾞｼｯｸM-PRO"/>
            </a:endParaRPr>
          </a:p>
          <a:p>
            <a:pPr>
              <a:spcBef>
                <a:spcPts val="600"/>
              </a:spcBef>
              <a:defRPr lang="ja-JP" altLang="en-US"/>
            </a:pPr>
            <a:r>
              <a:rPr lang="ja-JP" altLang="en-US" dirty="0">
                <a:latin typeface="HG丸ｺﾞｼｯｸM-PRO"/>
                <a:ea typeface="HG丸ｺﾞｼｯｸM-PRO"/>
              </a:rPr>
              <a:t>締め切り：３月８日（火）</a:t>
            </a:r>
          </a:p>
          <a:p>
            <a:pPr>
              <a:spcBef>
                <a:spcPts val="600"/>
              </a:spcBef>
              <a:defRPr lang="ja-JP" altLang="en-US"/>
            </a:pPr>
            <a:r>
              <a:rPr lang="ja-JP" altLang="en-US" dirty="0">
                <a:latin typeface="HG丸ｺﾞｼｯｸM-PRO"/>
                <a:ea typeface="HG丸ｺﾞｼｯｸM-PRO"/>
              </a:rPr>
              <a:t>対象：</a:t>
            </a:r>
            <a:r>
              <a:rPr lang="ja-JP" altLang="en-US" sz="1800" dirty="0">
                <a:latin typeface="HG丸ｺﾞｼｯｸM-PRO"/>
                <a:ea typeface="HG丸ｺﾞｼｯｸM-PRO"/>
              </a:rPr>
              <a:t>自宅で介護を行っている方、これから介護を</a:t>
            </a:r>
            <a:r>
              <a:rPr lang="ja-JP" altLang="en-US" sz="1800">
                <a:latin typeface="HG丸ｺﾞｼｯｸM-PRO"/>
                <a:ea typeface="HG丸ｺﾞｼｯｸM-PRO"/>
              </a:rPr>
              <a:t>する方、関わってる専門職の方</a:t>
            </a:r>
            <a:endParaRPr lang="ja-JP" altLang="en-US" sz="1800" dirty="0">
              <a:latin typeface="HG丸ｺﾞｼｯｸM-PRO"/>
              <a:ea typeface="HG丸ｺﾞｼｯｸM-PRO"/>
            </a:endParaRPr>
          </a:p>
        </p:txBody>
      </p:sp>
      <p:sp>
        <p:nvSpPr>
          <p:cNvPr id="6" name="正方形/長方形 5"/>
          <p:cNvSpPr/>
          <p:nvPr/>
        </p:nvSpPr>
        <p:spPr>
          <a:xfrm rot="591380">
            <a:off x="5042953" y="215751"/>
            <a:ext cx="174118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 lang="ja-JP"/>
            </a:pPr>
            <a:r>
              <a:rPr lang="ja-JP" altLang="en-US" b="1" dirty="0">
                <a:ln w="9525">
                  <a:solidFill>
                    <a:srgbClr val="CC0066"/>
                  </a:solidFill>
                </a:ln>
                <a:latin typeface="HG丸ｺﾞｼｯｸM-PRO"/>
                <a:ea typeface="HG丸ｺﾞｼｯｸM-PRO"/>
              </a:rPr>
              <a:t>参加無料！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 lang="ja-JP"/>
            </a:pPr>
            <a:r>
              <a:rPr lang="ja-JP" altLang="en-US" b="1" dirty="0">
                <a:ln w="9525">
                  <a:solidFill>
                    <a:srgbClr val="CC0066"/>
                  </a:solidFill>
                </a:ln>
                <a:latin typeface="HG丸ｺﾞｼｯｸM-PRO"/>
                <a:ea typeface="HG丸ｺﾞｼｯｸM-PRO"/>
              </a:rPr>
              <a:t>（定員８</a:t>
            </a:r>
            <a:r>
              <a:rPr lang="en-US" altLang="ja-JP" b="1" dirty="0">
                <a:ln w="9525">
                  <a:solidFill>
                    <a:srgbClr val="CC0066"/>
                  </a:solidFill>
                </a:ln>
                <a:latin typeface="HG丸ｺﾞｼｯｸM-PRO"/>
                <a:ea typeface="HG丸ｺﾞｼｯｸM-PRO"/>
              </a:rPr>
              <a:t>0</a:t>
            </a:r>
            <a:r>
              <a:rPr lang="ja-JP" altLang="en-US" b="1" dirty="0">
                <a:ln w="9525">
                  <a:solidFill>
                    <a:srgbClr val="CC0066"/>
                  </a:solidFill>
                </a:ln>
                <a:latin typeface="HG丸ｺﾞｼｯｸM-PRO"/>
                <a:ea typeface="HG丸ｺﾞｼｯｸM-PRO"/>
              </a:rPr>
              <a:t>人）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 lang="ja-JP"/>
            </a:pPr>
            <a:r>
              <a:rPr lang="ja-JP" altLang="en-US" b="1" dirty="0">
                <a:ln w="9525">
                  <a:solidFill>
                    <a:srgbClr val="CC0066"/>
                  </a:solidFill>
                </a:ln>
                <a:latin typeface="HG丸ｺﾞｼｯｸM-PRO"/>
                <a:ea typeface="HG丸ｺﾞｼｯｸM-PRO"/>
              </a:rPr>
              <a:t>事前申込制</a:t>
            </a:r>
            <a:endParaRPr lang="ja-JP" altLang="en-US" b="1" dirty="0">
              <a:ln w="9525">
                <a:solidFill>
                  <a:srgbClr val="CC0066"/>
                </a:solidFill>
              </a:ln>
              <a:latin typeface="+mn-lt"/>
              <a:ea typeface="+mn-ea"/>
            </a:endParaRPr>
          </a:p>
        </p:txBody>
      </p:sp>
      <p:sp>
        <p:nvSpPr>
          <p:cNvPr id="13318" name="正方形/長方形 7"/>
          <p:cNvSpPr>
            <a:spLocks noChangeArrowheads="1"/>
          </p:cNvSpPr>
          <p:nvPr/>
        </p:nvSpPr>
        <p:spPr>
          <a:xfrm>
            <a:off x="282575" y="5845425"/>
            <a:ext cx="6418263" cy="172621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ysDash"/>
            <a:miter/>
          </a:ln>
        </p:spPr>
        <p:txBody>
          <a:bodyPr wrap="square" tIns="108000" bIns="108000" anchor="ctr">
            <a:spAutoFit/>
          </a:bodyPr>
          <a:lstStyle/>
          <a:p>
            <a:pPr>
              <a:defRPr lang="ja-JP" altLang="en-US"/>
            </a:pPr>
            <a:r>
              <a:rPr lang="ja-JP" altLang="en-US" sz="1400" dirty="0">
                <a:latin typeface="HG丸ｺﾞｼｯｸM-PRO"/>
                <a:ea typeface="HG丸ｺﾞｼｯｸM-PRO"/>
              </a:rPr>
              <a:t>1　講話「食べるための口腔内の維持」　</a:t>
            </a:r>
          </a:p>
          <a:p>
            <a:pPr>
              <a:defRPr lang="ja-JP" altLang="en-US"/>
            </a:pPr>
            <a:r>
              <a:rPr lang="ja-JP" altLang="en-US" sz="1400" dirty="0">
                <a:latin typeface="HG丸ｺﾞｼｯｸM-PRO"/>
                <a:ea typeface="HG丸ｺﾞｼｯｸM-PRO"/>
              </a:rPr>
              <a:t>　　講師：特定非営利法人　静岡県歯科衛生士会　矢部　高子　氏</a:t>
            </a:r>
          </a:p>
          <a:p>
            <a:pPr>
              <a:defRPr lang="ja-JP" altLang="en-US"/>
            </a:pPr>
            <a:r>
              <a:rPr lang="ja-JP" altLang="en-US" sz="1400" dirty="0">
                <a:latin typeface="HG丸ｺﾞｼｯｸM-PRO"/>
                <a:ea typeface="HG丸ｺﾞｼｯｸM-PRO"/>
              </a:rPr>
              <a:t>2　講和「在宅での食事・栄養の課題」</a:t>
            </a:r>
          </a:p>
          <a:p>
            <a:pPr>
              <a:defRPr lang="ja-JP" altLang="en-US"/>
            </a:pPr>
            <a:r>
              <a:rPr lang="ja-JP" altLang="en-US" sz="1400" dirty="0">
                <a:latin typeface="HG丸ｺﾞｼｯｸM-PRO"/>
                <a:ea typeface="HG丸ｺﾞｼｯｸM-PRO"/>
              </a:rPr>
              <a:t>　　講師：静岡県栄養士会　ケアマネジャ・管理栄養士　森平　教子　氏</a:t>
            </a:r>
          </a:p>
          <a:p>
            <a:pPr>
              <a:defRPr lang="ja-JP" altLang="en-US"/>
            </a:pPr>
            <a:r>
              <a:rPr lang="ja-JP" altLang="en-US" sz="1400" dirty="0">
                <a:latin typeface="HG丸ｺﾞｼｯｸM-PRO"/>
                <a:ea typeface="HG丸ｺﾞｼｯｸM-PRO"/>
              </a:rPr>
              <a:t>3　講話・実演「課題解決とパンフレットの有効活用～実演とともに」</a:t>
            </a:r>
          </a:p>
          <a:p>
            <a:pPr marL="270033">
              <a:tabLst>
                <a:tab pos="5985746" algn="l"/>
              </a:tabLst>
              <a:defRPr lang="ja-JP" altLang="en-US"/>
            </a:pPr>
            <a:r>
              <a:rPr lang="ja-JP" altLang="en-US" sz="1400" dirty="0">
                <a:latin typeface="HG丸ｺﾞｼｯｸM-PRO"/>
                <a:ea typeface="HG丸ｺﾞｼｯｸM-PRO"/>
              </a:rPr>
              <a:t> 講師：管理栄養士  田森　稔浩</a:t>
            </a:r>
          </a:p>
          <a:p>
            <a:pPr>
              <a:defRPr lang="ja-JP" altLang="en-US"/>
            </a:pPr>
            <a:r>
              <a:rPr lang="ja-JP" altLang="en-US" sz="1400" dirty="0">
                <a:latin typeface="HG丸ｺﾞｼｯｸM-PRO"/>
                <a:ea typeface="HG丸ｺﾞｼｯｸM-PRO"/>
              </a:rPr>
              <a:t>4　質疑応答</a:t>
            </a:r>
          </a:p>
        </p:txBody>
      </p:sp>
      <p:sp>
        <p:nvSpPr>
          <p:cNvPr id="13319" name="テキスト ボックス 8"/>
          <p:cNvSpPr txBox="1">
            <a:spLocks noChangeArrowheads="1"/>
          </p:cNvSpPr>
          <p:nvPr/>
        </p:nvSpPr>
        <p:spPr>
          <a:xfrm>
            <a:off x="282575" y="2541588"/>
            <a:ext cx="6313488" cy="830997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lvl="0">
              <a:defRPr lang="ja-JP" altLang="en-US"/>
            </a:pPr>
            <a:r>
              <a:rPr lang="ja-JP" altLang="en-US" sz="1600" dirty="0">
                <a:latin typeface="HG丸ｺﾞｼｯｸM-PRO"/>
                <a:ea typeface="HG丸ｺﾞｼｯｸM-PRO"/>
              </a:rPr>
              <a:t>高齢になってくると思いもよらぬ食の課題が増えてきます。</a:t>
            </a:r>
            <a:endParaRPr lang="en-US" altLang="ja-JP" sz="1600" dirty="0">
              <a:latin typeface="HG丸ｺﾞｼｯｸM-PRO"/>
              <a:ea typeface="HG丸ｺﾞｼｯｸM-PRO"/>
            </a:endParaRPr>
          </a:p>
          <a:p>
            <a:pPr lvl="0">
              <a:defRPr lang="ja-JP" altLang="en-US"/>
            </a:pPr>
            <a:r>
              <a:rPr lang="ja-JP" altLang="en-US" sz="1600" dirty="0">
                <a:latin typeface="HG丸ｺﾞｼｯｸM-PRO"/>
                <a:ea typeface="HG丸ｺﾞｼｯｸM-PRO"/>
              </a:rPr>
              <a:t>買い物が・・硬いものが・・痩せてきた・・</a:t>
            </a:r>
            <a:r>
              <a:rPr lang="en-US" altLang="ja-JP" sz="1600" dirty="0" err="1">
                <a:latin typeface="HG丸ｺﾞｼｯｸM-PRO"/>
                <a:ea typeface="HG丸ｺﾞｼｯｸM-PRO"/>
              </a:rPr>
              <a:t>etc</a:t>
            </a:r>
            <a:endParaRPr lang="en-US" altLang="ja-JP" sz="1600" dirty="0">
              <a:latin typeface="HG丸ｺﾞｼｯｸM-PRO"/>
              <a:ea typeface="HG丸ｺﾞｼｯｸM-PRO"/>
            </a:endParaRPr>
          </a:p>
          <a:p>
            <a:pPr lvl="0">
              <a:defRPr lang="ja-JP" altLang="en-US"/>
            </a:pPr>
            <a:r>
              <a:rPr lang="ja-JP" altLang="en-US" sz="1600" dirty="0">
                <a:latin typeface="HG丸ｺﾞｼｯｸM-PRO"/>
                <a:ea typeface="HG丸ｺﾞｼｯｸM-PRO"/>
              </a:rPr>
              <a:t>専門家の話を聞いてみましょう！</a:t>
            </a:r>
            <a:endParaRPr lang="en-US" altLang="ja-JP" sz="1600" dirty="0">
              <a:latin typeface="HG丸ｺﾞｼｯｸM-PRO"/>
              <a:ea typeface="HG丸ｺﾞｼｯｸM-PRO"/>
            </a:endParaRPr>
          </a:p>
        </p:txBody>
      </p:sp>
      <p:sp>
        <p:nvSpPr>
          <p:cNvPr id="13320" name="テキスト ボックス 9"/>
          <p:cNvSpPr txBox="1">
            <a:spLocks noChangeArrowheads="1"/>
          </p:cNvSpPr>
          <p:nvPr/>
        </p:nvSpPr>
        <p:spPr>
          <a:xfrm>
            <a:off x="1527968" y="9255786"/>
            <a:ext cx="3802063" cy="306387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algn="ctr">
              <a:defRPr lang="ja-JP" altLang="en-US"/>
            </a:pPr>
            <a:r>
              <a:rPr lang="ja-JP" altLang="en-US" sz="1400" dirty="0">
                <a:latin typeface="Calibri"/>
              </a:rPr>
              <a:t>（</a:t>
            </a:r>
            <a:r>
              <a:rPr lang="ja-JP" altLang="en-US" sz="1400" dirty="0">
                <a:latin typeface="Calibri"/>
                <a:sym typeface="Wingdings"/>
              </a:rPr>
              <a:t>公社）静岡県栄養士会</a:t>
            </a:r>
            <a:endParaRPr lang="en-US" altLang="ja-JP" sz="1400" dirty="0">
              <a:latin typeface="Calibri"/>
              <a:sym typeface="Wingdings"/>
            </a:endParaRPr>
          </a:p>
        </p:txBody>
      </p:sp>
      <p:sp>
        <p:nvSpPr>
          <p:cNvPr id="13321" name="正方形/長方形 10"/>
          <p:cNvSpPr>
            <a:spLocks noChangeArrowheads="1"/>
          </p:cNvSpPr>
          <p:nvPr/>
        </p:nvSpPr>
        <p:spPr>
          <a:xfrm>
            <a:off x="546101" y="7889389"/>
            <a:ext cx="6049962" cy="1261884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marL="88900" indent="-88900">
              <a:spcAft>
                <a:spcPts val="600"/>
              </a:spcAft>
              <a:defRPr lang="ja-JP" altLang="en-US"/>
            </a:pPr>
            <a:r>
              <a:rPr lang="ja-JP" altLang="en-US" sz="1400" dirty="0">
                <a:latin typeface="HG丸ｺﾞｼｯｸM-PRO"/>
                <a:ea typeface="HG丸ｺﾞｼｯｸM-PRO"/>
                <a:sym typeface="Wingdings"/>
              </a:rPr>
              <a:t>＜お問合せ＞</a:t>
            </a:r>
          </a:p>
          <a:p>
            <a:pPr marL="88900" indent="-88900">
              <a:spcBef>
                <a:spcPts val="600"/>
              </a:spcBef>
              <a:defRPr lang="ja-JP" altLang="en-US"/>
            </a:pPr>
            <a:r>
              <a:rPr lang="ja-JP" altLang="en-US" sz="1400" dirty="0">
                <a:latin typeface="HG丸ｺﾞｼｯｸM-PRO"/>
                <a:ea typeface="HG丸ｺﾞｼｯｸM-PRO"/>
                <a:sym typeface="Wingdings"/>
              </a:rPr>
              <a:t>　ＴＥＬ：</a:t>
            </a:r>
            <a:r>
              <a:rPr lang="en-US" altLang="ja-JP" sz="1400" dirty="0">
                <a:latin typeface="HG丸ｺﾞｼｯｸM-PRO"/>
                <a:ea typeface="HG丸ｺﾞｼｯｸM-PRO"/>
                <a:sym typeface="Wingdings"/>
              </a:rPr>
              <a:t>054-282-5507</a:t>
            </a:r>
          </a:p>
          <a:p>
            <a:pPr marL="88900" indent="-88900">
              <a:spcBef>
                <a:spcPts val="600"/>
              </a:spcBef>
              <a:defRPr lang="ja-JP" altLang="en-US"/>
            </a:pPr>
            <a:r>
              <a:rPr lang="ja-JP" altLang="en-US" sz="1400" dirty="0">
                <a:latin typeface="HG丸ｺﾞｼｯｸM-PRO"/>
                <a:ea typeface="HG丸ｺﾞｼｯｸM-PRO"/>
                <a:sym typeface="Wingdings"/>
              </a:rPr>
              <a:t>　</a:t>
            </a:r>
            <a:r>
              <a:rPr lang="en-US" altLang="ja-JP" sz="1400" dirty="0">
                <a:latin typeface="HG丸ｺﾞｼｯｸM-PRO"/>
                <a:ea typeface="HG丸ｺﾞｼｯｸM-PRO"/>
                <a:sym typeface="Wingdings"/>
              </a:rPr>
              <a:t>mail</a:t>
            </a:r>
            <a:r>
              <a:rPr lang="ja-JP" altLang="en-US" sz="1400" dirty="0">
                <a:latin typeface="HG丸ｺﾞｼｯｸM-PRO"/>
                <a:ea typeface="HG丸ｺﾞｼｯｸM-PRO"/>
                <a:sym typeface="Wingdings"/>
              </a:rPr>
              <a:t>：</a:t>
            </a:r>
            <a:r>
              <a:rPr lang="en-US" altLang="ja-JP" sz="1400" dirty="0">
                <a:latin typeface="HG丸ｺﾞｼｯｸM-PRO"/>
                <a:ea typeface="HG丸ｺﾞｼｯｸM-PRO"/>
                <a:sym typeface="Wingdings"/>
              </a:rPr>
              <a:t>webmaster@shizu-eiyoushi.or.jp</a:t>
            </a:r>
            <a:r>
              <a:rPr lang="ja-JP" altLang="en-US" sz="1400" dirty="0">
                <a:latin typeface="HG丸ｺﾞｼｯｸM-PRO"/>
                <a:ea typeface="HG丸ｺﾞｼｯｸM-PRO"/>
              </a:rPr>
              <a:t>　</a:t>
            </a:r>
            <a:endParaRPr lang="en-US" altLang="ja-JP" sz="1400" dirty="0">
              <a:latin typeface="HG丸ｺﾞｼｯｸM-PRO"/>
              <a:ea typeface="HG丸ｺﾞｼｯｸM-PRO"/>
            </a:endParaRPr>
          </a:p>
          <a:p>
            <a:pPr marL="88900" indent="-88900">
              <a:spcBef>
                <a:spcPts val="600"/>
              </a:spcBef>
              <a:defRPr lang="ja-JP" altLang="en-US"/>
            </a:pPr>
            <a:r>
              <a:rPr lang="ja-JP" altLang="en-US" sz="1400" dirty="0">
                <a:latin typeface="HG丸ｺﾞｼｯｸM-PRO"/>
                <a:ea typeface="HG丸ｺﾞｼｯｸM-PRO"/>
              </a:rPr>
              <a:t>〒</a:t>
            </a:r>
            <a:r>
              <a:rPr lang="en-US" altLang="ja-JP" sz="1400" dirty="0">
                <a:latin typeface="HG丸ｺﾞｼｯｸM-PRO"/>
                <a:ea typeface="HG丸ｺﾞｼｯｸM-PRO"/>
              </a:rPr>
              <a:t>422-8076</a:t>
            </a:r>
            <a:r>
              <a:rPr lang="ja-JP" altLang="en-US" sz="1400" dirty="0">
                <a:latin typeface="HG丸ｺﾞｼｯｸM-PRO"/>
                <a:ea typeface="HG丸ｺﾞｼｯｸM-PRO"/>
              </a:rPr>
              <a:t>　静岡市駿河区八幡</a:t>
            </a:r>
            <a:r>
              <a:rPr lang="en-US" altLang="ja-JP" sz="1400" dirty="0">
                <a:latin typeface="HG丸ｺﾞｼｯｸM-PRO"/>
                <a:ea typeface="HG丸ｺﾞｼｯｸM-PRO"/>
              </a:rPr>
              <a:t>1-1-4</a:t>
            </a:r>
            <a:r>
              <a:rPr lang="ja-JP" altLang="en-US" sz="1400" dirty="0">
                <a:latin typeface="HG丸ｺﾞｼｯｸM-PRO"/>
                <a:ea typeface="HG丸ｺﾞｼｯｸM-PRO"/>
              </a:rPr>
              <a:t>　静岡県栄養士会事務局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DB9DB05E-B622-4E6A-93C2-BD14EF9D9F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463" y="5527675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96A526B4-FF66-4EE3-BDA0-952208FC4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463" y="5527675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テキスト ボックス 1"/>
          <p:cNvSpPr txBox="1">
            <a:spLocks noChangeArrowheads="1"/>
          </p:cNvSpPr>
          <p:nvPr/>
        </p:nvSpPr>
        <p:spPr bwMode="auto">
          <a:xfrm>
            <a:off x="-79375" y="384175"/>
            <a:ext cx="701675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在宅介護者の食生活支援研修会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spcAft>
                <a:spcPts val="600"/>
              </a:spcAft>
            </a:pPr>
            <a:r>
              <a:rPr lang="en-US" altLang="ja-JP" dirty="0">
                <a:latin typeface="HG丸ｺﾞｼｯｸM-PRO" pitchFamily="50" charset="-128"/>
                <a:ea typeface="HG丸ｺﾞｼｯｸM-PRO" pitchFamily="50" charset="-128"/>
              </a:rPr>
              <a:t>『</a:t>
            </a:r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自宅での食の課題を解決しよう</a:t>
            </a:r>
            <a:r>
              <a:rPr lang="en-US" altLang="ja-JP" dirty="0">
                <a:latin typeface="HG丸ｺﾞｼｯｸM-PRO" pitchFamily="50" charset="-128"/>
                <a:ea typeface="HG丸ｺﾞｼｯｸM-PRO" pitchFamily="50" charset="-128"/>
              </a:rPr>
              <a:t>』</a:t>
            </a:r>
          </a:p>
          <a:p>
            <a:pPr algn="ctr">
              <a:spcBef>
                <a:spcPts val="1200"/>
              </a:spcBef>
            </a:pP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お申し込み方法</a:t>
            </a:r>
          </a:p>
        </p:txBody>
      </p:sp>
      <p:sp>
        <p:nvSpPr>
          <p:cNvPr id="14340" name="テキスト ボックス 4"/>
          <p:cNvSpPr txBox="1">
            <a:spLocks noChangeArrowheads="1"/>
          </p:cNvSpPr>
          <p:nvPr/>
        </p:nvSpPr>
        <p:spPr bwMode="auto">
          <a:xfrm>
            <a:off x="296779" y="1738392"/>
            <a:ext cx="6096000" cy="377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400" dirty="0">
                <a:latin typeface="HG丸ｺﾞｼｯｸM-PRO" pitchFamily="50" charset="-128"/>
                <a:ea typeface="HG丸ｺﾞｼｯｸM-PRO" pitchFamily="50" charset="-128"/>
              </a:rPr>
              <a:t>①事前登録</a:t>
            </a:r>
            <a:endParaRPr lang="en-US" altLang="ja-JP" sz="24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2400" dirty="0">
                <a:latin typeface="HG丸ｺﾞｼｯｸM-PRO" pitchFamily="50" charset="-128"/>
                <a:ea typeface="HG丸ｺﾞｼｯｸM-PRO" pitchFamily="50" charset="-128"/>
              </a:rPr>
              <a:t>下記の二次元バーコードまたは</a:t>
            </a:r>
            <a:r>
              <a:rPr lang="en-US" altLang="ja-JP" sz="2400" dirty="0">
                <a:latin typeface="HG丸ｺﾞｼｯｸM-PRO" pitchFamily="50" charset="-128"/>
                <a:ea typeface="HG丸ｺﾞｼｯｸM-PRO" pitchFamily="50" charset="-128"/>
              </a:rPr>
              <a:t>URL</a:t>
            </a:r>
            <a:r>
              <a:rPr lang="ja-JP" altLang="en-US" sz="2400" dirty="0">
                <a:latin typeface="HG丸ｺﾞｼｯｸM-PRO" pitchFamily="50" charset="-128"/>
                <a:ea typeface="HG丸ｺﾞｼｯｸM-PRO" pitchFamily="50" charset="-128"/>
              </a:rPr>
              <a:t>にてサイトにアクセスいただき、グーグルフォームからお申し込み下さい。</a:t>
            </a:r>
            <a:endParaRPr lang="en-US" altLang="ja-JP" sz="24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2400" dirty="0">
                <a:latin typeface="HG丸ｺﾞｼｯｸM-PRO" pitchFamily="50" charset="-128"/>
                <a:ea typeface="HG丸ｺﾞｼｯｸM-PRO" pitchFamily="50" charset="-128"/>
              </a:rPr>
              <a:t>↓↓↓お申し込みはこちら↓↓↓</a:t>
            </a:r>
            <a:endParaRPr lang="en-US" altLang="ja-JP" sz="24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dirty="0">
                <a:latin typeface="HG丸ｺﾞｼｯｸM-PRO" pitchFamily="50" charset="-128"/>
                <a:ea typeface="HG丸ｺﾞｼｯｸM-PRO" pitchFamily="50" charset="-128"/>
              </a:rPr>
              <a:t>https://docs.google.com/forms/d/1TZA9dR99gz86YLt1mXw-3x3AEAe3kZmdSJloiwx2zOE/edit</a:t>
            </a:r>
          </a:p>
          <a:p>
            <a:r>
              <a:rPr lang="en-US" altLang="ja-JP" sz="1100" dirty="0">
                <a:latin typeface="HG丸ｺﾞｼｯｸM-PRO" pitchFamily="50" charset="-128"/>
                <a:ea typeface="HG丸ｺﾞｼｯｸM-PRO" pitchFamily="50" charset="-128"/>
              </a:rPr>
              <a:t>※</a:t>
            </a:r>
            <a:r>
              <a:rPr lang="ja-JP" altLang="en-US" sz="1100" dirty="0">
                <a:latin typeface="HG丸ｺﾞｼｯｸM-PRO" pitchFamily="50" charset="-128"/>
                <a:ea typeface="HG丸ｺﾞｼｯｸM-PRO" pitchFamily="50" charset="-128"/>
              </a:rPr>
              <a:t>グーグルフォームより確認返信</a:t>
            </a:r>
            <a:r>
              <a:rPr lang="en-US" altLang="ja-JP" sz="1100" dirty="0">
                <a:latin typeface="HG丸ｺﾞｼｯｸM-PRO" pitchFamily="50" charset="-128"/>
                <a:ea typeface="HG丸ｺﾞｼｯｸM-PRO" pitchFamily="50" charset="-128"/>
              </a:rPr>
              <a:t>mail</a:t>
            </a:r>
            <a:r>
              <a:rPr lang="ja-JP" altLang="en-US" sz="1100" dirty="0">
                <a:latin typeface="HG丸ｺﾞｼｯｸM-PRO" pitchFamily="50" charset="-128"/>
                <a:ea typeface="HG丸ｺﾞｼｯｸM-PRO" pitchFamily="50" charset="-128"/>
              </a:rPr>
              <a:t>がきます</a:t>
            </a:r>
            <a:endParaRPr lang="en-US" altLang="ja-JP" sz="1100" dirty="0"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en-US" altLang="ja-JP" dirty="0"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en-US" altLang="ja-JP" dirty="0"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en-US" altLang="ja-JP" dirty="0"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en-US" altLang="ja-JP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0B15A13-5153-4305-86ED-71DE03C1F93C}"/>
              </a:ext>
            </a:extLst>
          </p:cNvPr>
          <p:cNvSpPr txBox="1"/>
          <p:nvPr/>
        </p:nvSpPr>
        <p:spPr>
          <a:xfrm>
            <a:off x="296779" y="5445108"/>
            <a:ext cx="6096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②</a:t>
            </a:r>
            <a:r>
              <a:rPr kumimoji="1" lang="ja-JP" altLang="en-US" sz="24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講座前々日までに登録メールアドレスへ</a:t>
            </a:r>
            <a:r>
              <a:rPr kumimoji="1" lang="en-US" altLang="ja-JP" sz="24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Zoom</a:t>
            </a:r>
            <a:r>
              <a:rPr lang="en-US" altLang="ja-JP" sz="24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『</a:t>
            </a:r>
            <a:r>
              <a:rPr kumimoji="1" lang="ja-JP" altLang="en-US" sz="24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招待メール</a:t>
            </a:r>
            <a:r>
              <a:rPr lang="en-US" altLang="ja-JP" sz="24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』</a:t>
            </a:r>
            <a:r>
              <a:rPr lang="ja-JP" altLang="en-US" sz="24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をお送りします。</a:t>
            </a:r>
            <a:endParaRPr lang="en-US" altLang="ja-JP" sz="24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kumimoji="1" lang="en-US" altLang="ja-JP" sz="1100" dirty="0"/>
              <a:t>※mail</a:t>
            </a:r>
            <a:r>
              <a:rPr kumimoji="1" lang="ja-JP" altLang="en-US" sz="1100" dirty="0"/>
              <a:t>がない場合は、前日までに静岡県栄養士会にご連絡下さい。</a:t>
            </a:r>
            <a:endParaRPr kumimoji="1" lang="en-US" altLang="ja-JP" sz="1100" dirty="0"/>
          </a:p>
          <a:p>
            <a:endParaRPr kumimoji="1" lang="en-US" altLang="ja-JP" sz="11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6A70042-C248-446A-9215-6D2A2F3EC541}"/>
              </a:ext>
            </a:extLst>
          </p:cNvPr>
          <p:cNvSpPr txBox="1"/>
          <p:nvPr/>
        </p:nvSpPr>
        <p:spPr>
          <a:xfrm>
            <a:off x="296779" y="6720389"/>
            <a:ext cx="609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③当日、</a:t>
            </a:r>
            <a:r>
              <a:rPr kumimoji="1" lang="ja-JP" altLang="en-US" sz="24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講座</a:t>
            </a:r>
            <a:r>
              <a:rPr kumimoji="1" lang="en-US" altLang="ja-JP" sz="24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30</a:t>
            </a:r>
            <a:r>
              <a:rPr kumimoji="1" lang="ja-JP" altLang="en-US" sz="24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分前より</a:t>
            </a:r>
            <a:r>
              <a:rPr kumimoji="1" lang="en-US" altLang="ja-JP" sz="24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Zoom</a:t>
            </a:r>
            <a:r>
              <a:rPr kumimoji="1" lang="ja-JP" altLang="en-US" sz="24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に入室いただけます</a:t>
            </a:r>
            <a:r>
              <a:rPr kumimoji="1" lang="ja-JP" altLang="en-US" dirty="0"/>
              <a:t>。</a:t>
            </a:r>
            <a:r>
              <a:rPr kumimoji="1" lang="en-US" altLang="ja-JP" sz="1100" dirty="0"/>
              <a:t>※</a:t>
            </a:r>
            <a:r>
              <a:rPr kumimoji="1" lang="ja-JP" altLang="en-US" sz="1100" dirty="0"/>
              <a:t>運営の入室確認後に入室となります。</a:t>
            </a:r>
            <a:endParaRPr kumimoji="1" lang="en-US" altLang="ja-JP" sz="1100" dirty="0"/>
          </a:p>
          <a:p>
            <a:r>
              <a:rPr lang="ja-JP" altLang="en-US" sz="24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１４：００より視聴開始となります。</a:t>
            </a:r>
            <a:endParaRPr kumimoji="1" lang="en-US" altLang="ja-JP" sz="24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DD5DFE68-ED0A-4289-85BF-F64C7734407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0038" y="4236618"/>
            <a:ext cx="1216693" cy="121669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369</Words>
  <Application>Microsoft Office PowerPoint</Application>
  <PresentationFormat>A4 210 x 297 mm</PresentationFormat>
  <Paragraphs>43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HG丸ｺﾞｼｯｸM-PRO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a-akahori</dc:creator>
  <cp:lastModifiedBy>稔浩 田森</cp:lastModifiedBy>
  <cp:revision>46</cp:revision>
  <cp:lastPrinted>2022-02-23T12:17:02Z</cp:lastPrinted>
  <dcterms:created xsi:type="dcterms:W3CDTF">2017-08-15T05:31:56Z</dcterms:created>
  <dcterms:modified xsi:type="dcterms:W3CDTF">2022-02-23T12:33:24Z</dcterms:modified>
</cp:coreProperties>
</file>