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2" d="100"/>
          <a:sy n="82" d="100"/>
        </p:scale>
        <p:origin x="20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6858508" cy="9906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1450" y="2617136"/>
            <a:ext cx="3981650" cy="2189103"/>
          </a:xfrm>
        </p:spPr>
        <p:txBody>
          <a:bodyPr anchor="b">
            <a:noAutofit/>
          </a:bodyPr>
          <a:lstStyle>
            <a:lvl1pPr algn="ctr">
              <a:defRPr sz="3600">
                <a:effectLst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1450" y="5197584"/>
            <a:ext cx="3981650" cy="1989940"/>
          </a:xfrm>
        </p:spPr>
        <p:txBody>
          <a:bodyPr anchor="t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49063" y="7301092"/>
            <a:ext cx="504957" cy="403578"/>
          </a:xfrm>
        </p:spPr>
        <p:txBody>
          <a:bodyPr/>
          <a:lstStyle/>
          <a:p>
            <a:fld id="{8A202CDF-E331-464F-A705-1832C16AA066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41451" y="7301092"/>
            <a:ext cx="3048645" cy="40357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988" y="7301092"/>
            <a:ext cx="310112" cy="403578"/>
          </a:xfrm>
        </p:spPr>
        <p:txBody>
          <a:bodyPr/>
          <a:lstStyle/>
          <a:p>
            <a:fld id="{BAFAD871-F99F-4954-92FC-C78CBF8FB8C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514869" y="5014142"/>
            <a:ext cx="383481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106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649" y="6955599"/>
            <a:ext cx="5099051" cy="818622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9695" y="1492015"/>
            <a:ext cx="5318612" cy="485516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2649" y="7774221"/>
            <a:ext cx="5099051" cy="71314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2CDF-E331-464F-A705-1832C16AA066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AD871-F99F-4954-92FC-C78CBF8FB8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065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649" y="1309928"/>
            <a:ext cx="5099051" cy="4474687"/>
          </a:xfrm>
        </p:spPr>
        <p:txBody>
          <a:bodyPr anchor="ctr">
            <a:normAutofit/>
          </a:bodyPr>
          <a:lstStyle>
            <a:lvl1pPr algn="ctr">
              <a:defRPr sz="2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2649" y="6175962"/>
            <a:ext cx="5099052" cy="231140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2CDF-E331-464F-A705-1832C16AA066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AD871-F99F-4954-92FC-C78CBF8FB8C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58849" y="5980287"/>
            <a:ext cx="4954819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2754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750" y="1418635"/>
            <a:ext cx="4800188" cy="3424298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00150" y="4842933"/>
            <a:ext cx="4419599" cy="941681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35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2647" y="6273801"/>
            <a:ext cx="5099054" cy="221356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2CDF-E331-464F-A705-1832C16AA066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AD871-F99F-4954-92FC-C78CBF8FB8C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637477" y="1307745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54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25128" y="4084701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54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958849" y="5980287"/>
            <a:ext cx="494665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6832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652" y="4779061"/>
            <a:ext cx="5099046" cy="2121600"/>
          </a:xfrm>
        </p:spPr>
        <p:txBody>
          <a:bodyPr anchor="b">
            <a:normAutofit/>
          </a:bodyPr>
          <a:lstStyle>
            <a:lvl1pPr algn="l">
              <a:defRPr sz="2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2651" y="6900661"/>
            <a:ext cx="5099048" cy="12428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2CDF-E331-464F-A705-1832C16AA066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AD871-F99F-4954-92FC-C78CBF8FB8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986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7062" y="1418635"/>
            <a:ext cx="4743876" cy="3240854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882651" y="5256784"/>
            <a:ext cx="5099048" cy="128117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2649" y="6542852"/>
            <a:ext cx="5099052" cy="1944511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</a:defRPr>
            </a:lvl1pPr>
            <a:lvl2pPr marL="3429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2CDF-E331-464F-A705-1832C16AA066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AD871-F99F-4954-92FC-C78CBF8FB8C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658546" y="1295515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37348" y="3766718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958849" y="4953000"/>
            <a:ext cx="494665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16334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649" y="1418634"/>
            <a:ext cx="5099051" cy="331423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400" b="0" dirty="0"/>
            </a:lvl1pPr>
          </a:lstStyle>
          <a:p>
            <a:pPr marL="0" lv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882651" y="5151120"/>
            <a:ext cx="5099048" cy="1307592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2649" y="6457245"/>
            <a:ext cx="5099051" cy="2030119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</a:defRPr>
            </a:lvl1pPr>
            <a:lvl2pPr marL="3429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2CDF-E331-464F-A705-1832C16AA066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AD871-F99F-4954-92FC-C78CBF8FB8C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58852" y="4953000"/>
            <a:ext cx="4954816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5603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2649" y="3596863"/>
            <a:ext cx="5099052" cy="4890503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2CDF-E331-464F-A705-1832C16AA066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AD871-F99F-4954-92FC-C78CBF8FB8C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958850" y="3401190"/>
            <a:ext cx="495481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9286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67500" y="1309929"/>
            <a:ext cx="1214198" cy="717743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2651" y="1309929"/>
            <a:ext cx="3686632" cy="7177434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2CDF-E331-464F-A705-1832C16AA066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AD871-F99F-4954-92FC-C78CBF8FB8C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4684134" y="1309929"/>
            <a:ext cx="0" cy="7177434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3851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958849" y="3403487"/>
            <a:ext cx="494665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2CDF-E331-464F-A705-1832C16AA066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AD871-F99F-4954-92FC-C78CBF8FB8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061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849" y="2370930"/>
            <a:ext cx="4946651" cy="2632520"/>
          </a:xfrm>
        </p:spPr>
        <p:txBody>
          <a:bodyPr anchor="b">
            <a:normAutofit/>
          </a:bodyPr>
          <a:lstStyle>
            <a:lvl1pPr algn="ctr">
              <a:defRPr sz="3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8849" y="5394797"/>
            <a:ext cx="4946651" cy="157446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2CDF-E331-464F-A705-1832C16AA066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AD871-F99F-4954-92FC-C78CBF8FB8C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958850" y="5199122"/>
            <a:ext cx="494665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579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958849" y="3403487"/>
            <a:ext cx="494665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649" y="1322154"/>
            <a:ext cx="5099051" cy="18833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2650" y="3592576"/>
            <a:ext cx="2503170" cy="4979416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3864" y="3592576"/>
            <a:ext cx="2503170" cy="4979416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2CDF-E331-464F-A705-1832C16AA066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AD871-F99F-4954-92FC-C78CBF8FB8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680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2651" y="3840103"/>
            <a:ext cx="2503170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2651" y="4684713"/>
            <a:ext cx="2503170" cy="3909568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1374" y="3840103"/>
            <a:ext cx="2503170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1374" y="4684713"/>
            <a:ext cx="2503170" cy="3909568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2CDF-E331-464F-A705-1832C16AA066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AD871-F99F-4954-92FC-C78CBF8FB8C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958849" y="3401190"/>
            <a:ext cx="494665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3456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649" y="1322154"/>
            <a:ext cx="5099051" cy="18833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2CDF-E331-464F-A705-1832C16AA066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AD871-F99F-4954-92FC-C78CBF8FB8C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958849" y="3401190"/>
            <a:ext cx="494665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1719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2CDF-E331-464F-A705-1832C16AA066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AD871-F99F-4954-92FC-C78CBF8FB8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366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648" y="2005660"/>
            <a:ext cx="1902599" cy="1981200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0047" y="1418636"/>
            <a:ext cx="2891654" cy="7068728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2648" y="4378205"/>
            <a:ext cx="1902599" cy="352213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2CDF-E331-464F-A705-1832C16AA066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AD871-F99F-4954-92FC-C78CBF8FB8C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958849" y="4206992"/>
            <a:ext cx="1750196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321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649" y="2721091"/>
            <a:ext cx="2724152" cy="1981200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02" y="1492014"/>
            <a:ext cx="2197097" cy="6921974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2649" y="4702291"/>
            <a:ext cx="2724151" cy="264160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2CDF-E331-464F-A705-1832C16AA066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AD871-F99F-4954-92FC-C78CBF8FB8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8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" y="0"/>
            <a:ext cx="6864350" cy="9906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2649" y="1322154"/>
            <a:ext cx="5099051" cy="18833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2649" y="3596862"/>
            <a:ext cx="5099052" cy="49761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67503" y="8609659"/>
            <a:ext cx="861212" cy="4035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A202CDF-E331-464F-A705-1832C16AA066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82649" y="8609659"/>
            <a:ext cx="3828500" cy="4035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85068" y="8609659"/>
            <a:ext cx="296633" cy="4035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AFAD871-F99F-4954-92FC-C78CBF8FB8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5909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342900" rtl="0" eaLnBrk="1" latinLnBrk="0" hangingPunct="1">
        <a:spcBef>
          <a:spcPct val="0"/>
        </a:spcBef>
        <a:buNone/>
        <a:defRPr kumimoji="1" sz="3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kumimoji="1"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kumimoji="1" sz="15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kumimoji="1" sz="135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kumimoji="1" sz="12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kumimoji="1" sz="105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kumimoji="1" sz="105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kumimoji="1" sz="105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kumimoji="1" sz="105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kumimoji="1" sz="105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547D32-FF63-469A-85D8-F234AF437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2650" y="839448"/>
            <a:ext cx="5099051" cy="493583"/>
          </a:xfrm>
        </p:spPr>
        <p:txBody>
          <a:bodyPr>
            <a:normAutofit/>
          </a:bodyPr>
          <a:lstStyle/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研修会報告書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9BF280-F93F-438F-8F10-F31A1CE9F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756" y="3596863"/>
            <a:ext cx="5508177" cy="4654648"/>
          </a:xfrm>
        </p:spPr>
        <p:txBody>
          <a:bodyPr>
            <a:normAutofit fontScale="77500" lnSpcReduction="20000"/>
          </a:bodyPr>
          <a:lstStyle/>
          <a:p>
            <a:r>
              <a:rPr kumimoji="1"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研修会の内容、様子、参加者アンケート等</a:t>
            </a:r>
            <a:endParaRPr kumimoji="1" lang="en-US" altLang="ja-JP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just"/>
            <a:endParaRPr lang="ja-JP" altLang="ja-JP" sz="1200" kern="100" dirty="0">
              <a:effectLst/>
            </a:endParaRPr>
          </a:p>
          <a:p>
            <a:pPr marL="342900" lvl="0" indent="-342900" algn="just">
              <a:buFont typeface="+mj-cs"/>
              <a:buAutoNum type="arabicDbPlain"/>
            </a:pPr>
            <a:r>
              <a:rPr lang="ja-JP" altLang="ja-JP" sz="1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介護保険施設における管理栄養士の役割</a:t>
            </a:r>
          </a:p>
          <a:p>
            <a:pPr marL="342900" lvl="0" indent="-342900" algn="just">
              <a:buFont typeface="+mj-cs"/>
              <a:buAutoNum type="arabicDbPlain"/>
            </a:pPr>
            <a:r>
              <a:rPr lang="ja-JP" altLang="ja-JP" sz="1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栄養ケアマネジメントの基礎</a:t>
            </a:r>
          </a:p>
          <a:p>
            <a:pPr marL="304800" algn="just"/>
            <a:r>
              <a:rPr lang="ja-JP" altLang="ja-JP" sz="1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スクリーニング、アセスメント、栄養ケア計画書、</a:t>
            </a:r>
          </a:p>
          <a:p>
            <a:pPr marL="304800" algn="just"/>
            <a:r>
              <a:rPr lang="ja-JP" altLang="ja-JP" sz="1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モニタリング、栄養ケア提供経過記録の書式に事例を</a:t>
            </a:r>
          </a:p>
          <a:p>
            <a:pPr marL="304800" algn="just"/>
            <a:r>
              <a:rPr lang="ja-JP" altLang="ja-JP" sz="1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基に記入することで、理解を深める</a:t>
            </a:r>
          </a:p>
          <a:p>
            <a:endParaRPr kumimoji="1" lang="en-US" altLang="ja-JP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indent="139700" algn="just"/>
            <a:r>
              <a:rPr lang="ja-JP" altLang="ja-JP" sz="1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介護保険施設における管理栄養士の役割について、再認識することが</a:t>
            </a:r>
          </a:p>
          <a:p>
            <a:pPr algn="just"/>
            <a:r>
              <a:rPr lang="ja-JP" altLang="ja-JP" sz="1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できた。令和３年度の介護報酬改定についての話もあり、今後取得できるであろう加算についても考えることができた。</a:t>
            </a:r>
          </a:p>
          <a:p>
            <a:pPr algn="just"/>
            <a:r>
              <a:rPr lang="ja-JP" altLang="ja-JP" sz="1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栄養ケアマネジメントの基礎では、事例を基に各書式に実際に記入することで、栄養ケアマネジメントの流れについて理解することができた。また、基本的な計算式等についても触れていたので、学びなおしにもなり、より理解を深めることができた。</a:t>
            </a:r>
            <a:endParaRPr lang="en-US" altLang="ja-JP" sz="1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報告者：福祉事業部　</a:t>
            </a:r>
            <a:r>
              <a:rPr lang="ja-JP" altLang="en-US" sz="1800" kern="10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田森　　　　　作成日　</a:t>
            </a:r>
            <a:r>
              <a:rPr lang="en-US" altLang="ja-JP" sz="1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2023</a:t>
            </a:r>
            <a:r>
              <a:rPr lang="ja-JP" altLang="en-US" sz="1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年</a:t>
            </a:r>
            <a:r>
              <a:rPr lang="en-US" altLang="ja-JP" sz="1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6</a:t>
            </a:r>
            <a:r>
              <a:rPr lang="ja-JP" altLang="en-US" sz="1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月</a:t>
            </a:r>
            <a:r>
              <a:rPr lang="en-US" altLang="ja-JP" sz="1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25</a:t>
            </a:r>
            <a:r>
              <a:rPr lang="ja-JP" altLang="en-US" sz="1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日</a:t>
            </a:r>
            <a:endParaRPr lang="ja-JP" altLang="ja-JP" sz="1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endParaRPr kumimoji="1" lang="en-US" altLang="ja-JP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F9F4DF8-5197-47DC-8044-643F1D1F93A8}"/>
              </a:ext>
            </a:extLst>
          </p:cNvPr>
          <p:cNvSpPr txBox="1"/>
          <p:nvPr/>
        </p:nvSpPr>
        <p:spPr>
          <a:xfrm>
            <a:off x="1005840" y="1346713"/>
            <a:ext cx="4969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タイトル：栄養ケアマネジメント研修会①　</a:t>
            </a:r>
            <a:endParaRPr kumimoji="1"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F262036-414E-4994-8607-88E71EFF8A86}"/>
              </a:ext>
            </a:extLst>
          </p:cNvPr>
          <p:cNvSpPr txBox="1"/>
          <p:nvPr/>
        </p:nvSpPr>
        <p:spPr>
          <a:xfrm>
            <a:off x="944245" y="2475185"/>
            <a:ext cx="49695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日　　時：</a:t>
            </a:r>
            <a:r>
              <a:rPr kumimoji="1"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2023</a:t>
            </a:r>
            <a:r>
              <a:rPr kumimoji="1"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年</a:t>
            </a:r>
            <a:r>
              <a:rPr kumimoji="1"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6</a:t>
            </a:r>
            <a:r>
              <a:rPr kumimoji="1"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月</a:t>
            </a:r>
            <a:r>
              <a:rPr kumimoji="1"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24</a:t>
            </a:r>
            <a:r>
              <a:rPr kumimoji="1"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日（土）</a:t>
            </a:r>
            <a:r>
              <a:rPr kumimoji="1"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14</a:t>
            </a:r>
            <a:r>
              <a:rPr kumimoji="1"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：</a:t>
            </a:r>
            <a:r>
              <a:rPr kumimoji="1"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00</a:t>
            </a:r>
            <a:r>
              <a:rPr kumimoji="1"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～</a:t>
            </a:r>
            <a:r>
              <a:rPr kumimoji="1"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15</a:t>
            </a:r>
            <a:r>
              <a:rPr kumimoji="1"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：</a:t>
            </a:r>
            <a:r>
              <a:rPr kumimoji="1"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30</a:t>
            </a:r>
          </a:p>
          <a:p>
            <a:r>
              <a:rPr kumimoji="1"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場　　所：</a:t>
            </a:r>
            <a:r>
              <a:rPr kumimoji="1"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zoom</a:t>
            </a:r>
          </a:p>
          <a:p>
            <a:r>
              <a:rPr kumimoji="1"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参加人数：</a:t>
            </a:r>
            <a:r>
              <a:rPr kumimoji="1"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12</a:t>
            </a:r>
            <a:r>
              <a:rPr kumimoji="1"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人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890F82D-E1BF-4012-B048-FD3F41A5F05B}"/>
              </a:ext>
            </a:extLst>
          </p:cNvPr>
          <p:cNvSpPr txBox="1"/>
          <p:nvPr/>
        </p:nvSpPr>
        <p:spPr>
          <a:xfrm>
            <a:off x="1012191" y="1839886"/>
            <a:ext cx="4969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講師：福祉事業部運営委員</a:t>
            </a:r>
            <a:endParaRPr kumimoji="1" lang="en-US" altLang="ja-JP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81571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オーガニック">
  <a:themeElements>
    <a:clrScheme name="オーガニック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オーガニック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オーガニック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212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N-R</vt:lpstr>
      <vt:lpstr>Arial</vt:lpstr>
      <vt:lpstr>Century</vt:lpstr>
      <vt:lpstr>Garamond</vt:lpstr>
      <vt:lpstr>オーガニック</vt:lpstr>
      <vt:lpstr>研修会報告書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研修会報告書</dc:title>
  <dc:creator>shinohara keiko</dc:creator>
  <cp:lastModifiedBy>稔浩 田森</cp:lastModifiedBy>
  <cp:revision>10</cp:revision>
  <cp:lastPrinted>2020-06-06T07:13:29Z</cp:lastPrinted>
  <dcterms:created xsi:type="dcterms:W3CDTF">2020-06-05T06:37:32Z</dcterms:created>
  <dcterms:modified xsi:type="dcterms:W3CDTF">2023-06-24T22:28:57Z</dcterms:modified>
</cp:coreProperties>
</file>