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660"/>
  </p:normalViewPr>
  <p:slideViewPr>
    <p:cSldViewPr snapToGrid="0">
      <p:cViewPr varScale="1">
        <p:scale>
          <a:sx n="48" d="100"/>
          <a:sy n="48" d="100"/>
        </p:scale>
        <p:origin x="21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6858508" cy="9906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a:xfrm>
            <a:off x="1441451" y="7301092"/>
            <a:ext cx="3048645" cy="403578"/>
          </a:xfrm>
        </p:spPr>
        <p:txBody>
          <a:bodyPr/>
          <a:lstStyle/>
          <a:p>
            <a:endParaRPr kumimoji="1" lang="ja-JP" altLang="en-US"/>
          </a:p>
        </p:txBody>
      </p:sp>
      <p:sp>
        <p:nvSpPr>
          <p:cNvPr id="6" name="Slide Number Placeholder 5"/>
          <p:cNvSpPr>
            <a:spLocks noGrp="1"/>
          </p:cNvSpPr>
          <p:nvPr>
            <p:ph type="sldNum" sz="quarter" idx="12"/>
          </p:nvPr>
        </p:nvSpPr>
        <p:spPr>
          <a:xfrm>
            <a:off x="5112988" y="7301092"/>
            <a:ext cx="310112" cy="403578"/>
          </a:xfrm>
        </p:spPr>
        <p:txBody>
          <a:bodyPr/>
          <a:lstStyle/>
          <a:p>
            <a:fld id="{BAFAD871-F99F-4954-92FC-C78CBF8FB8CA}" type="slidenum">
              <a:rPr kumimoji="1" lang="ja-JP" altLang="en-US" smtClean="0"/>
              <a:t>‹#›</a:t>
            </a:fld>
            <a:endParaRPr kumimoji="1" lang="ja-JP" altLang="en-US"/>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10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164906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75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6832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151098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63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60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28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85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27350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2650"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274268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82651" y="4684713"/>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81374" y="4684713"/>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45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71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90936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21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202CDF-E331-464F-A705-1832C16AA066}"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307271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906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A202CDF-E331-464F-A705-1832C16AA066}" type="datetimeFigureOut">
              <a:rPr kumimoji="1" lang="ja-JP" altLang="en-US" smtClean="0"/>
              <a:t>2023/11/4</a:t>
            </a:fld>
            <a:endParaRPr kumimoji="1"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2965909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47D32-FF63-469A-85D8-F234AF4371A0}"/>
              </a:ext>
            </a:extLst>
          </p:cNvPr>
          <p:cNvSpPr>
            <a:spLocks noGrp="1"/>
          </p:cNvSpPr>
          <p:nvPr>
            <p:ph type="title"/>
          </p:nvPr>
        </p:nvSpPr>
        <p:spPr>
          <a:xfrm>
            <a:off x="879474" y="1099921"/>
            <a:ext cx="5099051" cy="493583"/>
          </a:xfrm>
        </p:spPr>
        <p:txBody>
          <a:bodyPr>
            <a:normAutofit fontScale="90000"/>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研修会報告書</a:t>
            </a:r>
          </a:p>
        </p:txBody>
      </p:sp>
      <p:grpSp>
        <p:nvGrpSpPr>
          <p:cNvPr id="15" name="グループ化 14">
            <a:extLst>
              <a:ext uri="{FF2B5EF4-FFF2-40B4-BE49-F238E27FC236}">
                <a16:creationId xmlns:a16="http://schemas.microsoft.com/office/drawing/2014/main" id="{0D7E6BE0-AE01-3F34-995C-B48B8106E4EF}"/>
              </a:ext>
            </a:extLst>
          </p:cNvPr>
          <p:cNvGrpSpPr/>
          <p:nvPr/>
        </p:nvGrpSpPr>
        <p:grpSpPr>
          <a:xfrm>
            <a:off x="1076962" y="1855232"/>
            <a:ext cx="4969510" cy="1355268"/>
            <a:chOff x="1005840" y="1346713"/>
            <a:chExt cx="4969510" cy="1355268"/>
          </a:xfrm>
        </p:grpSpPr>
        <p:sp>
          <p:nvSpPr>
            <p:cNvPr id="4" name="テキスト ボックス 3">
              <a:extLst>
                <a:ext uri="{FF2B5EF4-FFF2-40B4-BE49-F238E27FC236}">
                  <a16:creationId xmlns:a16="http://schemas.microsoft.com/office/drawing/2014/main" id="{0F9F4DF8-5197-47DC-8044-643F1D1F93A8}"/>
                </a:ext>
              </a:extLst>
            </p:cNvPr>
            <p:cNvSpPr txBox="1"/>
            <p:nvPr/>
          </p:nvSpPr>
          <p:spPr>
            <a:xfrm>
              <a:off x="1005840" y="1346713"/>
              <a:ext cx="4969510" cy="369332"/>
            </a:xfrm>
            <a:prstGeom prst="rect">
              <a:avLst/>
            </a:prstGeom>
            <a:noFill/>
          </p:spPr>
          <p:txBody>
            <a:bodyPr wrap="square" rtlCol="0">
              <a:spAutoFit/>
            </a:bodyPr>
            <a:lstStyle/>
            <a:p>
              <a:r>
                <a:rPr kumimoji="1" lang="ja-JP" altLang="en-US" dirty="0">
                  <a:latin typeface="UD デジタル 教科書体 N-R" panose="02020400000000000000" pitchFamily="17" charset="-128"/>
                  <a:ea typeface="UD デジタル 教科書体 N-R" panose="02020400000000000000" pitchFamily="17" charset="-128"/>
                </a:rPr>
                <a:t>タイトル：静栄</a:t>
              </a:r>
              <a:r>
                <a:rPr kumimoji="1" lang="en-US" altLang="ja-JP" dirty="0">
                  <a:latin typeface="UD デジタル 教科書体 N-R" panose="02020400000000000000" pitchFamily="17" charset="-128"/>
                  <a:ea typeface="UD デジタル 教科書体 N-R" panose="02020400000000000000" pitchFamily="17" charset="-128"/>
                </a:rPr>
                <a:t>DAT</a:t>
              </a:r>
              <a:r>
                <a:rPr kumimoji="1" lang="ja-JP" altLang="en-US" dirty="0">
                  <a:latin typeface="UD デジタル 教科書体 N-R" panose="02020400000000000000" pitchFamily="17" charset="-128"/>
                  <a:ea typeface="UD デジタル 教科書体 N-R" panose="02020400000000000000" pitchFamily="17" charset="-128"/>
                </a:rPr>
                <a:t>スタッフ研修</a:t>
              </a: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4F262036-414E-4994-8607-88E71EFF8A86}"/>
                </a:ext>
              </a:extLst>
            </p:cNvPr>
            <p:cNvSpPr txBox="1"/>
            <p:nvPr/>
          </p:nvSpPr>
          <p:spPr>
            <a:xfrm>
              <a:off x="1005840" y="1747874"/>
              <a:ext cx="4969510" cy="954107"/>
            </a:xfrm>
            <a:prstGeom prst="rect">
              <a:avLst/>
            </a:prstGeom>
            <a:noFill/>
          </p:spPr>
          <p:txBody>
            <a:bodyPr wrap="square" rtlCol="0">
              <a:spAutoFit/>
            </a:bodyPr>
            <a:lstStyle/>
            <a:p>
              <a:r>
                <a:rPr kumimoji="1" lang="ja-JP" altLang="en-US" sz="1400" dirty="0">
                  <a:latin typeface="UD デジタル 教科書体 N-R" panose="02020400000000000000" pitchFamily="17" charset="-128"/>
                  <a:ea typeface="UD デジタル 教科書体 N-R" panose="02020400000000000000" pitchFamily="17" charset="-128"/>
                </a:rPr>
                <a:t>日　　時：</a:t>
              </a:r>
              <a:r>
                <a:rPr kumimoji="1" lang="en-US" altLang="ja-JP" sz="1400" dirty="0">
                  <a:latin typeface="UD デジタル 教科書体 N-R" panose="02020400000000000000" pitchFamily="17" charset="-128"/>
                  <a:ea typeface="UD デジタル 教科書体 N-R" panose="02020400000000000000" pitchFamily="17" charset="-128"/>
                </a:rPr>
                <a:t>2023</a:t>
              </a:r>
              <a:r>
                <a:rPr kumimoji="1" lang="ja-JP" altLang="en-US" sz="1400" dirty="0">
                  <a:latin typeface="UD デジタル 教科書体 N-R" panose="02020400000000000000" pitchFamily="17" charset="-128"/>
                  <a:ea typeface="UD デジタル 教科書体 N-R" panose="02020400000000000000" pitchFamily="17" charset="-128"/>
                </a:rPr>
                <a:t>年</a:t>
              </a:r>
              <a:r>
                <a:rPr kumimoji="1" lang="en-US" altLang="ja-JP" sz="1400" dirty="0">
                  <a:latin typeface="UD デジタル 教科書体 N-R" panose="02020400000000000000" pitchFamily="17" charset="-128"/>
                  <a:ea typeface="UD デジタル 教科書体 N-R" panose="02020400000000000000" pitchFamily="17" charset="-128"/>
                </a:rPr>
                <a:t>10</a:t>
              </a:r>
              <a:r>
                <a:rPr kumimoji="1" lang="ja-JP" altLang="en-US" sz="1400" dirty="0">
                  <a:latin typeface="UD デジタル 教科書体 N-R" panose="02020400000000000000" pitchFamily="17" charset="-128"/>
                  <a:ea typeface="UD デジタル 教科書体 N-R" panose="02020400000000000000" pitchFamily="17" charset="-128"/>
                </a:rPr>
                <a:t>月</a:t>
              </a:r>
              <a:r>
                <a:rPr kumimoji="1" lang="en-US" altLang="ja-JP" sz="1400" dirty="0">
                  <a:latin typeface="UD デジタル 教科書体 N-R" panose="02020400000000000000" pitchFamily="17" charset="-128"/>
                  <a:ea typeface="UD デジタル 教科書体 N-R" panose="02020400000000000000" pitchFamily="17" charset="-128"/>
                </a:rPr>
                <a:t>9</a:t>
              </a:r>
              <a:r>
                <a:rPr kumimoji="1" lang="ja-JP" altLang="en-US" sz="1400" dirty="0">
                  <a:latin typeface="UD デジタル 教科書体 N-R" panose="02020400000000000000" pitchFamily="17" charset="-128"/>
                  <a:ea typeface="UD デジタル 教科書体 N-R" panose="02020400000000000000" pitchFamily="17" charset="-128"/>
                </a:rPr>
                <a:t>日（月・祝）</a:t>
              </a:r>
              <a:r>
                <a:rPr kumimoji="1" lang="en-US" altLang="ja-JP" sz="1400" dirty="0">
                  <a:latin typeface="UD デジタル 教科書体 N-R" panose="02020400000000000000" pitchFamily="17" charset="-128"/>
                  <a:ea typeface="UD デジタル 教科書体 N-R" panose="02020400000000000000" pitchFamily="17" charset="-128"/>
                </a:rPr>
                <a:t>9</a:t>
              </a:r>
              <a:r>
                <a:rPr kumimoji="1" lang="ja-JP" altLang="en-US" sz="1400" dirty="0">
                  <a:latin typeface="UD デジタル 教科書体 N-R" panose="02020400000000000000" pitchFamily="17" charset="-128"/>
                  <a:ea typeface="UD デジタル 教科書体 N-R" panose="02020400000000000000" pitchFamily="17" charset="-128"/>
                </a:rPr>
                <a:t>：</a:t>
              </a:r>
              <a:r>
                <a:rPr kumimoji="1" lang="en-US" altLang="ja-JP" sz="1400" dirty="0">
                  <a:latin typeface="UD デジタル 教科書体 N-R" panose="02020400000000000000" pitchFamily="17" charset="-128"/>
                  <a:ea typeface="UD デジタル 教科書体 N-R" panose="02020400000000000000" pitchFamily="17" charset="-128"/>
                </a:rPr>
                <a:t>50</a:t>
              </a:r>
              <a:r>
                <a:rPr kumimoji="1" lang="ja-JP" altLang="en-US" sz="1400" dirty="0">
                  <a:latin typeface="UD デジタル 教科書体 N-R" panose="02020400000000000000" pitchFamily="17" charset="-128"/>
                  <a:ea typeface="UD デジタル 教科書体 N-R" panose="02020400000000000000" pitchFamily="17" charset="-128"/>
                </a:rPr>
                <a:t>～</a:t>
              </a:r>
              <a:r>
                <a:rPr kumimoji="1" lang="en-US" altLang="ja-JP" sz="1400" dirty="0">
                  <a:latin typeface="UD デジタル 教科書体 N-R" panose="02020400000000000000" pitchFamily="17" charset="-128"/>
                  <a:ea typeface="UD デジタル 教科書体 N-R" panose="02020400000000000000" pitchFamily="17" charset="-128"/>
                </a:rPr>
                <a:t>17</a:t>
              </a:r>
              <a:r>
                <a:rPr kumimoji="1" lang="ja-JP" altLang="en-US" sz="1400" dirty="0">
                  <a:latin typeface="UD デジタル 教科書体 N-R" panose="02020400000000000000" pitchFamily="17" charset="-128"/>
                  <a:ea typeface="UD デジタル 教科書体 N-R" panose="02020400000000000000" pitchFamily="17" charset="-128"/>
                </a:rPr>
                <a:t>：</a:t>
              </a:r>
              <a:r>
                <a:rPr kumimoji="1" lang="en-US" altLang="ja-JP" sz="1400" dirty="0">
                  <a:latin typeface="UD デジタル 教科書体 N-R" panose="02020400000000000000" pitchFamily="17" charset="-128"/>
                  <a:ea typeface="UD デジタル 教科書体 N-R" panose="02020400000000000000" pitchFamily="17" charset="-128"/>
                </a:rPr>
                <a:t>00</a:t>
              </a:r>
            </a:p>
            <a:p>
              <a:r>
                <a:rPr kumimoji="1" lang="ja-JP" altLang="en-US" sz="1400" dirty="0">
                  <a:latin typeface="UD デジタル 教科書体 N-R" panose="02020400000000000000" pitchFamily="17" charset="-128"/>
                  <a:ea typeface="UD デジタル 教科書体 N-R" panose="02020400000000000000" pitchFamily="17" charset="-128"/>
                </a:rPr>
                <a:t>場　　所：静岡県男女共同参画センターあざれあ</a:t>
              </a:r>
              <a:endParaRPr kumimoji="1" lang="en-US" altLang="ja-JP" sz="1400" dirty="0">
                <a:latin typeface="UD デジタル 教科書体 N-R" panose="02020400000000000000" pitchFamily="17" charset="-128"/>
                <a:ea typeface="UD デジタル 教科書体 N-R" panose="02020400000000000000" pitchFamily="17" charset="-128"/>
              </a:endParaRPr>
            </a:p>
            <a:p>
              <a:r>
                <a:rPr kumimoji="1" lang="ja-JP" altLang="en-US" sz="1400" dirty="0">
                  <a:latin typeface="UD デジタル 教科書体 N-R" panose="02020400000000000000" pitchFamily="17" charset="-128"/>
                  <a:ea typeface="UD デジタル 教科書体 N-R" panose="02020400000000000000" pitchFamily="17" charset="-128"/>
                </a:rPr>
                <a:t>参加人数：総参加人員</a:t>
              </a:r>
              <a:r>
                <a:rPr kumimoji="1" lang="en-US" altLang="ja-JP" sz="1400" dirty="0">
                  <a:latin typeface="UD デジタル 教科書体 N-R" panose="02020400000000000000" pitchFamily="17" charset="-128"/>
                  <a:ea typeface="UD デジタル 教科書体 N-R" panose="02020400000000000000" pitchFamily="17" charset="-128"/>
                </a:rPr>
                <a:t>32</a:t>
              </a:r>
              <a:r>
                <a:rPr kumimoji="1" lang="ja-JP" altLang="en-US" sz="1400" dirty="0">
                  <a:latin typeface="UD デジタル 教科書体 N-R" panose="02020400000000000000" pitchFamily="17" charset="-128"/>
                  <a:ea typeface="UD デジタル 教科書体 N-R" panose="02020400000000000000" pitchFamily="17" charset="-128"/>
                </a:rPr>
                <a:t>人（会員：</a:t>
              </a:r>
              <a:r>
                <a:rPr kumimoji="1" lang="en-US" altLang="ja-JP" sz="1400" dirty="0">
                  <a:latin typeface="UD デジタル 教科書体 N-R" panose="02020400000000000000" pitchFamily="17" charset="-128"/>
                  <a:ea typeface="UD デジタル 教科書体 N-R" panose="02020400000000000000" pitchFamily="17" charset="-128"/>
                </a:rPr>
                <a:t>32</a:t>
              </a:r>
              <a:r>
                <a:rPr kumimoji="1" lang="ja-JP" altLang="en-US" sz="1400" dirty="0">
                  <a:latin typeface="UD デジタル 教科書体 N-R" panose="02020400000000000000" pitchFamily="17" charset="-128"/>
                  <a:ea typeface="UD デジタル 教科書体 N-R" panose="02020400000000000000" pitchFamily="17" charset="-128"/>
                </a:rPr>
                <a:t>名　非会員：</a:t>
              </a:r>
              <a:r>
                <a:rPr kumimoji="1" lang="en-US" altLang="ja-JP" sz="1400" dirty="0">
                  <a:latin typeface="UD デジタル 教科書体 N-R" panose="02020400000000000000" pitchFamily="17" charset="-128"/>
                  <a:ea typeface="UD デジタル 教科書体 N-R" panose="02020400000000000000" pitchFamily="17" charset="-128"/>
                </a:rPr>
                <a:t>0</a:t>
              </a:r>
              <a:r>
                <a:rPr kumimoji="1" lang="ja-JP" altLang="en-US" sz="1400" dirty="0">
                  <a:latin typeface="UD デジタル 教科書体 N-R" panose="02020400000000000000" pitchFamily="17" charset="-128"/>
                  <a:ea typeface="UD デジタル 教科書体 N-R" panose="02020400000000000000" pitchFamily="17" charset="-128"/>
                </a:rPr>
                <a:t>名）</a:t>
              </a:r>
            </a:p>
            <a:p>
              <a:endParaRPr kumimoji="1" lang="ja-JP" altLang="en-US" sz="1400" dirty="0">
                <a:latin typeface="UD デジタル 教科書体 N-R" panose="02020400000000000000" pitchFamily="17" charset="-128"/>
                <a:ea typeface="UD デジタル 教科書体 N-R" panose="02020400000000000000" pitchFamily="17" charset="-128"/>
              </a:endParaRPr>
            </a:p>
          </p:txBody>
        </p:sp>
      </p:grpSp>
      <p:sp>
        <p:nvSpPr>
          <p:cNvPr id="12" name="テキスト ボックス 11">
            <a:extLst>
              <a:ext uri="{FF2B5EF4-FFF2-40B4-BE49-F238E27FC236}">
                <a16:creationId xmlns:a16="http://schemas.microsoft.com/office/drawing/2014/main" id="{1D34AB2E-D11F-735A-9139-9AA30EC3B254}"/>
              </a:ext>
            </a:extLst>
          </p:cNvPr>
          <p:cNvSpPr txBox="1"/>
          <p:nvPr/>
        </p:nvSpPr>
        <p:spPr>
          <a:xfrm>
            <a:off x="869434" y="3467888"/>
            <a:ext cx="5109091" cy="5670783"/>
          </a:xfrm>
          <a:prstGeom prst="rect">
            <a:avLst/>
          </a:prstGeom>
          <a:noFill/>
        </p:spPr>
        <p:txBody>
          <a:bodyPr wrap="square" rtlCol="0">
            <a:spAutoFit/>
          </a:bodyPr>
          <a:lstStyle/>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＜実施内容＞</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endPar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事前学習</a:t>
            </a:r>
          </a:p>
          <a:p>
            <a:pPr lvl="0" algn="just">
              <a:buClr>
                <a:srgbClr val="000000"/>
              </a:buClr>
            </a:pPr>
            <a:r>
              <a:rPr lang="ja-JP" altLang="en-US"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①</a:t>
            </a:r>
            <a:r>
              <a:rPr lang="ja-JP"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基礎講座</a:t>
            </a:r>
            <a:r>
              <a:rPr lang="en-US"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a:t>
            </a:r>
            <a:r>
              <a:rPr lang="ja-JP"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a:t>
            </a:r>
            <a:endPar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ja-JP"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オンデマンド配信期間：</a:t>
            </a:r>
            <a:r>
              <a:rPr lang="en-US"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a:t>
            </a:r>
            <a:r>
              <a:rPr lang="ja-JP"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年</a:t>
            </a:r>
            <a:r>
              <a:rPr lang="en-US"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9</a:t>
            </a:r>
            <a:r>
              <a:rPr lang="ja-JP"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月</a:t>
            </a:r>
            <a:r>
              <a:rPr lang="en-US"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11</a:t>
            </a:r>
            <a:r>
              <a:rPr lang="ja-JP"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a:t>
            </a:r>
            <a:r>
              <a:rPr lang="ja-JP" altLang="en-US"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月</a:t>
            </a: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10</a:t>
            </a:r>
            <a:r>
              <a:rPr lang="ja-JP"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月</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7</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木</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endPar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lvl="0" algn="just">
              <a:buClr>
                <a:srgbClr val="000000"/>
              </a:buClr>
            </a:pP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②</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研修会テーマ「災害</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想定</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から学ぶ食と栄養の支援」</a:t>
            </a:r>
          </a:p>
          <a:p>
            <a:pPr algn="l">
              <a:lnSpc>
                <a:spcPts val="1500"/>
              </a:lnSpc>
            </a:pP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基礎講座</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「災害の理解」（</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分）</a:t>
            </a:r>
          </a:p>
          <a:p>
            <a:pPr algn="l">
              <a:lnSpc>
                <a:spcPts val="1500"/>
              </a:lnSpc>
            </a:pP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基礎講座</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「災害支援と活動の実際Ⅰ」（</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分</a:t>
            </a:r>
          </a:p>
          <a:p>
            <a:pPr algn="l">
              <a:lnSpc>
                <a:spcPts val="1500"/>
              </a:lnSpc>
            </a:pP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基礎講座</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「災害支援と支援活動の実際Ⅱ」（</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分）</a:t>
            </a:r>
          </a:p>
          <a:p>
            <a:pPr algn="l">
              <a:lnSpc>
                <a:spcPts val="1500"/>
              </a:lnSpc>
            </a:pP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基礎講座</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「栄養アセスメントと指導・相談」（</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95</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分）</a:t>
            </a:r>
          </a:p>
          <a:p>
            <a:pPr algn="l">
              <a:lnSpc>
                <a:spcPts val="1500"/>
              </a:lnSpc>
            </a:pP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基礎講座</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「災害時の食事」（</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分）</a:t>
            </a:r>
          </a:p>
          <a:p>
            <a:pPr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endPar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【研修内容】</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9</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55</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11</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00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講演</a:t>
            </a:r>
          </a:p>
          <a:p>
            <a:pPr marL="3003550" indent="-3003550" algn="just"/>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講師：</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静岡県災害医療コーディネーター　</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まつおか内科循環器クリニック院長　松岡良太氏</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内容：「</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被災地で</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即戦力になれる管理栄養士・栄養士</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になるための</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知識を身に着けよう</a:t>
            </a:r>
            <a:r>
              <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11</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12</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30</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パッククッキング・非常食紹介</a:t>
            </a: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12</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13</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パッククッキング試食・休憩</a:t>
            </a: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13</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14</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00</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en-US" altLang="ja-JP" sz="1200" kern="100" dirty="0" err="1">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DiMS</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操作説明</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・ロールプレイング説明</a:t>
            </a:r>
            <a:endPar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14</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00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15</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30</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ロールプレイング実践</a:t>
            </a: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15</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15</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40</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休憩</a:t>
            </a: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15</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16</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00</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ロールプレイング実践・発表まとめ</a:t>
            </a: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16</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00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16</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45</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交流会</a:t>
            </a:r>
            <a:endPar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16</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45</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16</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50</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終了証交付式</a:t>
            </a:r>
          </a:p>
          <a:p>
            <a:pPr marL="3003550" indent="-3003550" algn="just"/>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16</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50</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16</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55</a:t>
            </a:r>
            <a:r>
              <a:rPr lang="ja-JP" altLang="en-US"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閉会式</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17</a:t>
            </a:r>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00</a:t>
            </a:r>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終了</a:t>
            </a:r>
            <a:endParaRPr lang="ja-JP"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endParaRPr kumimoji="1" lang="ja-JP" altLang="en-US"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09815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2EBD24-5747-8769-59AA-26185466A28B}"/>
              </a:ext>
            </a:extLst>
          </p:cNvPr>
          <p:cNvSpPr txBox="1"/>
          <p:nvPr/>
        </p:nvSpPr>
        <p:spPr>
          <a:xfrm>
            <a:off x="700314" y="1000459"/>
            <a:ext cx="5457372" cy="3231654"/>
          </a:xfrm>
          <a:prstGeom prst="rect">
            <a:avLst/>
          </a:prstGeom>
          <a:noFill/>
        </p:spPr>
        <p:txBody>
          <a:bodyPr wrap="square" rtlCol="0">
            <a:spAutoFit/>
          </a:bodyPr>
          <a:lstStyle/>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＜感想＞</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〇講師に静岡県災害医療コーディネーターで出動件数静岡県内第１位である</a:t>
            </a:r>
            <a:endPar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松岡良太氏をお招きしました。実績のある先生から、被災地に入る心づもり</a:t>
            </a:r>
            <a:endPar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や実際の体験談から自分事として考えて意見を出し合うグループワーク形式</a:t>
            </a:r>
            <a:endPar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の内容でした。初めて研修に参加した会員同士でしたが東・中・西ブロック</a:t>
            </a:r>
            <a:endPar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クに分かれ平時から顔の見える関係性を築くため活発な意見交換が出来まし</a:t>
            </a:r>
            <a:endPar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たのでとても有意義な時間となりました。</a:t>
            </a:r>
            <a:endParaRPr lang="en-US" altLang="ja-JP"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r>
              <a:rPr kumimoji="1" lang="ja-JP" altLang="en-US" sz="1200" dirty="0">
                <a:latin typeface="UD デジタル 教科書体 N-R" panose="02020400000000000000" pitchFamily="17" charset="-128"/>
                <a:ea typeface="UD デジタル 教科書体 N-R" panose="02020400000000000000" pitchFamily="17" charset="-128"/>
              </a:rPr>
              <a:t>〇パッククッキングの実習では時短でできるメニューを厳選し、実践で活用できる</a:t>
            </a:r>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dirty="0">
                <a:latin typeface="UD デジタル 教科書体 N-R" panose="02020400000000000000" pitchFamily="17" charset="-128"/>
                <a:ea typeface="UD デジタル 教科書体 N-R" panose="02020400000000000000" pitchFamily="17" charset="-128"/>
              </a:rPr>
              <a:t>ごはん</a:t>
            </a:r>
            <a:r>
              <a:rPr kumimoji="1" lang="en-US" altLang="ja-JP" sz="1200" dirty="0">
                <a:latin typeface="UD デジタル 教科書体 N-R" panose="02020400000000000000" pitchFamily="17" charset="-128"/>
                <a:ea typeface="UD デジタル 教科書体 N-R" panose="02020400000000000000" pitchFamily="17" charset="-128"/>
              </a:rPr>
              <a:t>2.</a:t>
            </a:r>
            <a:r>
              <a:rPr kumimoji="1" lang="ja-JP" altLang="en-US" sz="1200" dirty="0">
                <a:latin typeface="UD デジタル 教科書体 N-R" panose="02020400000000000000" pitchFamily="17" charset="-128"/>
                <a:ea typeface="UD デジタル 教科書体 N-R" panose="02020400000000000000" pitchFamily="17" charset="-128"/>
              </a:rPr>
              <a:t>五目うま煮（ごはんにかければ中華丼・かた焼きそばにかければ長崎皿うどんに変身！）</a:t>
            </a:r>
            <a:r>
              <a:rPr kumimoji="1" lang="en-US" altLang="ja-JP" sz="1200" dirty="0">
                <a:latin typeface="UD デジタル 教科書体 N-R" panose="02020400000000000000" pitchFamily="17" charset="-128"/>
                <a:ea typeface="UD デジタル 教科書体 N-R" panose="02020400000000000000" pitchFamily="17" charset="-128"/>
              </a:rPr>
              <a:t>3.</a:t>
            </a:r>
            <a:r>
              <a:rPr kumimoji="1" lang="ja-JP" altLang="en-US" sz="1200" dirty="0">
                <a:latin typeface="UD デジタル 教科書体 N-R" panose="02020400000000000000" pitchFamily="17" charset="-128"/>
                <a:ea typeface="UD デジタル 教科書体 N-R" panose="02020400000000000000" pitchFamily="17" charset="-128"/>
              </a:rPr>
              <a:t>おからのサラダ</a:t>
            </a:r>
            <a:r>
              <a:rPr kumimoji="1" lang="en-US" altLang="ja-JP" sz="1200" dirty="0">
                <a:latin typeface="UD デジタル 教科書体 N-R" panose="02020400000000000000" pitchFamily="17" charset="-128"/>
                <a:ea typeface="UD デジタル 教科書体 N-R" panose="02020400000000000000" pitchFamily="17" charset="-128"/>
              </a:rPr>
              <a:t>4.</a:t>
            </a:r>
            <a:r>
              <a:rPr kumimoji="1" lang="ja-JP" altLang="en-US" sz="1200" dirty="0">
                <a:latin typeface="UD デジタル 教科書体 N-R" panose="02020400000000000000" pitchFamily="17" charset="-128"/>
                <a:ea typeface="UD デジタル 教科書体 N-R" panose="02020400000000000000" pitchFamily="17" charset="-128"/>
              </a:rPr>
              <a:t>切干大根の和え物</a:t>
            </a:r>
            <a:r>
              <a:rPr kumimoji="1" lang="en-US" altLang="ja-JP" sz="1200" dirty="0">
                <a:latin typeface="UD デジタル 教科書体 N-R" panose="02020400000000000000" pitchFamily="17" charset="-128"/>
                <a:ea typeface="UD デジタル 教科書体 N-R" panose="02020400000000000000" pitchFamily="17" charset="-128"/>
              </a:rPr>
              <a:t>5.</a:t>
            </a:r>
            <a:r>
              <a:rPr kumimoji="1" lang="ja-JP" altLang="en-US" sz="1200" dirty="0">
                <a:latin typeface="UD デジタル 教科書体 N-R" panose="02020400000000000000" pitchFamily="17" charset="-128"/>
                <a:ea typeface="UD デジタル 教科書体 N-R" panose="02020400000000000000" pitchFamily="17" charset="-128"/>
              </a:rPr>
              <a:t>りんごとさつま芋のコンポートを各グループ協力して作り、絆を深められました。</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〇ロールプレイングでは避難所の聞き取り調査を実践し、要配慮者役の本番さながら迫真の演技により、被災地で配慮すべき言動について現実的な実践にすることが出来ました。</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静栄</a:t>
            </a:r>
            <a:r>
              <a:rPr kumimoji="1" lang="en-US" altLang="ja-JP" sz="1200" dirty="0">
                <a:latin typeface="UD デジタル 教科書体 N-R" panose="02020400000000000000" pitchFamily="17" charset="-128"/>
                <a:ea typeface="UD デジタル 教科書体 N-R" panose="02020400000000000000" pitchFamily="17" charset="-128"/>
              </a:rPr>
              <a:t>DAT</a:t>
            </a:r>
            <a:r>
              <a:rPr kumimoji="1" lang="ja-JP" altLang="en-US" sz="1200" dirty="0">
                <a:latin typeface="UD デジタル 教科書体 N-R" panose="02020400000000000000" pitchFamily="17" charset="-128"/>
                <a:ea typeface="UD デジタル 教科書体 N-R" panose="02020400000000000000" pitchFamily="17" charset="-128"/>
              </a:rPr>
              <a:t>の活動は有事の備えであり、現地での活動もあるため交流会も兼ねて定期的にスタッフ研修を開催しています。皆様是非何度でもご参加ください。</a:t>
            </a:r>
          </a:p>
          <a:p>
            <a:endParaRPr kumimoji="1" lang="ja-JP" altLang="en-US" sz="1200" dirty="0">
              <a:latin typeface="UD デジタル 教科書体 N-R" panose="02020400000000000000" pitchFamily="17" charset="-128"/>
              <a:ea typeface="UD デジタル 教科書体 N-R" panose="02020400000000000000" pitchFamily="17" charset="-128"/>
            </a:endParaRPr>
          </a:p>
        </p:txBody>
      </p:sp>
      <p:cxnSp>
        <p:nvCxnSpPr>
          <p:cNvPr id="6" name="直線コネクタ 5">
            <a:extLst>
              <a:ext uri="{FF2B5EF4-FFF2-40B4-BE49-F238E27FC236}">
                <a16:creationId xmlns:a16="http://schemas.microsoft.com/office/drawing/2014/main" id="{39C26250-C394-8830-372C-DDD28A77A7BC}"/>
              </a:ext>
            </a:extLst>
          </p:cNvPr>
          <p:cNvCxnSpPr/>
          <p:nvPr/>
        </p:nvCxnSpPr>
        <p:spPr>
          <a:xfrm>
            <a:off x="700314" y="4047447"/>
            <a:ext cx="545737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B566435-AC8E-1A3F-34E9-A34FD06F1EBF}"/>
              </a:ext>
            </a:extLst>
          </p:cNvPr>
          <p:cNvSpPr txBox="1"/>
          <p:nvPr/>
        </p:nvSpPr>
        <p:spPr>
          <a:xfrm>
            <a:off x="580571" y="4171830"/>
            <a:ext cx="5577115" cy="276999"/>
          </a:xfrm>
          <a:prstGeom prst="rect">
            <a:avLst/>
          </a:prstGeom>
          <a:noFill/>
        </p:spPr>
        <p:txBody>
          <a:bodyPr wrap="square" rtlCol="0">
            <a:spAutoFit/>
          </a:bodyPr>
          <a:lstStyle/>
          <a:p>
            <a:pPr marL="3003550" indent="-3003550" algn="just"/>
            <a:r>
              <a:rPr lang="ja-JP" altLang="en-US" sz="1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＜写真＞</a:t>
            </a:r>
            <a:endParaRPr lang="en-US" alt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25" name="コンテンツ プレースホルダー 2">
            <a:extLst>
              <a:ext uri="{FF2B5EF4-FFF2-40B4-BE49-F238E27FC236}">
                <a16:creationId xmlns:a16="http://schemas.microsoft.com/office/drawing/2014/main" id="{49B3126D-F363-0C6E-08E1-16DA69D016D3}"/>
              </a:ext>
            </a:extLst>
          </p:cNvPr>
          <p:cNvSpPr txBox="1">
            <a:spLocks/>
          </p:cNvSpPr>
          <p:nvPr/>
        </p:nvSpPr>
        <p:spPr>
          <a:xfrm>
            <a:off x="4181855" y="8540263"/>
            <a:ext cx="2424685" cy="307777"/>
          </a:xfrm>
          <a:prstGeom prst="rect">
            <a:avLst/>
          </a:prstGeom>
        </p:spPr>
        <p:txBody>
          <a:bodyPr vert="horz" lIns="91440" tIns="45720" rIns="91440" bIns="45720" rtlCol="0" anchor="t">
            <a:norm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a:lstStyle>
          <a:p>
            <a:pPr marL="0" indent="0">
              <a:buNone/>
            </a:pPr>
            <a:r>
              <a:rPr lang="ja-JP" altLang="en-US" sz="1200" dirty="0">
                <a:latin typeface="UD デジタル 教科書体 N-R" panose="02020400000000000000" pitchFamily="17" charset="-128"/>
                <a:ea typeface="UD デジタル 教科書体 N-R" panose="02020400000000000000" pitchFamily="17" charset="-128"/>
              </a:rPr>
              <a:t>報告者名：静栄</a:t>
            </a:r>
            <a:r>
              <a:rPr lang="en-US" altLang="ja-JP" sz="1200" dirty="0">
                <a:latin typeface="UD デジタル 教科書体 N-R" panose="02020400000000000000" pitchFamily="17" charset="-128"/>
                <a:ea typeface="UD デジタル 教科書体 N-R" panose="02020400000000000000" pitchFamily="17" charset="-128"/>
              </a:rPr>
              <a:t>DAT</a:t>
            </a:r>
            <a:r>
              <a:rPr lang="ja-JP" altLang="en-US" sz="1200" dirty="0">
                <a:latin typeface="UD デジタル 教科書体 N-R" panose="02020400000000000000" pitchFamily="17" charset="-128"/>
                <a:ea typeface="UD デジタル 教科書体 N-R" panose="02020400000000000000" pitchFamily="17" charset="-128"/>
              </a:rPr>
              <a:t>運営委員会　　　</a:t>
            </a:r>
          </a:p>
        </p:txBody>
      </p:sp>
      <p:sp>
        <p:nvSpPr>
          <p:cNvPr id="26" name="コンテンツ プレースホルダー 2">
            <a:extLst>
              <a:ext uri="{FF2B5EF4-FFF2-40B4-BE49-F238E27FC236}">
                <a16:creationId xmlns:a16="http://schemas.microsoft.com/office/drawing/2014/main" id="{29A7D349-D2A0-02CF-7D41-9322F9A9A49A}"/>
              </a:ext>
            </a:extLst>
          </p:cNvPr>
          <p:cNvSpPr txBox="1">
            <a:spLocks/>
          </p:cNvSpPr>
          <p:nvPr/>
        </p:nvSpPr>
        <p:spPr>
          <a:xfrm>
            <a:off x="4334161" y="8774912"/>
            <a:ext cx="1787435" cy="307777"/>
          </a:xfrm>
          <a:prstGeom prst="rect">
            <a:avLst/>
          </a:prstGeom>
        </p:spPr>
        <p:txBody>
          <a:bodyPr vert="horz" lIns="91440" tIns="45720" rIns="91440" bIns="45720" rtlCol="0" anchor="t">
            <a:norm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a:lstStyle>
          <a:p>
            <a:pPr marL="0" indent="0" algn="ctr">
              <a:buNone/>
            </a:pPr>
            <a:r>
              <a:rPr lang="ja-JP" altLang="en-US" sz="1200" dirty="0">
                <a:latin typeface="UD デジタル 教科書体 N-R" panose="02020400000000000000" pitchFamily="17" charset="-128"/>
                <a:ea typeface="UD デジタル 教科書体 N-R" panose="02020400000000000000" pitchFamily="17" charset="-128"/>
              </a:rPr>
              <a:t>作成日：</a:t>
            </a:r>
            <a:r>
              <a:rPr lang="en-US" altLang="ja-JP" sz="1200" dirty="0">
                <a:latin typeface="UD デジタル 教科書体 N-R" panose="02020400000000000000" pitchFamily="17" charset="-128"/>
                <a:ea typeface="UD デジタル 教科書体 N-R" panose="02020400000000000000" pitchFamily="17" charset="-128"/>
              </a:rPr>
              <a:t>2023</a:t>
            </a:r>
            <a:r>
              <a:rPr lang="ja-JP" altLang="en-US" sz="1200" dirty="0">
                <a:latin typeface="UD デジタル 教科書体 N-R" panose="02020400000000000000" pitchFamily="17" charset="-128"/>
                <a:ea typeface="UD デジタル 教科書体 N-R" panose="02020400000000000000" pitchFamily="17" charset="-128"/>
              </a:rPr>
              <a:t>年</a:t>
            </a:r>
            <a:r>
              <a:rPr lang="en-US" altLang="ja-JP" sz="1200" dirty="0">
                <a:latin typeface="UD デジタル 教科書体 N-R" panose="02020400000000000000" pitchFamily="17" charset="-128"/>
                <a:ea typeface="UD デジタル 教科書体 N-R" panose="02020400000000000000" pitchFamily="17" charset="-128"/>
              </a:rPr>
              <a:t>11</a:t>
            </a:r>
            <a:r>
              <a:rPr lang="ja-JP" altLang="en-US" sz="1200" dirty="0">
                <a:latin typeface="UD デジタル 教科書体 N-R" panose="02020400000000000000" pitchFamily="17" charset="-128"/>
                <a:ea typeface="UD デジタル 教科書体 N-R" panose="02020400000000000000" pitchFamily="17" charset="-128"/>
              </a:rPr>
              <a:t>月</a:t>
            </a:r>
            <a:r>
              <a:rPr lang="en-US" altLang="ja-JP" sz="1200" dirty="0">
                <a:latin typeface="UD デジタル 教科書体 N-R" panose="02020400000000000000" pitchFamily="17" charset="-128"/>
                <a:ea typeface="UD デジタル 教科書体 N-R" panose="02020400000000000000" pitchFamily="17" charset="-128"/>
              </a:rPr>
              <a:t>3</a:t>
            </a:r>
            <a:r>
              <a:rPr lang="ja-JP" altLang="en-US" sz="1200" dirty="0">
                <a:latin typeface="UD デジタル 教科書体 N-R" panose="02020400000000000000" pitchFamily="17" charset="-128"/>
                <a:ea typeface="UD デジタル 教科書体 N-R" panose="02020400000000000000" pitchFamily="17" charset="-128"/>
              </a:rPr>
              <a:t>日　　　</a:t>
            </a:r>
          </a:p>
        </p:txBody>
      </p:sp>
      <p:pic>
        <p:nvPicPr>
          <p:cNvPr id="3" name="図 2">
            <a:extLst>
              <a:ext uri="{FF2B5EF4-FFF2-40B4-BE49-F238E27FC236}">
                <a16:creationId xmlns:a16="http://schemas.microsoft.com/office/drawing/2014/main" id="{EC0D4970-A45F-3C2F-7B6F-7F781EE057B4}"/>
              </a:ext>
            </a:extLst>
          </p:cNvPr>
          <p:cNvPicPr>
            <a:picLocks noChangeAspect="1"/>
          </p:cNvPicPr>
          <p:nvPr/>
        </p:nvPicPr>
        <p:blipFill rotWithShape="1">
          <a:blip r:embed="rId2"/>
          <a:srcRect r="1194" b="26863"/>
          <a:stretch/>
        </p:blipFill>
        <p:spPr>
          <a:xfrm>
            <a:off x="1916009" y="4446546"/>
            <a:ext cx="2251279" cy="2221859"/>
          </a:xfrm>
          <a:prstGeom prst="rect">
            <a:avLst/>
          </a:prstGeom>
        </p:spPr>
      </p:pic>
      <p:pic>
        <p:nvPicPr>
          <p:cNvPr id="12" name="図 11">
            <a:extLst>
              <a:ext uri="{FF2B5EF4-FFF2-40B4-BE49-F238E27FC236}">
                <a16:creationId xmlns:a16="http://schemas.microsoft.com/office/drawing/2014/main" id="{3F40854F-EC15-D42A-E0FE-C15C601FBF4A}"/>
              </a:ext>
            </a:extLst>
          </p:cNvPr>
          <p:cNvPicPr>
            <a:picLocks noChangeAspect="1"/>
          </p:cNvPicPr>
          <p:nvPr/>
        </p:nvPicPr>
        <p:blipFill>
          <a:blip r:embed="rId3"/>
          <a:stretch>
            <a:fillRect/>
          </a:stretch>
        </p:blipFill>
        <p:spPr>
          <a:xfrm>
            <a:off x="4232610" y="4446546"/>
            <a:ext cx="2131672" cy="1598754"/>
          </a:xfrm>
          <a:prstGeom prst="rect">
            <a:avLst/>
          </a:prstGeom>
        </p:spPr>
      </p:pic>
      <p:pic>
        <p:nvPicPr>
          <p:cNvPr id="16" name="図 15">
            <a:extLst>
              <a:ext uri="{FF2B5EF4-FFF2-40B4-BE49-F238E27FC236}">
                <a16:creationId xmlns:a16="http://schemas.microsoft.com/office/drawing/2014/main" id="{9F21E8E0-2217-43EC-F661-4B9F5A07523F}"/>
              </a:ext>
            </a:extLst>
          </p:cNvPr>
          <p:cNvPicPr>
            <a:picLocks noChangeAspect="1"/>
          </p:cNvPicPr>
          <p:nvPr/>
        </p:nvPicPr>
        <p:blipFill rotWithShape="1">
          <a:blip r:embed="rId4"/>
          <a:srcRect r="-2435" b="8492"/>
          <a:stretch/>
        </p:blipFill>
        <p:spPr>
          <a:xfrm>
            <a:off x="5244372" y="6135600"/>
            <a:ext cx="1160869" cy="1382726"/>
          </a:xfrm>
          <a:prstGeom prst="rect">
            <a:avLst/>
          </a:prstGeom>
        </p:spPr>
      </p:pic>
      <p:pic>
        <p:nvPicPr>
          <p:cNvPr id="20" name="図 19">
            <a:extLst>
              <a:ext uri="{FF2B5EF4-FFF2-40B4-BE49-F238E27FC236}">
                <a16:creationId xmlns:a16="http://schemas.microsoft.com/office/drawing/2014/main" id="{8F0DB342-52AC-6BAE-CD64-176ECAB3FAC9}"/>
              </a:ext>
            </a:extLst>
          </p:cNvPr>
          <p:cNvPicPr>
            <a:picLocks noChangeAspect="1"/>
          </p:cNvPicPr>
          <p:nvPr/>
        </p:nvPicPr>
        <p:blipFill rotWithShape="1">
          <a:blip r:embed="rId5"/>
          <a:srcRect t="7337" r="10156" b="6979"/>
          <a:stretch/>
        </p:blipFill>
        <p:spPr>
          <a:xfrm>
            <a:off x="4219093" y="7592107"/>
            <a:ext cx="1255131" cy="897738"/>
          </a:xfrm>
          <a:prstGeom prst="rect">
            <a:avLst/>
          </a:prstGeom>
        </p:spPr>
      </p:pic>
      <p:pic>
        <p:nvPicPr>
          <p:cNvPr id="27" name="図 26">
            <a:extLst>
              <a:ext uri="{FF2B5EF4-FFF2-40B4-BE49-F238E27FC236}">
                <a16:creationId xmlns:a16="http://schemas.microsoft.com/office/drawing/2014/main" id="{7EC8C0CB-2150-7F66-0D49-49A102C14BF6}"/>
              </a:ext>
            </a:extLst>
          </p:cNvPr>
          <p:cNvPicPr>
            <a:picLocks noChangeAspect="1"/>
          </p:cNvPicPr>
          <p:nvPr/>
        </p:nvPicPr>
        <p:blipFill rotWithShape="1">
          <a:blip r:embed="rId6"/>
          <a:srcRect l="22873" t="18252" r="24239" b="20572"/>
          <a:stretch/>
        </p:blipFill>
        <p:spPr>
          <a:xfrm>
            <a:off x="4229972" y="6135600"/>
            <a:ext cx="904495" cy="1382726"/>
          </a:xfrm>
          <a:prstGeom prst="rect">
            <a:avLst/>
          </a:prstGeom>
        </p:spPr>
      </p:pic>
      <p:pic>
        <p:nvPicPr>
          <p:cNvPr id="29" name="図 28">
            <a:extLst>
              <a:ext uri="{FF2B5EF4-FFF2-40B4-BE49-F238E27FC236}">
                <a16:creationId xmlns:a16="http://schemas.microsoft.com/office/drawing/2014/main" id="{630E5ADD-01DF-3FB8-A86D-9C36C9060972}"/>
              </a:ext>
            </a:extLst>
          </p:cNvPr>
          <p:cNvPicPr>
            <a:picLocks noChangeAspect="1"/>
          </p:cNvPicPr>
          <p:nvPr/>
        </p:nvPicPr>
        <p:blipFill rotWithShape="1">
          <a:blip r:embed="rId7"/>
          <a:srcRect t="17759" r="7701" b="15812"/>
          <a:stretch/>
        </p:blipFill>
        <p:spPr>
          <a:xfrm>
            <a:off x="5526029" y="7582972"/>
            <a:ext cx="926832" cy="889404"/>
          </a:xfrm>
          <a:prstGeom prst="rect">
            <a:avLst/>
          </a:prstGeom>
        </p:spPr>
      </p:pic>
      <p:pic>
        <p:nvPicPr>
          <p:cNvPr id="31" name="図 30">
            <a:extLst>
              <a:ext uri="{FF2B5EF4-FFF2-40B4-BE49-F238E27FC236}">
                <a16:creationId xmlns:a16="http://schemas.microsoft.com/office/drawing/2014/main" id="{2385C56E-513C-4A31-8F66-EBCD0E82AA1C}"/>
              </a:ext>
            </a:extLst>
          </p:cNvPr>
          <p:cNvPicPr>
            <a:picLocks noChangeAspect="1"/>
          </p:cNvPicPr>
          <p:nvPr/>
        </p:nvPicPr>
        <p:blipFill rotWithShape="1">
          <a:blip r:embed="rId8"/>
          <a:srcRect t="22926" r="3353"/>
          <a:stretch/>
        </p:blipFill>
        <p:spPr>
          <a:xfrm>
            <a:off x="467130" y="6291205"/>
            <a:ext cx="1383557" cy="1471139"/>
          </a:xfrm>
          <a:prstGeom prst="rect">
            <a:avLst/>
          </a:prstGeom>
        </p:spPr>
      </p:pic>
      <p:pic>
        <p:nvPicPr>
          <p:cNvPr id="35" name="図 34">
            <a:extLst>
              <a:ext uri="{FF2B5EF4-FFF2-40B4-BE49-F238E27FC236}">
                <a16:creationId xmlns:a16="http://schemas.microsoft.com/office/drawing/2014/main" id="{023A81E2-8B49-D018-56DE-2CE4B7E9FA6C}"/>
              </a:ext>
            </a:extLst>
          </p:cNvPr>
          <p:cNvPicPr>
            <a:picLocks noChangeAspect="1"/>
          </p:cNvPicPr>
          <p:nvPr/>
        </p:nvPicPr>
        <p:blipFill rotWithShape="1">
          <a:blip r:embed="rId9"/>
          <a:srcRect l="32083" t="1406" r="1250" b="29688"/>
          <a:stretch/>
        </p:blipFill>
        <p:spPr>
          <a:xfrm>
            <a:off x="492976" y="4446546"/>
            <a:ext cx="1320387" cy="1819658"/>
          </a:xfrm>
          <a:prstGeom prst="rect">
            <a:avLst/>
          </a:prstGeom>
        </p:spPr>
      </p:pic>
      <p:pic>
        <p:nvPicPr>
          <p:cNvPr id="37" name="図 36">
            <a:extLst>
              <a:ext uri="{FF2B5EF4-FFF2-40B4-BE49-F238E27FC236}">
                <a16:creationId xmlns:a16="http://schemas.microsoft.com/office/drawing/2014/main" id="{50F481E8-61B8-2D98-5F0B-BD7E98588A97}"/>
              </a:ext>
            </a:extLst>
          </p:cNvPr>
          <p:cNvPicPr>
            <a:picLocks noChangeAspect="1"/>
          </p:cNvPicPr>
          <p:nvPr/>
        </p:nvPicPr>
        <p:blipFill rotWithShape="1">
          <a:blip r:embed="rId10"/>
          <a:srcRect t="8125" r="13750" b="18601"/>
          <a:stretch/>
        </p:blipFill>
        <p:spPr>
          <a:xfrm>
            <a:off x="2336957" y="7844349"/>
            <a:ext cx="1787435" cy="1138884"/>
          </a:xfrm>
          <a:prstGeom prst="rect">
            <a:avLst/>
          </a:prstGeom>
        </p:spPr>
      </p:pic>
      <p:pic>
        <p:nvPicPr>
          <p:cNvPr id="39" name="図 38">
            <a:extLst>
              <a:ext uri="{FF2B5EF4-FFF2-40B4-BE49-F238E27FC236}">
                <a16:creationId xmlns:a16="http://schemas.microsoft.com/office/drawing/2014/main" id="{4C50AD8F-E297-E627-4797-640ACA12ED24}"/>
              </a:ext>
            </a:extLst>
          </p:cNvPr>
          <p:cNvPicPr>
            <a:picLocks noChangeAspect="1"/>
          </p:cNvPicPr>
          <p:nvPr/>
        </p:nvPicPr>
        <p:blipFill rotWithShape="1">
          <a:blip r:embed="rId11"/>
          <a:srcRect t="15129" r="14338" b="32536"/>
          <a:stretch/>
        </p:blipFill>
        <p:spPr>
          <a:xfrm>
            <a:off x="1916009" y="6736478"/>
            <a:ext cx="2238850" cy="1025866"/>
          </a:xfrm>
          <a:prstGeom prst="rect">
            <a:avLst/>
          </a:prstGeom>
        </p:spPr>
      </p:pic>
      <p:pic>
        <p:nvPicPr>
          <p:cNvPr id="41" name="図 40">
            <a:extLst>
              <a:ext uri="{FF2B5EF4-FFF2-40B4-BE49-F238E27FC236}">
                <a16:creationId xmlns:a16="http://schemas.microsoft.com/office/drawing/2014/main" id="{A8AE597F-EA00-B3DB-BB24-26FC9E037EDA}"/>
              </a:ext>
            </a:extLst>
          </p:cNvPr>
          <p:cNvPicPr>
            <a:picLocks noChangeAspect="1"/>
          </p:cNvPicPr>
          <p:nvPr/>
        </p:nvPicPr>
        <p:blipFill rotWithShape="1">
          <a:blip r:embed="rId12"/>
          <a:srcRect r="12188" b="28874"/>
          <a:stretch/>
        </p:blipFill>
        <p:spPr>
          <a:xfrm>
            <a:off x="446396" y="7830417"/>
            <a:ext cx="1874760" cy="1138884"/>
          </a:xfrm>
          <a:prstGeom prst="rect">
            <a:avLst/>
          </a:prstGeom>
        </p:spPr>
      </p:pic>
    </p:spTree>
    <p:extLst>
      <p:ext uri="{BB962C8B-B14F-4D97-AF65-F5344CB8AC3E}">
        <p14:creationId xmlns:p14="http://schemas.microsoft.com/office/powerpoint/2010/main" val="17198263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273</TotalTime>
  <Words>588</Words>
  <Application>Microsoft Office PowerPoint</Application>
  <PresentationFormat>A4 210 x 297 mm</PresentationFormat>
  <Paragraphs>47</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UD デジタル 教科書体 N-R</vt:lpstr>
      <vt:lpstr>Arial</vt:lpstr>
      <vt:lpstr>Garamond</vt:lpstr>
      <vt:lpstr>オーガニック</vt:lpstr>
      <vt:lpstr>研修会報告書</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研修会報告書</dc:title>
  <dc:creator>shinohara keiko</dc:creator>
  <cp:lastModifiedBy>電算６ 西山病院</cp:lastModifiedBy>
  <cp:revision>16</cp:revision>
  <cp:lastPrinted>2020-06-06T07:13:29Z</cp:lastPrinted>
  <dcterms:created xsi:type="dcterms:W3CDTF">2020-06-05T06:37:32Z</dcterms:created>
  <dcterms:modified xsi:type="dcterms:W3CDTF">2023-11-04T06:12:06Z</dcterms:modified>
</cp:coreProperties>
</file>